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notesMasterIdLst>
    <p:notesMasterId r:id="rId13"/>
  </p:notesMasterIdLst>
  <p:sldIdLst>
    <p:sldId id="256" r:id="rId2"/>
    <p:sldId id="260" r:id="rId3"/>
    <p:sldId id="259" r:id="rId4"/>
    <p:sldId id="261" r:id="rId5"/>
    <p:sldId id="262" r:id="rId6"/>
    <p:sldId id="264" r:id="rId7"/>
    <p:sldId id="265" r:id="rId8"/>
    <p:sldId id="267" r:id="rId9"/>
    <p:sldId id="268" r:id="rId10"/>
    <p:sldId id="269"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749"/>
    <p:restoredTop sz="95755"/>
  </p:normalViewPr>
  <p:slideViewPr>
    <p:cSldViewPr snapToGrid="0">
      <p:cViewPr varScale="1">
        <p:scale>
          <a:sx n="129" d="100"/>
          <a:sy n="129" d="100"/>
        </p:scale>
        <p:origin x="216"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01F3107-13B8-4D40-AC4C-8712FA5613CC}" type="doc">
      <dgm:prSet loTypeId="urn:microsoft.com/office/officeart/2005/8/layout/cycle5" loCatId="" qsTypeId="urn:microsoft.com/office/officeart/2005/8/quickstyle/simple1" qsCatId="simple" csTypeId="urn:microsoft.com/office/officeart/2005/8/colors/accent1_2" csCatId="accent1" phldr="1"/>
      <dgm:spPr/>
      <dgm:t>
        <a:bodyPr/>
        <a:lstStyle/>
        <a:p>
          <a:endParaRPr lang="en-US"/>
        </a:p>
      </dgm:t>
    </dgm:pt>
    <dgm:pt modelId="{AF435D75-F8FE-C345-80EF-CEF00E74D6A4}">
      <dgm:prSet phldrT="[Text]"/>
      <dgm:spPr/>
      <dgm:t>
        <a:bodyPr/>
        <a:lstStyle/>
        <a:p>
          <a:r>
            <a:rPr lang="en-US" dirty="0"/>
            <a:t>Year 1</a:t>
          </a:r>
        </a:p>
      </dgm:t>
    </dgm:pt>
    <dgm:pt modelId="{65BF8D41-6E9D-CB4D-B267-CDA58DCC1B70}" type="parTrans" cxnId="{7B4A5AF9-8F1C-E74A-85CE-4BE23950AF24}">
      <dgm:prSet/>
      <dgm:spPr/>
      <dgm:t>
        <a:bodyPr/>
        <a:lstStyle/>
        <a:p>
          <a:endParaRPr lang="en-US"/>
        </a:p>
      </dgm:t>
    </dgm:pt>
    <dgm:pt modelId="{563ED5E1-8FCB-8F41-A5C9-EA0FBFC4C27E}" type="sibTrans" cxnId="{7B4A5AF9-8F1C-E74A-85CE-4BE23950AF24}">
      <dgm:prSet/>
      <dgm:spPr/>
      <dgm:t>
        <a:bodyPr/>
        <a:lstStyle/>
        <a:p>
          <a:endParaRPr lang="en-US"/>
        </a:p>
      </dgm:t>
    </dgm:pt>
    <dgm:pt modelId="{60AEA615-BEA8-F447-9AB6-E8931A90548C}">
      <dgm:prSet phldrT="[Text]"/>
      <dgm:spPr/>
      <dgm:t>
        <a:bodyPr/>
        <a:lstStyle/>
        <a:p>
          <a:r>
            <a:rPr lang="en-US" dirty="0"/>
            <a:t>Year 2</a:t>
          </a:r>
        </a:p>
      </dgm:t>
    </dgm:pt>
    <dgm:pt modelId="{21568E67-5ED8-D445-92DB-B218534F9400}" type="parTrans" cxnId="{08E1E6CE-C5EA-EE45-8D74-F9ED099C81CB}">
      <dgm:prSet/>
      <dgm:spPr/>
      <dgm:t>
        <a:bodyPr/>
        <a:lstStyle/>
        <a:p>
          <a:endParaRPr lang="en-US"/>
        </a:p>
      </dgm:t>
    </dgm:pt>
    <dgm:pt modelId="{A8F633C3-1AB1-DB49-A9A5-F08EBBE64BEB}" type="sibTrans" cxnId="{08E1E6CE-C5EA-EE45-8D74-F9ED099C81CB}">
      <dgm:prSet/>
      <dgm:spPr/>
      <dgm:t>
        <a:bodyPr/>
        <a:lstStyle/>
        <a:p>
          <a:endParaRPr lang="en-US"/>
        </a:p>
      </dgm:t>
    </dgm:pt>
    <dgm:pt modelId="{79FBDAF6-13D1-D644-A12E-3F77FE4BE65B}">
      <dgm:prSet phldrT="[Text]"/>
      <dgm:spPr/>
      <dgm:t>
        <a:bodyPr/>
        <a:lstStyle/>
        <a:p>
          <a:r>
            <a:rPr lang="en-US" dirty="0"/>
            <a:t>Year 3</a:t>
          </a:r>
        </a:p>
      </dgm:t>
    </dgm:pt>
    <dgm:pt modelId="{F7ACF927-FF2B-8F44-AB93-528F96C82EFA}" type="parTrans" cxnId="{9357CD3C-8AC8-2F42-B2FE-55612E194D78}">
      <dgm:prSet/>
      <dgm:spPr/>
      <dgm:t>
        <a:bodyPr/>
        <a:lstStyle/>
        <a:p>
          <a:endParaRPr lang="en-US"/>
        </a:p>
      </dgm:t>
    </dgm:pt>
    <dgm:pt modelId="{E0A24381-F654-6B4C-B735-3D23F3C75B25}" type="sibTrans" cxnId="{9357CD3C-8AC8-2F42-B2FE-55612E194D78}">
      <dgm:prSet/>
      <dgm:spPr/>
      <dgm:t>
        <a:bodyPr/>
        <a:lstStyle/>
        <a:p>
          <a:endParaRPr lang="en-US"/>
        </a:p>
      </dgm:t>
    </dgm:pt>
    <dgm:pt modelId="{4758BA7F-DD50-F44B-8998-155FE5830CC5}">
      <dgm:prSet phldrT="[Text]"/>
      <dgm:spPr/>
      <dgm:t>
        <a:bodyPr/>
        <a:lstStyle/>
        <a:p>
          <a:r>
            <a:rPr lang="en-US" dirty="0"/>
            <a:t>Year 4</a:t>
          </a:r>
        </a:p>
      </dgm:t>
    </dgm:pt>
    <dgm:pt modelId="{5C18C1AB-0A03-8A4E-8A03-C4579F88EAD0}" type="parTrans" cxnId="{3E7FAFE4-7ADB-4B48-85EE-50BE992D93D1}">
      <dgm:prSet/>
      <dgm:spPr/>
      <dgm:t>
        <a:bodyPr/>
        <a:lstStyle/>
        <a:p>
          <a:endParaRPr lang="en-US"/>
        </a:p>
      </dgm:t>
    </dgm:pt>
    <dgm:pt modelId="{8F14666A-1CFC-B443-979B-4A336FFDBF92}" type="sibTrans" cxnId="{3E7FAFE4-7ADB-4B48-85EE-50BE992D93D1}">
      <dgm:prSet/>
      <dgm:spPr/>
      <dgm:t>
        <a:bodyPr/>
        <a:lstStyle/>
        <a:p>
          <a:endParaRPr lang="en-US"/>
        </a:p>
      </dgm:t>
    </dgm:pt>
    <dgm:pt modelId="{E8B370CE-4367-4749-9B27-CC21A138AE92}">
      <dgm:prSet phldrT="[Text]"/>
      <dgm:spPr/>
      <dgm:t>
        <a:bodyPr/>
        <a:lstStyle/>
        <a:p>
          <a:r>
            <a:rPr lang="en-US" dirty="0"/>
            <a:t>Year 5</a:t>
          </a:r>
        </a:p>
      </dgm:t>
    </dgm:pt>
    <dgm:pt modelId="{08087931-1711-A64F-8FF5-990A16C6FC5A}" type="parTrans" cxnId="{9039D360-2EDA-634D-8E36-2FB159A944E8}">
      <dgm:prSet/>
      <dgm:spPr/>
      <dgm:t>
        <a:bodyPr/>
        <a:lstStyle/>
        <a:p>
          <a:endParaRPr lang="en-US"/>
        </a:p>
      </dgm:t>
    </dgm:pt>
    <dgm:pt modelId="{4E92BD7D-0434-0C4C-9E5C-6A95ACE6CD36}" type="sibTrans" cxnId="{9039D360-2EDA-634D-8E36-2FB159A944E8}">
      <dgm:prSet/>
      <dgm:spPr/>
      <dgm:t>
        <a:bodyPr/>
        <a:lstStyle/>
        <a:p>
          <a:endParaRPr lang="en-US"/>
        </a:p>
      </dgm:t>
    </dgm:pt>
    <dgm:pt modelId="{15EB7985-867D-F541-9C78-F554E27EB70A}">
      <dgm:prSet/>
      <dgm:spPr/>
      <dgm:t>
        <a:bodyPr/>
        <a:lstStyle/>
        <a:p>
          <a:r>
            <a:rPr lang="en-US" dirty="0"/>
            <a:t>Year 6</a:t>
          </a:r>
        </a:p>
      </dgm:t>
    </dgm:pt>
    <dgm:pt modelId="{0A509D2A-558F-C041-8224-DE8756EB997E}" type="parTrans" cxnId="{ED02FB38-0F92-C641-ABC9-E47D8A5C30DD}">
      <dgm:prSet/>
      <dgm:spPr/>
      <dgm:t>
        <a:bodyPr/>
        <a:lstStyle/>
        <a:p>
          <a:endParaRPr lang="en-US"/>
        </a:p>
      </dgm:t>
    </dgm:pt>
    <dgm:pt modelId="{C1879996-C6EF-134D-B14C-7855E5FC726F}" type="sibTrans" cxnId="{ED02FB38-0F92-C641-ABC9-E47D8A5C30DD}">
      <dgm:prSet/>
      <dgm:spPr/>
      <dgm:t>
        <a:bodyPr/>
        <a:lstStyle/>
        <a:p>
          <a:endParaRPr lang="en-US"/>
        </a:p>
      </dgm:t>
    </dgm:pt>
    <dgm:pt modelId="{A4090FE0-78DF-2146-A4CB-1BB4189D308A}">
      <dgm:prSet/>
      <dgm:spPr/>
      <dgm:t>
        <a:bodyPr/>
        <a:lstStyle/>
        <a:p>
          <a:r>
            <a:rPr lang="en-US" dirty="0"/>
            <a:t>Year 7</a:t>
          </a:r>
        </a:p>
      </dgm:t>
    </dgm:pt>
    <dgm:pt modelId="{25B80BB1-4F31-0B4C-9801-4D54C7CFC276}" type="parTrans" cxnId="{3D7A864B-AEBB-964B-9A76-85ACA7C9C44A}">
      <dgm:prSet/>
      <dgm:spPr/>
      <dgm:t>
        <a:bodyPr/>
        <a:lstStyle/>
        <a:p>
          <a:endParaRPr lang="en-US"/>
        </a:p>
      </dgm:t>
    </dgm:pt>
    <dgm:pt modelId="{64FD93DA-3ED3-5D4D-B375-E73D3A5942BF}" type="sibTrans" cxnId="{3D7A864B-AEBB-964B-9A76-85ACA7C9C44A}">
      <dgm:prSet/>
      <dgm:spPr/>
      <dgm:t>
        <a:bodyPr/>
        <a:lstStyle/>
        <a:p>
          <a:endParaRPr lang="en-US"/>
        </a:p>
      </dgm:t>
    </dgm:pt>
    <dgm:pt modelId="{C0AAD190-23E1-9C48-A239-3FC63C81D7AE}" type="pres">
      <dgm:prSet presAssocID="{801F3107-13B8-4D40-AC4C-8712FA5613CC}" presName="cycle" presStyleCnt="0">
        <dgm:presLayoutVars>
          <dgm:dir/>
          <dgm:resizeHandles val="exact"/>
        </dgm:presLayoutVars>
      </dgm:prSet>
      <dgm:spPr/>
    </dgm:pt>
    <dgm:pt modelId="{C651879A-FF67-3644-A037-43AC0D6B1671}" type="pres">
      <dgm:prSet presAssocID="{AF435D75-F8FE-C345-80EF-CEF00E74D6A4}" presName="node" presStyleLbl="node1" presStyleIdx="0" presStyleCnt="7">
        <dgm:presLayoutVars>
          <dgm:bulletEnabled val="1"/>
        </dgm:presLayoutVars>
      </dgm:prSet>
      <dgm:spPr/>
    </dgm:pt>
    <dgm:pt modelId="{6FA2270A-C5E0-F94E-A791-C646EF8211D9}" type="pres">
      <dgm:prSet presAssocID="{AF435D75-F8FE-C345-80EF-CEF00E74D6A4}" presName="spNode" presStyleCnt="0"/>
      <dgm:spPr/>
    </dgm:pt>
    <dgm:pt modelId="{1C1E0C61-4E2B-DB44-B11B-5800F893FAF3}" type="pres">
      <dgm:prSet presAssocID="{563ED5E1-8FCB-8F41-A5C9-EA0FBFC4C27E}" presName="sibTrans" presStyleLbl="sibTrans1D1" presStyleIdx="0" presStyleCnt="7"/>
      <dgm:spPr/>
    </dgm:pt>
    <dgm:pt modelId="{2F5917BE-4ED7-5042-B189-94717E856AF9}" type="pres">
      <dgm:prSet presAssocID="{60AEA615-BEA8-F447-9AB6-E8931A90548C}" presName="node" presStyleLbl="node1" presStyleIdx="1" presStyleCnt="7">
        <dgm:presLayoutVars>
          <dgm:bulletEnabled val="1"/>
        </dgm:presLayoutVars>
      </dgm:prSet>
      <dgm:spPr/>
    </dgm:pt>
    <dgm:pt modelId="{EAB69FE5-0B2C-224B-9D65-9F5CF2466450}" type="pres">
      <dgm:prSet presAssocID="{60AEA615-BEA8-F447-9AB6-E8931A90548C}" presName="spNode" presStyleCnt="0"/>
      <dgm:spPr/>
    </dgm:pt>
    <dgm:pt modelId="{A3EF5079-18E2-8844-93E7-D8E6C355E5CC}" type="pres">
      <dgm:prSet presAssocID="{A8F633C3-1AB1-DB49-A9A5-F08EBBE64BEB}" presName="sibTrans" presStyleLbl="sibTrans1D1" presStyleIdx="1" presStyleCnt="7"/>
      <dgm:spPr/>
    </dgm:pt>
    <dgm:pt modelId="{828599CE-5D64-9949-A1AB-7FEA300EF2EA}" type="pres">
      <dgm:prSet presAssocID="{79FBDAF6-13D1-D644-A12E-3F77FE4BE65B}" presName="node" presStyleLbl="node1" presStyleIdx="2" presStyleCnt="7">
        <dgm:presLayoutVars>
          <dgm:bulletEnabled val="1"/>
        </dgm:presLayoutVars>
      </dgm:prSet>
      <dgm:spPr/>
    </dgm:pt>
    <dgm:pt modelId="{C0200905-3398-C94A-92F2-ED31C1546E50}" type="pres">
      <dgm:prSet presAssocID="{79FBDAF6-13D1-D644-A12E-3F77FE4BE65B}" presName="spNode" presStyleCnt="0"/>
      <dgm:spPr/>
    </dgm:pt>
    <dgm:pt modelId="{C90A5FEA-3DFC-CD49-B6E3-6A7566D0FB4A}" type="pres">
      <dgm:prSet presAssocID="{E0A24381-F654-6B4C-B735-3D23F3C75B25}" presName="sibTrans" presStyleLbl="sibTrans1D1" presStyleIdx="2" presStyleCnt="7"/>
      <dgm:spPr/>
    </dgm:pt>
    <dgm:pt modelId="{9BB1321E-F0F7-ED47-8700-AF9B5E3247A3}" type="pres">
      <dgm:prSet presAssocID="{4758BA7F-DD50-F44B-8998-155FE5830CC5}" presName="node" presStyleLbl="node1" presStyleIdx="3" presStyleCnt="7">
        <dgm:presLayoutVars>
          <dgm:bulletEnabled val="1"/>
        </dgm:presLayoutVars>
      </dgm:prSet>
      <dgm:spPr/>
    </dgm:pt>
    <dgm:pt modelId="{530636AF-1BEF-D949-93BF-E812B3492686}" type="pres">
      <dgm:prSet presAssocID="{4758BA7F-DD50-F44B-8998-155FE5830CC5}" presName="spNode" presStyleCnt="0"/>
      <dgm:spPr/>
    </dgm:pt>
    <dgm:pt modelId="{BA2AA680-41CC-7349-B4DC-789F160C5CB2}" type="pres">
      <dgm:prSet presAssocID="{8F14666A-1CFC-B443-979B-4A336FFDBF92}" presName="sibTrans" presStyleLbl="sibTrans1D1" presStyleIdx="3" presStyleCnt="7"/>
      <dgm:spPr/>
    </dgm:pt>
    <dgm:pt modelId="{C918C3E4-95A5-B64C-AAEC-D45C6E87885E}" type="pres">
      <dgm:prSet presAssocID="{E8B370CE-4367-4749-9B27-CC21A138AE92}" presName="node" presStyleLbl="node1" presStyleIdx="4" presStyleCnt="7">
        <dgm:presLayoutVars>
          <dgm:bulletEnabled val="1"/>
        </dgm:presLayoutVars>
      </dgm:prSet>
      <dgm:spPr/>
    </dgm:pt>
    <dgm:pt modelId="{79CAD2D2-0A35-FE4A-8664-8C6D5CE00CB7}" type="pres">
      <dgm:prSet presAssocID="{E8B370CE-4367-4749-9B27-CC21A138AE92}" presName="spNode" presStyleCnt="0"/>
      <dgm:spPr/>
    </dgm:pt>
    <dgm:pt modelId="{D2F5FA40-E17C-8C45-B5DA-677285F260FB}" type="pres">
      <dgm:prSet presAssocID="{4E92BD7D-0434-0C4C-9E5C-6A95ACE6CD36}" presName="sibTrans" presStyleLbl="sibTrans1D1" presStyleIdx="4" presStyleCnt="7"/>
      <dgm:spPr/>
    </dgm:pt>
    <dgm:pt modelId="{293D7ACE-B98D-944C-AC0D-7276658C37DC}" type="pres">
      <dgm:prSet presAssocID="{15EB7985-867D-F541-9C78-F554E27EB70A}" presName="node" presStyleLbl="node1" presStyleIdx="5" presStyleCnt="7">
        <dgm:presLayoutVars>
          <dgm:bulletEnabled val="1"/>
        </dgm:presLayoutVars>
      </dgm:prSet>
      <dgm:spPr/>
    </dgm:pt>
    <dgm:pt modelId="{C31BAF03-3525-A546-8562-BAC1F5F088EF}" type="pres">
      <dgm:prSet presAssocID="{15EB7985-867D-F541-9C78-F554E27EB70A}" presName="spNode" presStyleCnt="0"/>
      <dgm:spPr/>
    </dgm:pt>
    <dgm:pt modelId="{D95F6388-1A40-F845-A549-E084D4424CFC}" type="pres">
      <dgm:prSet presAssocID="{C1879996-C6EF-134D-B14C-7855E5FC726F}" presName="sibTrans" presStyleLbl="sibTrans1D1" presStyleIdx="5" presStyleCnt="7"/>
      <dgm:spPr/>
    </dgm:pt>
    <dgm:pt modelId="{D0879CB9-CC5A-2444-AA29-82054C6FF220}" type="pres">
      <dgm:prSet presAssocID="{A4090FE0-78DF-2146-A4CB-1BB4189D308A}" presName="node" presStyleLbl="node1" presStyleIdx="6" presStyleCnt="7">
        <dgm:presLayoutVars>
          <dgm:bulletEnabled val="1"/>
        </dgm:presLayoutVars>
      </dgm:prSet>
      <dgm:spPr/>
    </dgm:pt>
    <dgm:pt modelId="{45E3CCDA-8DD7-534D-AA46-0E37666F7AAF}" type="pres">
      <dgm:prSet presAssocID="{A4090FE0-78DF-2146-A4CB-1BB4189D308A}" presName="spNode" presStyleCnt="0"/>
      <dgm:spPr/>
    </dgm:pt>
    <dgm:pt modelId="{766F66DA-82A1-6A42-A9B7-AB6A5220EA5B}" type="pres">
      <dgm:prSet presAssocID="{64FD93DA-3ED3-5D4D-B375-E73D3A5942BF}" presName="sibTrans" presStyleLbl="sibTrans1D1" presStyleIdx="6" presStyleCnt="7"/>
      <dgm:spPr/>
    </dgm:pt>
  </dgm:ptLst>
  <dgm:cxnLst>
    <dgm:cxn modelId="{5455100C-9017-EB4C-8699-E985FBD12E4A}" type="presOf" srcId="{A8F633C3-1AB1-DB49-A9A5-F08EBBE64BEB}" destId="{A3EF5079-18E2-8844-93E7-D8E6C355E5CC}" srcOrd="0" destOrd="0" presId="urn:microsoft.com/office/officeart/2005/8/layout/cycle5"/>
    <dgm:cxn modelId="{0DCA910D-03D9-2843-8F71-B6821B24FA76}" type="presOf" srcId="{C1879996-C6EF-134D-B14C-7855E5FC726F}" destId="{D95F6388-1A40-F845-A549-E084D4424CFC}" srcOrd="0" destOrd="0" presId="urn:microsoft.com/office/officeart/2005/8/layout/cycle5"/>
    <dgm:cxn modelId="{179BF00D-B291-AD47-B51C-7CFC64672127}" type="presOf" srcId="{E8B370CE-4367-4749-9B27-CC21A138AE92}" destId="{C918C3E4-95A5-B64C-AAEC-D45C6E87885E}" srcOrd="0" destOrd="0" presId="urn:microsoft.com/office/officeart/2005/8/layout/cycle5"/>
    <dgm:cxn modelId="{CF867022-E858-D44B-A5F4-0874ECB57D31}" type="presOf" srcId="{4758BA7F-DD50-F44B-8998-155FE5830CC5}" destId="{9BB1321E-F0F7-ED47-8700-AF9B5E3247A3}" srcOrd="0" destOrd="0" presId="urn:microsoft.com/office/officeart/2005/8/layout/cycle5"/>
    <dgm:cxn modelId="{5C1DBD26-BB8C-E34C-A5F8-A69411C08985}" type="presOf" srcId="{563ED5E1-8FCB-8F41-A5C9-EA0FBFC4C27E}" destId="{1C1E0C61-4E2B-DB44-B11B-5800F893FAF3}" srcOrd="0" destOrd="0" presId="urn:microsoft.com/office/officeart/2005/8/layout/cycle5"/>
    <dgm:cxn modelId="{ED02FB38-0F92-C641-ABC9-E47D8A5C30DD}" srcId="{801F3107-13B8-4D40-AC4C-8712FA5613CC}" destId="{15EB7985-867D-F541-9C78-F554E27EB70A}" srcOrd="5" destOrd="0" parTransId="{0A509D2A-558F-C041-8224-DE8756EB997E}" sibTransId="{C1879996-C6EF-134D-B14C-7855E5FC726F}"/>
    <dgm:cxn modelId="{9357CD3C-8AC8-2F42-B2FE-55612E194D78}" srcId="{801F3107-13B8-4D40-AC4C-8712FA5613CC}" destId="{79FBDAF6-13D1-D644-A12E-3F77FE4BE65B}" srcOrd="2" destOrd="0" parTransId="{F7ACF927-FF2B-8F44-AB93-528F96C82EFA}" sibTransId="{E0A24381-F654-6B4C-B735-3D23F3C75B25}"/>
    <dgm:cxn modelId="{3D7A864B-AEBB-964B-9A76-85ACA7C9C44A}" srcId="{801F3107-13B8-4D40-AC4C-8712FA5613CC}" destId="{A4090FE0-78DF-2146-A4CB-1BB4189D308A}" srcOrd="6" destOrd="0" parTransId="{25B80BB1-4F31-0B4C-9801-4D54C7CFC276}" sibTransId="{64FD93DA-3ED3-5D4D-B375-E73D3A5942BF}"/>
    <dgm:cxn modelId="{9039D360-2EDA-634D-8E36-2FB159A944E8}" srcId="{801F3107-13B8-4D40-AC4C-8712FA5613CC}" destId="{E8B370CE-4367-4749-9B27-CC21A138AE92}" srcOrd="4" destOrd="0" parTransId="{08087931-1711-A64F-8FF5-990A16C6FC5A}" sibTransId="{4E92BD7D-0434-0C4C-9E5C-6A95ACE6CD36}"/>
    <dgm:cxn modelId="{E715B865-948E-BC4F-8BB5-C8B4B1935C1B}" type="presOf" srcId="{A4090FE0-78DF-2146-A4CB-1BB4189D308A}" destId="{D0879CB9-CC5A-2444-AA29-82054C6FF220}" srcOrd="0" destOrd="0" presId="urn:microsoft.com/office/officeart/2005/8/layout/cycle5"/>
    <dgm:cxn modelId="{F8C58567-E4AE-984F-8208-E7834024E6F8}" type="presOf" srcId="{15EB7985-867D-F541-9C78-F554E27EB70A}" destId="{293D7ACE-B98D-944C-AC0D-7276658C37DC}" srcOrd="0" destOrd="0" presId="urn:microsoft.com/office/officeart/2005/8/layout/cycle5"/>
    <dgm:cxn modelId="{7AD1247E-C2FD-FA41-BA55-1FC9D1889A04}" type="presOf" srcId="{AF435D75-F8FE-C345-80EF-CEF00E74D6A4}" destId="{C651879A-FF67-3644-A037-43AC0D6B1671}" srcOrd="0" destOrd="0" presId="urn:microsoft.com/office/officeart/2005/8/layout/cycle5"/>
    <dgm:cxn modelId="{902E7184-2379-854A-BEAF-3379114BA88F}" type="presOf" srcId="{E0A24381-F654-6B4C-B735-3D23F3C75B25}" destId="{C90A5FEA-3DFC-CD49-B6E3-6A7566D0FB4A}" srcOrd="0" destOrd="0" presId="urn:microsoft.com/office/officeart/2005/8/layout/cycle5"/>
    <dgm:cxn modelId="{F0254DA8-2F60-C544-8211-5F4F981586C2}" type="presOf" srcId="{79FBDAF6-13D1-D644-A12E-3F77FE4BE65B}" destId="{828599CE-5D64-9949-A1AB-7FEA300EF2EA}" srcOrd="0" destOrd="0" presId="urn:microsoft.com/office/officeart/2005/8/layout/cycle5"/>
    <dgm:cxn modelId="{9BCD99A8-F738-0942-9E3D-ED45F6B53DD5}" type="presOf" srcId="{60AEA615-BEA8-F447-9AB6-E8931A90548C}" destId="{2F5917BE-4ED7-5042-B189-94717E856AF9}" srcOrd="0" destOrd="0" presId="urn:microsoft.com/office/officeart/2005/8/layout/cycle5"/>
    <dgm:cxn modelId="{0A8191AB-9085-AF4F-BFFB-D1CE420FB15C}" type="presOf" srcId="{801F3107-13B8-4D40-AC4C-8712FA5613CC}" destId="{C0AAD190-23E1-9C48-A239-3FC63C81D7AE}" srcOrd="0" destOrd="0" presId="urn:microsoft.com/office/officeart/2005/8/layout/cycle5"/>
    <dgm:cxn modelId="{8A9BC1C7-FE4E-384D-B477-75B0AB4094CA}" type="presOf" srcId="{4E92BD7D-0434-0C4C-9E5C-6A95ACE6CD36}" destId="{D2F5FA40-E17C-8C45-B5DA-677285F260FB}" srcOrd="0" destOrd="0" presId="urn:microsoft.com/office/officeart/2005/8/layout/cycle5"/>
    <dgm:cxn modelId="{08E1E6CE-C5EA-EE45-8D74-F9ED099C81CB}" srcId="{801F3107-13B8-4D40-AC4C-8712FA5613CC}" destId="{60AEA615-BEA8-F447-9AB6-E8931A90548C}" srcOrd="1" destOrd="0" parTransId="{21568E67-5ED8-D445-92DB-B218534F9400}" sibTransId="{A8F633C3-1AB1-DB49-A9A5-F08EBBE64BEB}"/>
    <dgm:cxn modelId="{E24F97D1-8A50-1145-9974-449666188D8F}" type="presOf" srcId="{64FD93DA-3ED3-5D4D-B375-E73D3A5942BF}" destId="{766F66DA-82A1-6A42-A9B7-AB6A5220EA5B}" srcOrd="0" destOrd="0" presId="urn:microsoft.com/office/officeart/2005/8/layout/cycle5"/>
    <dgm:cxn modelId="{3E7FAFE4-7ADB-4B48-85EE-50BE992D93D1}" srcId="{801F3107-13B8-4D40-AC4C-8712FA5613CC}" destId="{4758BA7F-DD50-F44B-8998-155FE5830CC5}" srcOrd="3" destOrd="0" parTransId="{5C18C1AB-0A03-8A4E-8A03-C4579F88EAD0}" sibTransId="{8F14666A-1CFC-B443-979B-4A336FFDBF92}"/>
    <dgm:cxn modelId="{76D3CDEA-B1B1-1F46-B323-4DF63ADB354D}" type="presOf" srcId="{8F14666A-1CFC-B443-979B-4A336FFDBF92}" destId="{BA2AA680-41CC-7349-B4DC-789F160C5CB2}" srcOrd="0" destOrd="0" presId="urn:microsoft.com/office/officeart/2005/8/layout/cycle5"/>
    <dgm:cxn modelId="{7B4A5AF9-8F1C-E74A-85CE-4BE23950AF24}" srcId="{801F3107-13B8-4D40-AC4C-8712FA5613CC}" destId="{AF435D75-F8FE-C345-80EF-CEF00E74D6A4}" srcOrd="0" destOrd="0" parTransId="{65BF8D41-6E9D-CB4D-B267-CDA58DCC1B70}" sibTransId="{563ED5E1-8FCB-8F41-A5C9-EA0FBFC4C27E}"/>
    <dgm:cxn modelId="{0CBD7DE6-3612-ED41-BBFB-8ECDCAA1C7EC}" type="presParOf" srcId="{C0AAD190-23E1-9C48-A239-3FC63C81D7AE}" destId="{C651879A-FF67-3644-A037-43AC0D6B1671}" srcOrd="0" destOrd="0" presId="urn:microsoft.com/office/officeart/2005/8/layout/cycle5"/>
    <dgm:cxn modelId="{62805F58-3A95-784E-BD23-CE8C54E542FA}" type="presParOf" srcId="{C0AAD190-23E1-9C48-A239-3FC63C81D7AE}" destId="{6FA2270A-C5E0-F94E-A791-C646EF8211D9}" srcOrd="1" destOrd="0" presId="urn:microsoft.com/office/officeart/2005/8/layout/cycle5"/>
    <dgm:cxn modelId="{418D71F3-A610-1242-94A4-4057FC67630C}" type="presParOf" srcId="{C0AAD190-23E1-9C48-A239-3FC63C81D7AE}" destId="{1C1E0C61-4E2B-DB44-B11B-5800F893FAF3}" srcOrd="2" destOrd="0" presId="urn:microsoft.com/office/officeart/2005/8/layout/cycle5"/>
    <dgm:cxn modelId="{550BDB41-7012-7D4A-ACEB-E39C230CE2D3}" type="presParOf" srcId="{C0AAD190-23E1-9C48-A239-3FC63C81D7AE}" destId="{2F5917BE-4ED7-5042-B189-94717E856AF9}" srcOrd="3" destOrd="0" presId="urn:microsoft.com/office/officeart/2005/8/layout/cycle5"/>
    <dgm:cxn modelId="{AF9CC66E-7D28-C943-AEB1-56CA0EDA8A74}" type="presParOf" srcId="{C0AAD190-23E1-9C48-A239-3FC63C81D7AE}" destId="{EAB69FE5-0B2C-224B-9D65-9F5CF2466450}" srcOrd="4" destOrd="0" presId="urn:microsoft.com/office/officeart/2005/8/layout/cycle5"/>
    <dgm:cxn modelId="{D777A56A-B3F6-1242-84AE-5647ECEC8C10}" type="presParOf" srcId="{C0AAD190-23E1-9C48-A239-3FC63C81D7AE}" destId="{A3EF5079-18E2-8844-93E7-D8E6C355E5CC}" srcOrd="5" destOrd="0" presId="urn:microsoft.com/office/officeart/2005/8/layout/cycle5"/>
    <dgm:cxn modelId="{B8E31B6E-7B56-7B4E-9A0E-91ED8BD9E13C}" type="presParOf" srcId="{C0AAD190-23E1-9C48-A239-3FC63C81D7AE}" destId="{828599CE-5D64-9949-A1AB-7FEA300EF2EA}" srcOrd="6" destOrd="0" presId="urn:microsoft.com/office/officeart/2005/8/layout/cycle5"/>
    <dgm:cxn modelId="{6CB5815B-637A-EE4C-B9A2-598A3A70A3E8}" type="presParOf" srcId="{C0AAD190-23E1-9C48-A239-3FC63C81D7AE}" destId="{C0200905-3398-C94A-92F2-ED31C1546E50}" srcOrd="7" destOrd="0" presId="urn:microsoft.com/office/officeart/2005/8/layout/cycle5"/>
    <dgm:cxn modelId="{8FE64C9A-82BB-694E-A8B1-FA5B8823EF6C}" type="presParOf" srcId="{C0AAD190-23E1-9C48-A239-3FC63C81D7AE}" destId="{C90A5FEA-3DFC-CD49-B6E3-6A7566D0FB4A}" srcOrd="8" destOrd="0" presId="urn:microsoft.com/office/officeart/2005/8/layout/cycle5"/>
    <dgm:cxn modelId="{A27C86C0-23E6-254D-AF9B-40126A5767D1}" type="presParOf" srcId="{C0AAD190-23E1-9C48-A239-3FC63C81D7AE}" destId="{9BB1321E-F0F7-ED47-8700-AF9B5E3247A3}" srcOrd="9" destOrd="0" presId="urn:microsoft.com/office/officeart/2005/8/layout/cycle5"/>
    <dgm:cxn modelId="{260B7CDF-153B-5141-AF5D-9B429C55EDDC}" type="presParOf" srcId="{C0AAD190-23E1-9C48-A239-3FC63C81D7AE}" destId="{530636AF-1BEF-D949-93BF-E812B3492686}" srcOrd="10" destOrd="0" presId="urn:microsoft.com/office/officeart/2005/8/layout/cycle5"/>
    <dgm:cxn modelId="{A87D4CE0-7E45-A643-8396-F6C3C382E88D}" type="presParOf" srcId="{C0AAD190-23E1-9C48-A239-3FC63C81D7AE}" destId="{BA2AA680-41CC-7349-B4DC-789F160C5CB2}" srcOrd="11" destOrd="0" presId="urn:microsoft.com/office/officeart/2005/8/layout/cycle5"/>
    <dgm:cxn modelId="{BF5AEF92-A426-A943-B598-E1BE0BEC07AF}" type="presParOf" srcId="{C0AAD190-23E1-9C48-A239-3FC63C81D7AE}" destId="{C918C3E4-95A5-B64C-AAEC-D45C6E87885E}" srcOrd="12" destOrd="0" presId="urn:microsoft.com/office/officeart/2005/8/layout/cycle5"/>
    <dgm:cxn modelId="{CBCAF739-564C-B443-BCFF-9E9CAF86394B}" type="presParOf" srcId="{C0AAD190-23E1-9C48-A239-3FC63C81D7AE}" destId="{79CAD2D2-0A35-FE4A-8664-8C6D5CE00CB7}" srcOrd="13" destOrd="0" presId="urn:microsoft.com/office/officeart/2005/8/layout/cycle5"/>
    <dgm:cxn modelId="{BD768B51-342D-A24A-9E75-CD2C7C55CD07}" type="presParOf" srcId="{C0AAD190-23E1-9C48-A239-3FC63C81D7AE}" destId="{D2F5FA40-E17C-8C45-B5DA-677285F260FB}" srcOrd="14" destOrd="0" presId="urn:microsoft.com/office/officeart/2005/8/layout/cycle5"/>
    <dgm:cxn modelId="{0C8329F1-B47A-E747-87E6-02772BA163BF}" type="presParOf" srcId="{C0AAD190-23E1-9C48-A239-3FC63C81D7AE}" destId="{293D7ACE-B98D-944C-AC0D-7276658C37DC}" srcOrd="15" destOrd="0" presId="urn:microsoft.com/office/officeart/2005/8/layout/cycle5"/>
    <dgm:cxn modelId="{11920F77-9092-7146-846D-BE693A71CDD0}" type="presParOf" srcId="{C0AAD190-23E1-9C48-A239-3FC63C81D7AE}" destId="{C31BAF03-3525-A546-8562-BAC1F5F088EF}" srcOrd="16" destOrd="0" presId="urn:microsoft.com/office/officeart/2005/8/layout/cycle5"/>
    <dgm:cxn modelId="{0B2275BC-60D3-1A45-A4B9-2C609FC47571}" type="presParOf" srcId="{C0AAD190-23E1-9C48-A239-3FC63C81D7AE}" destId="{D95F6388-1A40-F845-A549-E084D4424CFC}" srcOrd="17" destOrd="0" presId="urn:microsoft.com/office/officeart/2005/8/layout/cycle5"/>
    <dgm:cxn modelId="{E529DC4C-AA96-CC47-9225-671D46CEEC1F}" type="presParOf" srcId="{C0AAD190-23E1-9C48-A239-3FC63C81D7AE}" destId="{D0879CB9-CC5A-2444-AA29-82054C6FF220}" srcOrd="18" destOrd="0" presId="urn:microsoft.com/office/officeart/2005/8/layout/cycle5"/>
    <dgm:cxn modelId="{A5247ECB-AB7A-034A-A404-F01CC93D78CC}" type="presParOf" srcId="{C0AAD190-23E1-9C48-A239-3FC63C81D7AE}" destId="{45E3CCDA-8DD7-534D-AA46-0E37666F7AAF}" srcOrd="19" destOrd="0" presId="urn:microsoft.com/office/officeart/2005/8/layout/cycle5"/>
    <dgm:cxn modelId="{6B079F17-C455-8F4C-AE43-460A6099790D}" type="presParOf" srcId="{C0AAD190-23E1-9C48-A239-3FC63C81D7AE}" destId="{766F66DA-82A1-6A42-A9B7-AB6A5220EA5B}" srcOrd="20"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51879A-FF67-3644-A037-43AC0D6B1671}">
      <dsp:nvSpPr>
        <dsp:cNvPr id="0" name=""/>
        <dsp:cNvSpPr/>
      </dsp:nvSpPr>
      <dsp:spPr>
        <a:xfrm>
          <a:off x="1763525" y="351671"/>
          <a:ext cx="973510" cy="632781"/>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Year 1</a:t>
          </a:r>
        </a:p>
      </dsp:txBody>
      <dsp:txXfrm>
        <a:off x="1794415" y="382561"/>
        <a:ext cx="911730" cy="571001"/>
      </dsp:txXfrm>
    </dsp:sp>
    <dsp:sp modelId="{1C1E0C61-4E2B-DB44-B11B-5800F893FAF3}">
      <dsp:nvSpPr>
        <dsp:cNvPr id="0" name=""/>
        <dsp:cNvSpPr/>
      </dsp:nvSpPr>
      <dsp:spPr>
        <a:xfrm>
          <a:off x="443602" y="668062"/>
          <a:ext cx="3613356" cy="3613356"/>
        </a:xfrm>
        <a:custGeom>
          <a:avLst/>
          <a:gdLst/>
          <a:ahLst/>
          <a:cxnLst/>
          <a:rect l="0" t="0" r="0" b="0"/>
          <a:pathLst>
            <a:path>
              <a:moveTo>
                <a:pt x="2421026" y="107660"/>
              </a:moveTo>
              <a:arcTo wR="1806678" hR="1806678" stAng="17392770" swAng="772376"/>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2F5917BE-4ED7-5042-B189-94717E856AF9}">
      <dsp:nvSpPr>
        <dsp:cNvPr id="0" name=""/>
        <dsp:cNvSpPr/>
      </dsp:nvSpPr>
      <dsp:spPr>
        <a:xfrm>
          <a:off x="3176043" y="1031904"/>
          <a:ext cx="973510" cy="632781"/>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Year 2</a:t>
          </a:r>
        </a:p>
      </dsp:txBody>
      <dsp:txXfrm>
        <a:off x="3206933" y="1062794"/>
        <a:ext cx="911730" cy="571001"/>
      </dsp:txXfrm>
    </dsp:sp>
    <dsp:sp modelId="{A3EF5079-18E2-8844-93E7-D8E6C355E5CC}">
      <dsp:nvSpPr>
        <dsp:cNvPr id="0" name=""/>
        <dsp:cNvSpPr/>
      </dsp:nvSpPr>
      <dsp:spPr>
        <a:xfrm>
          <a:off x="443602" y="668062"/>
          <a:ext cx="3613356" cy="3613356"/>
        </a:xfrm>
        <a:custGeom>
          <a:avLst/>
          <a:gdLst/>
          <a:ahLst/>
          <a:cxnLst/>
          <a:rect l="0" t="0" r="0" b="0"/>
          <a:pathLst>
            <a:path>
              <a:moveTo>
                <a:pt x="3495250" y="1164176"/>
              </a:moveTo>
              <a:arcTo wR="1806678" hR="1806678" stAng="20350091" swAng="1064485"/>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828599CE-5D64-9949-A1AB-7FEA300EF2EA}">
      <dsp:nvSpPr>
        <dsp:cNvPr id="0" name=""/>
        <dsp:cNvSpPr/>
      </dsp:nvSpPr>
      <dsp:spPr>
        <a:xfrm>
          <a:off x="3524906" y="2560373"/>
          <a:ext cx="973510" cy="632781"/>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Year 3</a:t>
          </a:r>
        </a:p>
      </dsp:txBody>
      <dsp:txXfrm>
        <a:off x="3555796" y="2591263"/>
        <a:ext cx="911730" cy="571001"/>
      </dsp:txXfrm>
    </dsp:sp>
    <dsp:sp modelId="{C90A5FEA-3DFC-CD49-B6E3-6A7566D0FB4A}">
      <dsp:nvSpPr>
        <dsp:cNvPr id="0" name=""/>
        <dsp:cNvSpPr/>
      </dsp:nvSpPr>
      <dsp:spPr>
        <a:xfrm>
          <a:off x="443602" y="668062"/>
          <a:ext cx="3613356" cy="3613356"/>
        </a:xfrm>
        <a:custGeom>
          <a:avLst/>
          <a:gdLst/>
          <a:ahLst/>
          <a:cxnLst/>
          <a:rect l="0" t="0" r="0" b="0"/>
          <a:pathLst>
            <a:path>
              <a:moveTo>
                <a:pt x="3401563" y="2655457"/>
              </a:moveTo>
              <a:arcTo wR="1806678" hR="1806678" stAng="1681282" swAng="835650"/>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9BB1321E-F0F7-ED47-8700-AF9B5E3247A3}">
      <dsp:nvSpPr>
        <dsp:cNvPr id="0" name=""/>
        <dsp:cNvSpPr/>
      </dsp:nvSpPr>
      <dsp:spPr>
        <a:xfrm>
          <a:off x="2547413" y="3786110"/>
          <a:ext cx="973510" cy="632781"/>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Year 4</a:t>
          </a:r>
        </a:p>
      </dsp:txBody>
      <dsp:txXfrm>
        <a:off x="2578303" y="3817000"/>
        <a:ext cx="911730" cy="571001"/>
      </dsp:txXfrm>
    </dsp:sp>
    <dsp:sp modelId="{BA2AA680-41CC-7349-B4DC-789F160C5CB2}">
      <dsp:nvSpPr>
        <dsp:cNvPr id="0" name=""/>
        <dsp:cNvSpPr/>
      </dsp:nvSpPr>
      <dsp:spPr>
        <a:xfrm>
          <a:off x="443602" y="668062"/>
          <a:ext cx="3613356" cy="3613356"/>
        </a:xfrm>
        <a:custGeom>
          <a:avLst/>
          <a:gdLst/>
          <a:ahLst/>
          <a:cxnLst/>
          <a:rect l="0" t="0" r="0" b="0"/>
          <a:pathLst>
            <a:path>
              <a:moveTo>
                <a:pt x="1986018" y="3604433"/>
              </a:moveTo>
              <a:arcTo wR="1806678" hR="1806678" stAng="5058189" swAng="683623"/>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C918C3E4-95A5-B64C-AAEC-D45C6E87885E}">
      <dsp:nvSpPr>
        <dsp:cNvPr id="0" name=""/>
        <dsp:cNvSpPr/>
      </dsp:nvSpPr>
      <dsp:spPr>
        <a:xfrm>
          <a:off x="979637" y="3786110"/>
          <a:ext cx="973510" cy="632781"/>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Year 5</a:t>
          </a:r>
        </a:p>
      </dsp:txBody>
      <dsp:txXfrm>
        <a:off x="1010527" y="3817000"/>
        <a:ext cx="911730" cy="571001"/>
      </dsp:txXfrm>
    </dsp:sp>
    <dsp:sp modelId="{D2F5FA40-E17C-8C45-B5DA-677285F260FB}">
      <dsp:nvSpPr>
        <dsp:cNvPr id="0" name=""/>
        <dsp:cNvSpPr/>
      </dsp:nvSpPr>
      <dsp:spPr>
        <a:xfrm>
          <a:off x="443602" y="668062"/>
          <a:ext cx="3613356" cy="3613356"/>
        </a:xfrm>
        <a:custGeom>
          <a:avLst/>
          <a:gdLst/>
          <a:ahLst/>
          <a:cxnLst/>
          <a:rect l="0" t="0" r="0" b="0"/>
          <a:pathLst>
            <a:path>
              <a:moveTo>
                <a:pt x="462976" y="3014383"/>
              </a:moveTo>
              <a:arcTo wR="1806678" hR="1806678" stAng="8283068" swAng="835650"/>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293D7ACE-B98D-944C-AC0D-7276658C37DC}">
      <dsp:nvSpPr>
        <dsp:cNvPr id="0" name=""/>
        <dsp:cNvSpPr/>
      </dsp:nvSpPr>
      <dsp:spPr>
        <a:xfrm>
          <a:off x="2144" y="2560373"/>
          <a:ext cx="973510" cy="632781"/>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Year 6</a:t>
          </a:r>
        </a:p>
      </dsp:txBody>
      <dsp:txXfrm>
        <a:off x="33034" y="2591263"/>
        <a:ext cx="911730" cy="571001"/>
      </dsp:txXfrm>
    </dsp:sp>
    <dsp:sp modelId="{D95F6388-1A40-F845-A549-E084D4424CFC}">
      <dsp:nvSpPr>
        <dsp:cNvPr id="0" name=""/>
        <dsp:cNvSpPr/>
      </dsp:nvSpPr>
      <dsp:spPr>
        <a:xfrm>
          <a:off x="443602" y="668062"/>
          <a:ext cx="3613356" cy="3613356"/>
        </a:xfrm>
        <a:custGeom>
          <a:avLst/>
          <a:gdLst/>
          <a:ahLst/>
          <a:cxnLst/>
          <a:rect l="0" t="0" r="0" b="0"/>
          <a:pathLst>
            <a:path>
              <a:moveTo>
                <a:pt x="2627" y="1709277"/>
              </a:moveTo>
              <a:arcTo wR="1806678" hR="1806678" stAng="10985424" swAng="1064485"/>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D0879CB9-CC5A-2444-AA29-82054C6FF220}">
      <dsp:nvSpPr>
        <dsp:cNvPr id="0" name=""/>
        <dsp:cNvSpPr/>
      </dsp:nvSpPr>
      <dsp:spPr>
        <a:xfrm>
          <a:off x="351007" y="1031904"/>
          <a:ext cx="973510" cy="632781"/>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Year 7</a:t>
          </a:r>
        </a:p>
      </dsp:txBody>
      <dsp:txXfrm>
        <a:off x="381897" y="1062794"/>
        <a:ext cx="911730" cy="571001"/>
      </dsp:txXfrm>
    </dsp:sp>
    <dsp:sp modelId="{766F66DA-82A1-6A42-A9B7-AB6A5220EA5B}">
      <dsp:nvSpPr>
        <dsp:cNvPr id="0" name=""/>
        <dsp:cNvSpPr/>
      </dsp:nvSpPr>
      <dsp:spPr>
        <a:xfrm>
          <a:off x="443602" y="668062"/>
          <a:ext cx="3613356" cy="3613356"/>
        </a:xfrm>
        <a:custGeom>
          <a:avLst/>
          <a:gdLst/>
          <a:ahLst/>
          <a:cxnLst/>
          <a:rect l="0" t="0" r="0" b="0"/>
          <a:pathLst>
            <a:path>
              <a:moveTo>
                <a:pt x="829247" y="287232"/>
              </a:moveTo>
              <a:arcTo wR="1806678" hR="1806678" stAng="14234855" swAng="772376"/>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738060-1CCC-724C-B276-771F71DDFA33}" type="datetimeFigureOut">
              <a:rPr lang="en-US" smtClean="0"/>
              <a:t>11/9/22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D60462-AC1B-C64E-8AF8-D8CFA079EAE7}" type="slidenum">
              <a:rPr lang="en-US" smtClean="0"/>
              <a:t>‹#›</a:t>
            </a:fld>
            <a:endParaRPr lang="en-US"/>
          </a:p>
        </p:txBody>
      </p:sp>
    </p:spTree>
    <p:extLst>
      <p:ext uri="{BB962C8B-B14F-4D97-AF65-F5344CB8AC3E}">
        <p14:creationId xmlns:p14="http://schemas.microsoft.com/office/powerpoint/2010/main" val="19481318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11/9/22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11/9/22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11/9/22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11/9/22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11/9/22</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11/9/22</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11/9/22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11/9/22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11/9/22</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11/9/22</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637B1-298D-EADB-604C-C7C28F6C6FE6}"/>
              </a:ext>
            </a:extLst>
          </p:cNvPr>
          <p:cNvSpPr>
            <a:spLocks noGrp="1"/>
          </p:cNvSpPr>
          <p:nvPr>
            <p:ph type="ctrTitle"/>
          </p:nvPr>
        </p:nvSpPr>
        <p:spPr/>
        <p:txBody>
          <a:bodyPr/>
          <a:lstStyle/>
          <a:p>
            <a:r>
              <a:rPr lang="en-US" dirty="0"/>
              <a:t>Welcome and Introductions</a:t>
            </a:r>
          </a:p>
        </p:txBody>
      </p:sp>
      <p:sp>
        <p:nvSpPr>
          <p:cNvPr id="3" name="Subtitle 2">
            <a:extLst>
              <a:ext uri="{FF2B5EF4-FFF2-40B4-BE49-F238E27FC236}">
                <a16:creationId xmlns:a16="http://schemas.microsoft.com/office/drawing/2014/main" id="{F2ABA439-EFAF-2EB3-6F11-BD19261BAB1F}"/>
              </a:ext>
            </a:extLst>
          </p:cNvPr>
          <p:cNvSpPr>
            <a:spLocks noGrp="1"/>
          </p:cNvSpPr>
          <p:nvPr>
            <p:ph type="subTitle" idx="1"/>
          </p:nvPr>
        </p:nvSpPr>
        <p:spPr/>
        <p:txBody>
          <a:bodyPr/>
          <a:lstStyle/>
          <a:p>
            <a:r>
              <a:rPr lang="en-US" dirty="0"/>
              <a:t>This session is designed to focus on year six (Self-Study) and year seven (Onsite Visit) of the MNSAA accreditation cycle. </a:t>
            </a:r>
          </a:p>
        </p:txBody>
      </p:sp>
    </p:spTree>
    <p:extLst>
      <p:ext uri="{BB962C8B-B14F-4D97-AF65-F5344CB8AC3E}">
        <p14:creationId xmlns:p14="http://schemas.microsoft.com/office/powerpoint/2010/main" val="40262876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E83CFC4-6807-E996-A596-871ED4A60ABE}"/>
              </a:ext>
            </a:extLst>
          </p:cNvPr>
          <p:cNvSpPr txBox="1"/>
          <p:nvPr/>
        </p:nvSpPr>
        <p:spPr>
          <a:xfrm>
            <a:off x="1436914" y="248194"/>
            <a:ext cx="7713617" cy="6170920"/>
          </a:xfrm>
          <a:prstGeom prst="rect">
            <a:avLst/>
          </a:prstGeom>
          <a:noFill/>
        </p:spPr>
        <p:txBody>
          <a:bodyPr wrap="square">
            <a:spAutoFit/>
          </a:bodyPr>
          <a:lstStyle/>
          <a:p>
            <a:pPr rtl="0">
              <a:spcBef>
                <a:spcPts val="0"/>
              </a:spcBef>
              <a:spcAft>
                <a:spcPts val="0"/>
              </a:spcAft>
            </a:pPr>
            <a:r>
              <a:rPr lang="en-US" sz="4000" b="0" i="0" u="none" strike="noStrike" dirty="0">
                <a:solidFill>
                  <a:srgbClr val="3F7181"/>
                </a:solidFill>
                <a:effectLst/>
                <a:latin typeface="Tahoma" panose="020B0604030504040204" pitchFamily="34" charset="0"/>
              </a:rPr>
              <a:t>A Quality SSP Is:</a:t>
            </a:r>
            <a:endParaRPr lang="en-US" i="0" u="none" strike="noStrike" dirty="0"/>
          </a:p>
          <a:p>
            <a:pPr rtl="0">
              <a:spcBef>
                <a:spcPts val="0"/>
              </a:spcBef>
              <a:spcAft>
                <a:spcPts val="0"/>
              </a:spcAft>
            </a:pPr>
            <a:endParaRPr lang="en-US" sz="1600" b="0" dirty="0">
              <a:solidFill>
                <a:srgbClr val="000000"/>
              </a:solidFill>
              <a:effectLst/>
              <a:latin typeface="Calibri" panose="020F0502020204030204" pitchFamily="34" charset="0"/>
            </a:endParaRPr>
          </a:p>
          <a:p>
            <a:pPr rtl="0">
              <a:spcBef>
                <a:spcPts val="0"/>
              </a:spcBef>
              <a:spcAft>
                <a:spcPts val="0"/>
              </a:spcAft>
            </a:pPr>
            <a:r>
              <a:rPr lang="en-US" b="1" dirty="0">
                <a:solidFill>
                  <a:srgbClr val="000000"/>
                </a:solidFill>
                <a:effectLst/>
                <a:latin typeface="Calibri" panose="020F0502020204030204" pitchFamily="34" charset="0"/>
              </a:rPr>
              <a:t>Supported</a:t>
            </a:r>
            <a:r>
              <a:rPr lang="en-US" b="0" dirty="0">
                <a:solidFill>
                  <a:srgbClr val="000000"/>
                </a:solidFill>
                <a:effectLst/>
                <a:latin typeface="Calibri" panose="020F0502020204030204" pitchFamily="34" charset="0"/>
              </a:rPr>
              <a:t>:   </a:t>
            </a:r>
            <a:r>
              <a:rPr lang="en-US" b="0" i="0" u="none" strike="noStrike" dirty="0">
                <a:solidFill>
                  <a:srgbClr val="000000"/>
                </a:solidFill>
                <a:effectLst/>
                <a:latin typeface="Calibri" panose="020F0502020204030204" pitchFamily="34" charset="0"/>
              </a:rPr>
              <a:t>Do all those that support your school know the initiatives within the SSP?</a:t>
            </a:r>
          </a:p>
          <a:p>
            <a:pPr rtl="0" fontAlgn="base">
              <a:spcBef>
                <a:spcPts val="270"/>
              </a:spcBef>
              <a:spcAft>
                <a:spcPts val="0"/>
              </a:spcAft>
              <a:buFont typeface="Arial" panose="020B0604020202020204" pitchFamily="34" charset="0"/>
              <a:buChar char="•"/>
            </a:pPr>
            <a:r>
              <a:rPr lang="en-US" b="0" i="0" u="none" strike="noStrike" dirty="0">
                <a:solidFill>
                  <a:srgbClr val="C00000"/>
                </a:solidFill>
                <a:effectLst/>
                <a:latin typeface="Calibri" panose="020F0502020204030204" pitchFamily="34" charset="0"/>
              </a:rPr>
              <a:t>Who will need to accomplish the goals within SSP?</a:t>
            </a:r>
          </a:p>
          <a:p>
            <a:pPr rtl="0" fontAlgn="base">
              <a:spcBef>
                <a:spcPts val="0"/>
              </a:spcBef>
              <a:spcAft>
                <a:spcPts val="0"/>
              </a:spcAft>
            </a:pPr>
            <a:br>
              <a:rPr lang="en-US" b="0" dirty="0">
                <a:effectLst/>
              </a:rPr>
            </a:br>
            <a:r>
              <a:rPr lang="en-US" b="1" dirty="0"/>
              <a:t> </a:t>
            </a:r>
            <a:r>
              <a:rPr lang="en-US" b="1" dirty="0">
                <a:effectLst/>
              </a:rPr>
              <a:t>Valid: </a:t>
            </a:r>
            <a:r>
              <a:rPr lang="en-US" b="0" i="0" u="none" strike="noStrike" dirty="0">
                <a:solidFill>
                  <a:srgbClr val="000000"/>
                </a:solidFill>
                <a:effectLst/>
                <a:latin typeface="Calibri" panose="020F0502020204030204" pitchFamily="34" charset="0"/>
              </a:rPr>
              <a:t>Does SSP reflect current reality of school?</a:t>
            </a:r>
          </a:p>
          <a:p>
            <a:pPr rtl="0" fontAlgn="base">
              <a:spcBef>
                <a:spcPts val="285"/>
              </a:spcBef>
              <a:spcAft>
                <a:spcPts val="0"/>
              </a:spcAft>
              <a:buFont typeface="Arial" panose="020B0604020202020204" pitchFamily="34" charset="0"/>
              <a:buChar char="•"/>
            </a:pPr>
            <a:r>
              <a:rPr lang="en-US" b="0" i="0" u="none" strike="noStrike" dirty="0">
                <a:solidFill>
                  <a:srgbClr val="C00000"/>
                </a:solidFill>
                <a:effectLst/>
                <a:latin typeface="Calibri" panose="020F0502020204030204" pitchFamily="34" charset="0"/>
              </a:rPr>
              <a:t>Seek outsiders (principals, community members) to check your tunnel vision.</a:t>
            </a:r>
          </a:p>
          <a:p>
            <a:pPr rtl="0" fontAlgn="base">
              <a:spcBef>
                <a:spcPts val="0"/>
              </a:spcBef>
              <a:spcAft>
                <a:spcPts val="0"/>
              </a:spcAft>
            </a:pPr>
            <a:br>
              <a:rPr lang="en-US" b="0" dirty="0">
                <a:effectLst/>
              </a:rPr>
            </a:br>
            <a:r>
              <a:rPr lang="en-US" b="1" dirty="0">
                <a:effectLst/>
              </a:rPr>
              <a:t>Connected</a:t>
            </a:r>
            <a:r>
              <a:rPr lang="en-US" b="0" dirty="0">
                <a:effectLst/>
              </a:rPr>
              <a:t>: </a:t>
            </a:r>
            <a:r>
              <a:rPr lang="en-US" b="0" i="0" u="none" strike="noStrike" dirty="0">
                <a:solidFill>
                  <a:srgbClr val="000000"/>
                </a:solidFill>
                <a:effectLst/>
                <a:latin typeface="Calibri" panose="020F0502020204030204" pitchFamily="34" charset="0"/>
              </a:rPr>
              <a:t>Are the challenges in your self-study addressed?</a:t>
            </a:r>
          </a:p>
          <a:p>
            <a:pPr rtl="0" fontAlgn="base">
              <a:spcBef>
                <a:spcPts val="285"/>
              </a:spcBef>
              <a:spcAft>
                <a:spcPts val="0"/>
              </a:spcAft>
              <a:buFont typeface="Arial" panose="020B0604020202020204" pitchFamily="34" charset="0"/>
              <a:buChar char="•"/>
            </a:pPr>
            <a:r>
              <a:rPr lang="en-US" b="0" i="0" u="none" strike="noStrike" dirty="0">
                <a:solidFill>
                  <a:srgbClr val="C00000"/>
                </a:solidFill>
                <a:effectLst/>
                <a:latin typeface="Calibri" panose="020F0502020204030204" pitchFamily="34" charset="0"/>
              </a:rPr>
              <a:t>Review, review, and re-review your self-study.</a:t>
            </a:r>
          </a:p>
          <a:p>
            <a:pPr rtl="0" fontAlgn="base">
              <a:spcBef>
                <a:spcPts val="0"/>
              </a:spcBef>
              <a:spcAft>
                <a:spcPts val="0"/>
              </a:spcAft>
            </a:pPr>
            <a:br>
              <a:rPr lang="en-US" b="0" dirty="0">
                <a:effectLst/>
              </a:rPr>
            </a:br>
            <a:r>
              <a:rPr lang="en-US" b="1" dirty="0">
                <a:effectLst/>
              </a:rPr>
              <a:t>Visionary:  </a:t>
            </a:r>
            <a:r>
              <a:rPr lang="en-US" b="0" i="0" u="none" strike="noStrike" dirty="0">
                <a:solidFill>
                  <a:srgbClr val="000000"/>
                </a:solidFill>
                <a:effectLst/>
                <a:latin typeface="Calibri" panose="020F0502020204030204" pitchFamily="34" charset="0"/>
              </a:rPr>
              <a:t>Does your SSP take you into the future?</a:t>
            </a:r>
          </a:p>
          <a:p>
            <a:pPr rtl="0" fontAlgn="base">
              <a:spcBef>
                <a:spcPts val="285"/>
              </a:spcBef>
              <a:spcAft>
                <a:spcPts val="0"/>
              </a:spcAft>
              <a:buFont typeface="Arial" panose="020B0604020202020204" pitchFamily="34" charset="0"/>
              <a:buChar char="•"/>
            </a:pPr>
            <a:r>
              <a:rPr lang="en-US" b="0" i="0" u="none" strike="noStrike" dirty="0">
                <a:solidFill>
                  <a:srgbClr val="C00000"/>
                </a:solidFill>
                <a:effectLst/>
                <a:latin typeface="Calibri" panose="020F0502020204030204" pitchFamily="34" charset="0"/>
              </a:rPr>
              <a:t>Avoid the “to-do” list.</a:t>
            </a:r>
          </a:p>
          <a:p>
            <a:pPr rtl="0" fontAlgn="base">
              <a:spcBef>
                <a:spcPts val="0"/>
              </a:spcBef>
              <a:spcAft>
                <a:spcPts val="0"/>
              </a:spcAft>
            </a:pPr>
            <a:br>
              <a:rPr lang="en-US" b="0" dirty="0">
                <a:effectLst/>
              </a:rPr>
            </a:br>
            <a:r>
              <a:rPr lang="en-US" b="1" dirty="0">
                <a:effectLst/>
              </a:rPr>
              <a:t>Reasonable</a:t>
            </a:r>
            <a:r>
              <a:rPr lang="en-US" b="0" dirty="0">
                <a:effectLst/>
              </a:rPr>
              <a:t>: </a:t>
            </a:r>
            <a:r>
              <a:rPr lang="en-US" b="0" i="0" u="none" strike="noStrike" dirty="0">
                <a:solidFill>
                  <a:srgbClr val="000000"/>
                </a:solidFill>
                <a:effectLst/>
                <a:latin typeface="Calibri" panose="020F0502020204030204" pitchFamily="34" charset="0"/>
              </a:rPr>
              <a:t>Are you and your team able to accomplish the goals in the SSP?</a:t>
            </a:r>
          </a:p>
          <a:p>
            <a:pPr rtl="0" fontAlgn="base">
              <a:spcBef>
                <a:spcPts val="285"/>
              </a:spcBef>
              <a:spcAft>
                <a:spcPts val="0"/>
              </a:spcAft>
              <a:buFont typeface="Arial" panose="020B0604020202020204" pitchFamily="34" charset="0"/>
              <a:buChar char="•"/>
            </a:pPr>
            <a:r>
              <a:rPr lang="en-US" b="0" i="0" u="none" strike="noStrike" dirty="0">
                <a:solidFill>
                  <a:srgbClr val="C00000"/>
                </a:solidFill>
                <a:effectLst/>
                <a:latin typeface="Calibri" panose="020F0502020204030204" pitchFamily="34" charset="0"/>
              </a:rPr>
              <a:t>Challenge yourself, but don’t set up for failure.</a:t>
            </a:r>
          </a:p>
          <a:p>
            <a:pPr rtl="0" fontAlgn="base">
              <a:spcBef>
                <a:spcPts val="0"/>
              </a:spcBef>
              <a:spcAft>
                <a:spcPts val="0"/>
              </a:spcAft>
            </a:pPr>
            <a:br>
              <a:rPr lang="en-US" b="0" dirty="0">
                <a:effectLst/>
              </a:rPr>
            </a:br>
            <a:r>
              <a:rPr lang="en-US" b="1" dirty="0">
                <a:effectLst/>
              </a:rPr>
              <a:t>Focused:  </a:t>
            </a:r>
            <a:r>
              <a:rPr lang="en-US" b="0" i="0" u="none" strike="noStrike" dirty="0">
                <a:solidFill>
                  <a:srgbClr val="000000"/>
                </a:solidFill>
                <a:effectLst/>
                <a:latin typeface="Calibri" panose="020F0502020204030204" pitchFamily="34" charset="0"/>
              </a:rPr>
              <a:t>Are students at the heart of improvement? </a:t>
            </a:r>
          </a:p>
          <a:p>
            <a:pPr rtl="0" fontAlgn="base">
              <a:spcBef>
                <a:spcPts val="285"/>
              </a:spcBef>
              <a:spcAft>
                <a:spcPts val="0"/>
              </a:spcAft>
              <a:buFont typeface="Arial" panose="020B0604020202020204" pitchFamily="34" charset="0"/>
              <a:buChar char="•"/>
            </a:pPr>
            <a:r>
              <a:rPr lang="en-US" b="0" i="0" u="none" strike="noStrike" dirty="0">
                <a:solidFill>
                  <a:srgbClr val="C00000"/>
                </a:solidFill>
                <a:effectLst/>
                <a:latin typeface="Calibri" panose="020F0502020204030204" pitchFamily="34" charset="0"/>
              </a:rPr>
              <a:t>Ask, “Will this objective benefit the kids I get to serve everyday?”</a:t>
            </a:r>
          </a:p>
        </p:txBody>
      </p:sp>
    </p:spTree>
    <p:extLst>
      <p:ext uri="{BB962C8B-B14F-4D97-AF65-F5344CB8AC3E}">
        <p14:creationId xmlns:p14="http://schemas.microsoft.com/office/powerpoint/2010/main" val="35519063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FBA7F-8479-DE4B-F4CA-8B27F1DD11EC}"/>
              </a:ext>
            </a:extLst>
          </p:cNvPr>
          <p:cNvSpPr>
            <a:spLocks noGrp="1"/>
          </p:cNvSpPr>
          <p:nvPr>
            <p:ph type="ctrTitle"/>
          </p:nvPr>
        </p:nvSpPr>
        <p:spPr/>
        <p:txBody>
          <a:bodyPr/>
          <a:lstStyle/>
          <a:p>
            <a:r>
              <a:rPr lang="en-US" dirty="0"/>
              <a:t>Questions and Answers </a:t>
            </a:r>
            <a:br>
              <a:rPr lang="en-US" dirty="0"/>
            </a:br>
            <a:r>
              <a:rPr lang="en-US" dirty="0"/>
              <a:t>Year 7: Onsite Visit</a:t>
            </a:r>
          </a:p>
        </p:txBody>
      </p:sp>
    </p:spTree>
    <p:extLst>
      <p:ext uri="{BB962C8B-B14F-4D97-AF65-F5344CB8AC3E}">
        <p14:creationId xmlns:p14="http://schemas.microsoft.com/office/powerpoint/2010/main" val="3304500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00891FF-E47A-33E8-1D58-EEA11242A846}"/>
              </a:ext>
            </a:extLst>
          </p:cNvPr>
          <p:cNvSpPr txBox="1">
            <a:spLocks noGrp="1"/>
          </p:cNvSpPr>
          <p:nvPr>
            <p:ph type="ctrTitle"/>
          </p:nvPr>
        </p:nvSpPr>
        <p:spPr>
          <a:xfrm>
            <a:off x="1069848" y="2245388"/>
            <a:ext cx="7315200" cy="2308324"/>
          </a:xfrm>
          <a:prstGeom prst="rect">
            <a:avLst/>
          </a:prstGeom>
          <a:noFill/>
        </p:spPr>
        <p:txBody>
          <a:bodyPr wrap="square" rtlCol="0">
            <a:spAutoFit/>
          </a:bodyPr>
          <a:lstStyle/>
          <a:p>
            <a:r>
              <a:rPr lang="en-US" sz="4000" dirty="0"/>
              <a:t>Overview of Accreditation Cycle</a:t>
            </a:r>
            <a:br>
              <a:rPr lang="en-US" sz="4000" dirty="0"/>
            </a:br>
            <a:endParaRPr lang="en-US" sz="4000" dirty="0"/>
          </a:p>
          <a:p>
            <a:r>
              <a:rPr lang="en-US" sz="4000" dirty="0"/>
              <a:t>Step 1: Download the Member Handbook from </a:t>
            </a:r>
            <a:r>
              <a:rPr lang="en-US" sz="4000" dirty="0" err="1"/>
              <a:t>MNSAA.org</a:t>
            </a:r>
            <a:endParaRPr lang="en-US" sz="4000" dirty="0"/>
          </a:p>
        </p:txBody>
      </p:sp>
    </p:spTree>
    <p:extLst>
      <p:ext uri="{BB962C8B-B14F-4D97-AF65-F5344CB8AC3E}">
        <p14:creationId xmlns:p14="http://schemas.microsoft.com/office/powerpoint/2010/main" val="1833975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F1F16B0C-3849-FFDD-32D2-72D52BD12F9E}"/>
              </a:ext>
            </a:extLst>
          </p:cNvPr>
          <p:cNvGraphicFramePr/>
          <p:nvPr>
            <p:extLst>
              <p:ext uri="{D42A27DB-BD31-4B8C-83A1-F6EECF244321}">
                <p14:modId xmlns:p14="http://schemas.microsoft.com/office/powerpoint/2010/main" val="2794081559"/>
              </p:ext>
            </p:extLst>
          </p:nvPr>
        </p:nvGraphicFramePr>
        <p:xfrm>
          <a:off x="3443288" y="371475"/>
          <a:ext cx="4500561" cy="47705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a:extLst>
              <a:ext uri="{FF2B5EF4-FFF2-40B4-BE49-F238E27FC236}">
                <a16:creationId xmlns:a16="http://schemas.microsoft.com/office/drawing/2014/main" id="{674AB7B5-3D05-5458-F782-7E4E84DD23B6}"/>
              </a:ext>
            </a:extLst>
          </p:cNvPr>
          <p:cNvSpPr txBox="1"/>
          <p:nvPr/>
        </p:nvSpPr>
        <p:spPr>
          <a:xfrm>
            <a:off x="214313" y="171448"/>
            <a:ext cx="3228975" cy="5586145"/>
          </a:xfrm>
          <a:prstGeom prst="rect">
            <a:avLst/>
          </a:prstGeom>
          <a:noFill/>
        </p:spPr>
        <p:txBody>
          <a:bodyPr wrap="square" rtlCol="0">
            <a:spAutoFit/>
          </a:bodyPr>
          <a:lstStyle/>
          <a:p>
            <a:r>
              <a:rPr lang="en-US" sz="2000" dirty="0">
                <a:latin typeface="Arial Narrow" panose="020B0604020202020204" pitchFamily="34" charset="0"/>
              </a:rPr>
              <a:t>Year 1:</a:t>
            </a:r>
          </a:p>
          <a:p>
            <a:pPr marL="342900" indent="-342900">
              <a:buFont typeface="Arial" panose="020B0604020202020204" pitchFamily="34" charset="0"/>
              <a:buChar char="•"/>
            </a:pPr>
            <a:r>
              <a:rPr lang="en-US" sz="2000" dirty="0">
                <a:latin typeface="Arial Narrow" panose="020B0604020202020204" pitchFamily="34" charset="0"/>
              </a:rPr>
              <a:t>Respond to Team Recommendations</a:t>
            </a:r>
          </a:p>
          <a:p>
            <a:pPr marL="342900" indent="-342900">
              <a:buFont typeface="Arial" panose="020B0604020202020204" pitchFamily="34" charset="0"/>
              <a:buChar char="•"/>
            </a:pPr>
            <a:r>
              <a:rPr lang="en-US" sz="2000" dirty="0">
                <a:latin typeface="Arial Narrow" panose="020B0604020202020204" pitchFamily="34" charset="0"/>
              </a:rPr>
              <a:t>Revise School Strategic Plan (SSP) </a:t>
            </a:r>
          </a:p>
          <a:p>
            <a:pPr marL="342900" indent="-342900">
              <a:buFont typeface="Arial" panose="020B0604020202020204" pitchFamily="34" charset="0"/>
              <a:buChar char="•"/>
            </a:pPr>
            <a:r>
              <a:rPr lang="en-US" sz="2000" dirty="0">
                <a:latin typeface="Arial Narrow" panose="020B0604020202020204" pitchFamily="34" charset="0"/>
              </a:rPr>
              <a:t>Begin Implementation of SSP</a:t>
            </a:r>
          </a:p>
          <a:p>
            <a:pPr marL="342900" indent="-342900">
              <a:buFont typeface="Arial" panose="020B0604020202020204" pitchFamily="34" charset="0"/>
              <a:buChar char="•"/>
            </a:pPr>
            <a:r>
              <a:rPr lang="en-US" sz="2000" dirty="0">
                <a:latin typeface="Arial Narrow" panose="020B0604020202020204" pitchFamily="34" charset="0"/>
              </a:rPr>
              <a:t>File Annual Progress Report (APR)</a:t>
            </a:r>
          </a:p>
          <a:p>
            <a:endParaRPr lang="en-US" sz="2000" dirty="0">
              <a:latin typeface="Arial Narrow" panose="020B0604020202020204" pitchFamily="34" charset="0"/>
            </a:endParaRPr>
          </a:p>
          <a:p>
            <a:r>
              <a:rPr lang="en-US" sz="2000" dirty="0">
                <a:latin typeface="Arial Narrow" panose="020B0604020202020204" pitchFamily="34" charset="0"/>
              </a:rPr>
              <a:t>Years 2 through 5</a:t>
            </a:r>
          </a:p>
          <a:p>
            <a:pPr marL="342900" indent="-342900">
              <a:buFont typeface="Arial" panose="020B0604020202020204" pitchFamily="34" charset="0"/>
              <a:buChar char="•"/>
            </a:pPr>
            <a:r>
              <a:rPr lang="en-US" sz="2000" dirty="0">
                <a:latin typeface="Arial Narrow" panose="020B0604020202020204" pitchFamily="34" charset="0"/>
              </a:rPr>
              <a:t>Continue Implementation of SSP</a:t>
            </a:r>
          </a:p>
          <a:p>
            <a:pPr marL="342900" indent="-342900">
              <a:buFont typeface="Arial" panose="020B0604020202020204" pitchFamily="34" charset="0"/>
              <a:buChar char="•"/>
            </a:pPr>
            <a:r>
              <a:rPr lang="en-US" sz="2000" dirty="0">
                <a:latin typeface="Arial Narrow" panose="020B0604020202020204" pitchFamily="34" charset="0"/>
              </a:rPr>
              <a:t>Maintain SSP as Living Document </a:t>
            </a:r>
          </a:p>
          <a:p>
            <a:pPr marL="342900" indent="-342900">
              <a:buFont typeface="Arial" panose="020B0604020202020204" pitchFamily="34" charset="0"/>
              <a:buChar char="•"/>
            </a:pPr>
            <a:r>
              <a:rPr lang="en-US" sz="2000" dirty="0">
                <a:latin typeface="Arial Narrow" panose="020B0604020202020204" pitchFamily="34" charset="0"/>
              </a:rPr>
              <a:t>File Annual Progress Report (APR)</a:t>
            </a:r>
          </a:p>
          <a:p>
            <a:endParaRPr lang="en-US" sz="1700" dirty="0">
              <a:latin typeface="Arial Narrow" panose="020B0604020202020204" pitchFamily="34" charset="0"/>
            </a:endParaRPr>
          </a:p>
        </p:txBody>
      </p:sp>
      <p:sp>
        <p:nvSpPr>
          <p:cNvPr id="8" name="TextBox 7">
            <a:extLst>
              <a:ext uri="{FF2B5EF4-FFF2-40B4-BE49-F238E27FC236}">
                <a16:creationId xmlns:a16="http://schemas.microsoft.com/office/drawing/2014/main" id="{B8AB9633-CB4B-2ED8-ED95-6F9D7821BC18}"/>
              </a:ext>
            </a:extLst>
          </p:cNvPr>
          <p:cNvSpPr txBox="1"/>
          <p:nvPr/>
        </p:nvSpPr>
        <p:spPr>
          <a:xfrm>
            <a:off x="8329613" y="171448"/>
            <a:ext cx="3543300" cy="6832640"/>
          </a:xfrm>
          <a:prstGeom prst="rect">
            <a:avLst/>
          </a:prstGeom>
          <a:noFill/>
        </p:spPr>
        <p:txBody>
          <a:bodyPr wrap="square" rtlCol="0">
            <a:spAutoFit/>
          </a:bodyPr>
          <a:lstStyle/>
          <a:p>
            <a:r>
              <a:rPr lang="en-US" sz="2000" dirty="0">
                <a:latin typeface="Arial Narrow" panose="020B0604020202020204" pitchFamily="34" charset="0"/>
              </a:rPr>
              <a:t>Year 6:</a:t>
            </a:r>
          </a:p>
          <a:p>
            <a:pPr marL="342900" indent="-342900">
              <a:buFont typeface="Arial" panose="020B0604020202020204" pitchFamily="34" charset="0"/>
              <a:buChar char="•"/>
            </a:pPr>
            <a:r>
              <a:rPr lang="en-US" sz="2000" dirty="0">
                <a:latin typeface="Arial Narrow" panose="020B0604020202020204" pitchFamily="34" charset="0"/>
              </a:rPr>
              <a:t>Inform Stakeholders of Intent to Renew/Receive </a:t>
            </a:r>
          </a:p>
          <a:p>
            <a:pPr marL="342900" indent="-342900">
              <a:buFont typeface="Arial" panose="020B0604020202020204" pitchFamily="34" charset="0"/>
              <a:buChar char="•"/>
            </a:pPr>
            <a:r>
              <a:rPr lang="en-US" sz="2000" dirty="0">
                <a:latin typeface="Arial Narrow" panose="020B0604020202020204" pitchFamily="34" charset="0"/>
              </a:rPr>
              <a:t>Send Letter of Intent to MNSAA</a:t>
            </a:r>
          </a:p>
          <a:p>
            <a:pPr marL="342900" indent="-342900">
              <a:buFont typeface="Arial" panose="020B0604020202020204" pitchFamily="34" charset="0"/>
              <a:buChar char="•"/>
            </a:pPr>
            <a:r>
              <a:rPr lang="en-US" sz="2000">
                <a:latin typeface="Arial Narrow" panose="020B0604020202020204" pitchFamily="34" charset="0"/>
              </a:rPr>
              <a:t>Budget for </a:t>
            </a:r>
            <a:r>
              <a:rPr lang="en-US" sz="2000" dirty="0">
                <a:latin typeface="Arial Narrow" panose="020B0604020202020204" pitchFamily="34" charset="0"/>
              </a:rPr>
              <a:t>Onsite Visit </a:t>
            </a:r>
          </a:p>
          <a:p>
            <a:pPr marL="342900" indent="-342900">
              <a:buFont typeface="Arial" panose="020B0604020202020204" pitchFamily="34" charset="0"/>
              <a:buChar char="•"/>
            </a:pPr>
            <a:r>
              <a:rPr lang="en-US" sz="2000" dirty="0">
                <a:latin typeface="Arial Narrow" panose="020B0604020202020204" pitchFamily="34" charset="0"/>
              </a:rPr>
              <a:t>Survey Stakeholders</a:t>
            </a:r>
          </a:p>
          <a:p>
            <a:pPr marL="342900" indent="-342900">
              <a:buFont typeface="Arial" panose="020B0604020202020204" pitchFamily="34" charset="0"/>
              <a:buChar char="•"/>
            </a:pPr>
            <a:r>
              <a:rPr lang="en-US" sz="2000" dirty="0">
                <a:latin typeface="Arial Narrow" panose="020B0604020202020204" pitchFamily="34" charset="0"/>
              </a:rPr>
              <a:t>Begin Self Study</a:t>
            </a:r>
          </a:p>
          <a:p>
            <a:pPr marL="342900" indent="-342900">
              <a:buFont typeface="Arial" panose="020B0604020202020204" pitchFamily="34" charset="0"/>
              <a:buChar char="•"/>
            </a:pPr>
            <a:r>
              <a:rPr lang="en-US" sz="2000" dirty="0">
                <a:latin typeface="Arial Narrow" panose="020B0604020202020204" pitchFamily="34" charset="0"/>
              </a:rPr>
              <a:t>Develop Profile &amp; Standards Narrations </a:t>
            </a:r>
          </a:p>
          <a:p>
            <a:pPr marL="342900" indent="-342900">
              <a:buFont typeface="Arial" panose="020B0604020202020204" pitchFamily="34" charset="0"/>
              <a:buChar char="•"/>
            </a:pPr>
            <a:r>
              <a:rPr lang="en-US" sz="2000" dirty="0">
                <a:latin typeface="Arial Narrow" panose="020B0604020202020204" pitchFamily="34" charset="0"/>
              </a:rPr>
              <a:t>Identify Strengths &amp; Challenges </a:t>
            </a:r>
          </a:p>
          <a:p>
            <a:pPr marL="342900" indent="-342900">
              <a:buFont typeface="Arial" panose="020B0604020202020204" pitchFamily="34" charset="0"/>
              <a:buChar char="•"/>
            </a:pPr>
            <a:r>
              <a:rPr lang="en-US" sz="2000" dirty="0">
                <a:latin typeface="Arial Narrow" panose="020B0604020202020204" pitchFamily="34" charset="0"/>
              </a:rPr>
              <a:t>File Annual Progress Report  (APR)</a:t>
            </a:r>
          </a:p>
          <a:p>
            <a:endParaRPr lang="en-US" sz="2000" dirty="0">
              <a:latin typeface="Arial Narrow" panose="020B0604020202020204" pitchFamily="34" charset="0"/>
            </a:endParaRPr>
          </a:p>
          <a:p>
            <a:r>
              <a:rPr lang="en-US" sz="2000" dirty="0">
                <a:latin typeface="Arial Narrow" panose="020B0604020202020204" pitchFamily="34" charset="0"/>
              </a:rPr>
              <a:t>Year 7:</a:t>
            </a:r>
          </a:p>
          <a:p>
            <a:pPr marL="342900" indent="-342900">
              <a:buFont typeface="Arial" panose="020B0604020202020204" pitchFamily="34" charset="0"/>
              <a:buChar char="•"/>
            </a:pPr>
            <a:r>
              <a:rPr lang="en-US" sz="2000" dirty="0">
                <a:latin typeface="Arial Narrow" panose="020B0604020202020204" pitchFamily="34" charset="0"/>
              </a:rPr>
              <a:t>Develop School Strategic Plan (SSP) </a:t>
            </a:r>
          </a:p>
          <a:p>
            <a:pPr marL="342900" indent="-342900">
              <a:buFont typeface="Arial" panose="020B0604020202020204" pitchFamily="34" charset="0"/>
              <a:buChar char="•"/>
            </a:pPr>
            <a:r>
              <a:rPr lang="en-US" sz="2000" dirty="0">
                <a:latin typeface="Arial Narrow" panose="020B0604020202020204" pitchFamily="34" charset="0"/>
              </a:rPr>
              <a:t>Communicate SSP Draft to Stakeholders</a:t>
            </a:r>
          </a:p>
          <a:p>
            <a:pPr marL="342900" indent="-342900">
              <a:buFont typeface="Arial" panose="020B0604020202020204" pitchFamily="34" charset="0"/>
              <a:buChar char="•"/>
            </a:pPr>
            <a:r>
              <a:rPr lang="en-US" sz="2000" dirty="0">
                <a:latin typeface="Arial Narrow" panose="020B0604020202020204" pitchFamily="34" charset="0"/>
              </a:rPr>
              <a:t>Host Onsite Visit</a:t>
            </a:r>
          </a:p>
          <a:p>
            <a:pPr marL="342900" indent="-342900">
              <a:buFont typeface="Arial" panose="020B0604020202020204" pitchFamily="34" charset="0"/>
              <a:buChar char="•"/>
            </a:pPr>
            <a:r>
              <a:rPr lang="en-US" sz="2000" dirty="0">
                <a:latin typeface="Arial Narrow" panose="020B0604020202020204" pitchFamily="34" charset="0"/>
              </a:rPr>
              <a:t>Receive the Team Report from Onsite Visit</a:t>
            </a:r>
          </a:p>
          <a:p>
            <a:endParaRPr lang="en-US" dirty="0"/>
          </a:p>
        </p:txBody>
      </p:sp>
    </p:spTree>
    <p:extLst>
      <p:ext uri="{BB962C8B-B14F-4D97-AF65-F5344CB8AC3E}">
        <p14:creationId xmlns:p14="http://schemas.microsoft.com/office/powerpoint/2010/main" val="431002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48793E5-7A6B-75FF-C4D3-DE62F939E2CA}"/>
              </a:ext>
            </a:extLst>
          </p:cNvPr>
          <p:cNvSpPr/>
          <p:nvPr/>
        </p:nvSpPr>
        <p:spPr>
          <a:xfrm>
            <a:off x="2064572" y="195560"/>
            <a:ext cx="8662949" cy="1754326"/>
          </a:xfrm>
          <a:prstGeom prst="rect">
            <a:avLst/>
          </a:prstGeom>
          <a:noFill/>
        </p:spPr>
        <p:txBody>
          <a:bodyPr wrap="none" lIns="91440" tIns="45720" rIns="91440" bIns="45720">
            <a:spAutoFit/>
          </a:bodyPr>
          <a:lstStyle/>
          <a:p>
            <a:pPr algn="ctr"/>
            <a:r>
              <a:rPr lang="en-US" sz="5400" b="0" cap="none" spc="0" dirty="0">
                <a:ln w="0"/>
                <a:solidFill>
                  <a:schemeClr val="accent1"/>
                </a:solidFill>
                <a:effectLst>
                  <a:outerShdw blurRad="38100" dist="25400" dir="5400000" algn="ctr" rotWithShape="0">
                    <a:srgbClr val="6E747A">
                      <a:alpha val="43000"/>
                    </a:srgbClr>
                  </a:outerShdw>
                </a:effectLst>
              </a:rPr>
              <a:t>Year 6: Self-Study Year</a:t>
            </a:r>
          </a:p>
          <a:p>
            <a:pPr algn="ctr"/>
            <a:r>
              <a:rPr lang="en-US" sz="5400" dirty="0">
                <a:ln w="0"/>
                <a:solidFill>
                  <a:schemeClr val="accent1"/>
                </a:solidFill>
                <a:effectLst>
                  <a:outerShdw blurRad="38100" dist="25400" dir="5400000" algn="ctr" rotWithShape="0">
                    <a:srgbClr val="6E747A">
                      <a:alpha val="43000"/>
                    </a:srgbClr>
                  </a:outerShdw>
                </a:effectLst>
              </a:rPr>
              <a:t>The Nuts and Bolts of Process</a:t>
            </a:r>
            <a:endParaRPr lang="en-US" sz="5400" b="0" cap="none" spc="0" dirty="0">
              <a:ln w="0"/>
              <a:solidFill>
                <a:schemeClr val="accent1"/>
              </a:solidFill>
              <a:effectLst>
                <a:outerShdw blurRad="38100" dist="25400" dir="5400000" algn="ctr" rotWithShape="0">
                  <a:srgbClr val="6E747A">
                    <a:alpha val="43000"/>
                  </a:srgbClr>
                </a:outerShdw>
              </a:effectLst>
            </a:endParaRPr>
          </a:p>
        </p:txBody>
      </p:sp>
      <p:sp>
        <p:nvSpPr>
          <p:cNvPr id="4" name="TextBox 3">
            <a:extLst>
              <a:ext uri="{FF2B5EF4-FFF2-40B4-BE49-F238E27FC236}">
                <a16:creationId xmlns:a16="http://schemas.microsoft.com/office/drawing/2014/main" id="{394AF175-BDE7-0CC3-571D-CF5EB4DEF030}"/>
              </a:ext>
            </a:extLst>
          </p:cNvPr>
          <p:cNvSpPr txBox="1"/>
          <p:nvPr/>
        </p:nvSpPr>
        <p:spPr>
          <a:xfrm>
            <a:off x="671514" y="2210574"/>
            <a:ext cx="10572750" cy="4647426"/>
          </a:xfrm>
          <a:prstGeom prst="rect">
            <a:avLst/>
          </a:prstGeom>
          <a:noFill/>
        </p:spPr>
        <p:txBody>
          <a:bodyPr wrap="square" rtlCol="0">
            <a:spAutoFit/>
          </a:bodyPr>
          <a:lstStyle/>
          <a:p>
            <a:r>
              <a:rPr lang="en-US" sz="2000" dirty="0">
                <a:latin typeface="Arial Narrow" panose="020B0604020202020204" pitchFamily="34" charset="0"/>
              </a:rPr>
              <a:t>Inform Stakeholders of Intent to Renew/Receive</a:t>
            </a:r>
          </a:p>
          <a:p>
            <a:pPr marL="285750" indent="-285750">
              <a:buFont typeface="Arial" panose="020B0604020202020204" pitchFamily="34" charset="0"/>
              <a:buChar char="•"/>
            </a:pPr>
            <a:r>
              <a:rPr lang="en-US" sz="2000" dirty="0">
                <a:latin typeface="Arial Narrow" panose="020B0604020202020204" pitchFamily="34" charset="0"/>
              </a:rPr>
              <a:t>Parents, Parishioners, Governing Bodies, Donors, School Board, School Advisory Committee, PTO or Home and School Groups</a:t>
            </a:r>
          </a:p>
          <a:p>
            <a:r>
              <a:rPr lang="en-US" sz="2000" dirty="0">
                <a:latin typeface="Arial Narrow" panose="020B0604020202020204" pitchFamily="34" charset="0"/>
              </a:rPr>
              <a:t> </a:t>
            </a:r>
          </a:p>
          <a:p>
            <a:r>
              <a:rPr lang="en-US" sz="2000" dirty="0">
                <a:latin typeface="Arial Narrow" panose="020B0604020202020204" pitchFamily="34" charset="0"/>
              </a:rPr>
              <a:t>Send Letter of Intent to MNSAA</a:t>
            </a:r>
          </a:p>
          <a:p>
            <a:pPr marL="285750" indent="-285750">
              <a:buFont typeface="Arial" panose="020B0604020202020204" pitchFamily="34" charset="0"/>
              <a:buChar char="•"/>
            </a:pPr>
            <a:r>
              <a:rPr lang="en-US" sz="2000" dirty="0">
                <a:latin typeface="Arial Narrow" panose="020B0604020202020204" pitchFamily="34" charset="0"/>
              </a:rPr>
              <a:t>Send a letter to the Director of MNSAA indicating intent to be accredited or reaccredited</a:t>
            </a:r>
          </a:p>
          <a:p>
            <a:endParaRPr lang="en-US" sz="2000" dirty="0">
              <a:latin typeface="Arial Narrow" panose="020B0604020202020204" pitchFamily="34" charset="0"/>
            </a:endParaRPr>
          </a:p>
          <a:p>
            <a:r>
              <a:rPr lang="en-US" sz="2000" dirty="0">
                <a:latin typeface="Arial Narrow" panose="020B0604020202020204" pitchFamily="34" charset="0"/>
              </a:rPr>
              <a:t>Budget of Onsite Visit </a:t>
            </a:r>
          </a:p>
          <a:p>
            <a:pPr marL="285750" indent="-285750">
              <a:buFont typeface="Arial" panose="020B0604020202020204" pitchFamily="34" charset="0"/>
              <a:buChar char="•"/>
            </a:pPr>
            <a:r>
              <a:rPr lang="en-US" sz="2000" dirty="0">
                <a:latin typeface="Arial Narrow" panose="020B0604020202020204" pitchFamily="34" charset="0"/>
              </a:rPr>
              <a:t>$500 MNSAA fee due the fiscal year of the onsite visit</a:t>
            </a:r>
          </a:p>
          <a:p>
            <a:pPr marL="285750" indent="-285750">
              <a:buFont typeface="Arial" panose="020B0604020202020204" pitchFamily="34" charset="0"/>
              <a:buChar char="•"/>
            </a:pPr>
            <a:r>
              <a:rPr lang="en-US" sz="2000" dirty="0">
                <a:latin typeface="Arial Narrow" panose="020B0604020202020204" pitchFamily="34" charset="0"/>
              </a:rPr>
              <a:t>Other considerations: lodging, mileage, hospitality</a:t>
            </a:r>
          </a:p>
          <a:p>
            <a:endParaRPr lang="en-US" sz="2000" dirty="0">
              <a:latin typeface="Arial Narrow" panose="020B0604020202020204" pitchFamily="34" charset="0"/>
            </a:endParaRPr>
          </a:p>
          <a:p>
            <a:r>
              <a:rPr lang="en-US" sz="2000" dirty="0">
                <a:latin typeface="Arial Narrow" panose="020B0604020202020204" pitchFamily="34" charset="0"/>
              </a:rPr>
              <a:t>Communication with the Onsite Visit Chairperson</a:t>
            </a:r>
          </a:p>
          <a:p>
            <a:pPr marL="342900" indent="-342900">
              <a:buFont typeface="Arial" panose="020B0604020202020204" pitchFamily="34" charset="0"/>
              <a:buChar char="•"/>
            </a:pPr>
            <a:r>
              <a:rPr lang="en-US" sz="2000" dirty="0">
                <a:latin typeface="Arial Narrow" panose="020B0604020202020204" pitchFamily="34" charset="0"/>
              </a:rPr>
              <a:t>Forming the team, picking the onsite visit dates</a:t>
            </a:r>
          </a:p>
          <a:p>
            <a:endParaRPr lang="en-US" sz="1800" dirty="0">
              <a:latin typeface="Arial Narrow" panose="020B0604020202020204" pitchFamily="34" charset="0"/>
            </a:endParaRPr>
          </a:p>
          <a:p>
            <a:endParaRPr lang="en-US" dirty="0"/>
          </a:p>
        </p:txBody>
      </p:sp>
    </p:spTree>
    <p:extLst>
      <p:ext uri="{BB962C8B-B14F-4D97-AF65-F5344CB8AC3E}">
        <p14:creationId xmlns:p14="http://schemas.microsoft.com/office/powerpoint/2010/main" val="1951752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E9D1D77B-E073-4DFC-277E-E942D8B3A4E3}"/>
              </a:ext>
            </a:extLst>
          </p:cNvPr>
          <p:cNvSpPr txBox="1"/>
          <p:nvPr/>
        </p:nvSpPr>
        <p:spPr>
          <a:xfrm>
            <a:off x="3614738" y="171450"/>
            <a:ext cx="8101012" cy="8538627"/>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Survey Stakeholder</a:t>
            </a: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Developing a Survey</a:t>
            </a:r>
          </a:p>
          <a:p>
            <a:r>
              <a:rPr lang="en-US" sz="2000" dirty="0">
                <a:latin typeface="Arial" panose="020B0604020202020204" pitchFamily="34" charset="0"/>
                <a:cs typeface="Arial" panose="020B0604020202020204" pitchFamily="34" charset="0"/>
              </a:rPr>
              <a:t>		Focus on the standards and any unique circumstances</a:t>
            </a:r>
          </a:p>
          <a:p>
            <a:r>
              <a:rPr lang="en-US" sz="2000" dirty="0">
                <a:latin typeface="Arial" panose="020B0604020202020204" pitchFamily="34" charset="0"/>
                <a:cs typeface="Arial" panose="020B0604020202020204" pitchFamily="34" charset="0"/>
              </a:rPr>
              <a:t>		Ask for sample surveys</a:t>
            </a:r>
          </a:p>
          <a:p>
            <a:endParaRPr lang="en-US"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Distributing the Survey</a:t>
            </a:r>
          </a:p>
          <a:p>
            <a:pPr lvl="1"/>
            <a:r>
              <a:rPr lang="en-US" sz="2000" dirty="0">
                <a:latin typeface="Arial" panose="020B0604020202020204" pitchFamily="34" charset="0"/>
                <a:cs typeface="Arial" panose="020B0604020202020204" pitchFamily="34" charset="0"/>
              </a:rPr>
              <a:t>	Resources such as Survey Monkey</a:t>
            </a:r>
          </a:p>
          <a:p>
            <a:pPr lvl="1"/>
            <a:r>
              <a:rPr lang="en-US" sz="2000" dirty="0">
                <a:latin typeface="Arial" panose="020B0604020202020204" pitchFamily="34" charset="0"/>
                <a:cs typeface="Arial" panose="020B0604020202020204" pitchFamily="34" charset="0"/>
              </a:rPr>
              <a:t>	Who has access to results</a:t>
            </a:r>
          </a:p>
          <a:p>
            <a:pPr lvl="1"/>
            <a:endParaRPr lang="en-US"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Begin Self- Study  </a:t>
            </a:r>
          </a:p>
          <a:p>
            <a:pPr marL="800100" lvl="1"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Forming committees</a:t>
            </a:r>
          </a:p>
          <a:p>
            <a:pPr lvl="1"/>
            <a:endParaRPr lang="en-US"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Develop Profile &amp; Standards Narrations </a:t>
            </a:r>
          </a:p>
          <a:p>
            <a:pPr marL="800100" lvl="1"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Sharing the document, </a:t>
            </a:r>
            <a:r>
              <a:rPr lang="en-US" sz="2000" dirty="0" err="1">
                <a:latin typeface="Arial" panose="020B0604020202020204" pitchFamily="34" charset="0"/>
                <a:cs typeface="Arial" panose="020B0604020202020204" pitchFamily="34" charset="0"/>
              </a:rPr>
              <a:t>MNSAA.site</a:t>
            </a:r>
            <a:endParaRPr lang="en-US" sz="2000" dirty="0">
              <a:latin typeface="Arial" panose="020B0604020202020204" pitchFamily="34" charset="0"/>
              <a:cs typeface="Arial" panose="020B0604020202020204" pitchFamily="34" charset="0"/>
            </a:endParaRPr>
          </a:p>
          <a:p>
            <a:pPr lvl="1"/>
            <a:endParaRPr lang="en-US"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Identify Strengths &amp; Challenges </a:t>
            </a:r>
          </a:p>
          <a:p>
            <a:pPr marL="800100" lvl="1"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Significant challenges in the SSP </a:t>
            </a:r>
          </a:p>
          <a:p>
            <a:pPr marL="800100" lvl="1" indent="-34290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File Annual Progress Report</a:t>
            </a:r>
          </a:p>
          <a:p>
            <a:pPr marL="800100" lvl="1"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If you have a finished SSP, If your SSP still has initiatives unachieved </a:t>
            </a:r>
          </a:p>
          <a:p>
            <a:pPr marL="342900" indent="-342900">
              <a:buFont typeface="Arial" panose="020B0604020202020204" pitchFamily="34" charset="0"/>
              <a:buChar char="•"/>
            </a:pPr>
            <a:endParaRPr lang="en-US" sz="2000" dirty="0">
              <a:latin typeface="Arial Narrow" panose="020B0604020202020204" pitchFamily="34" charset="0"/>
            </a:endParaRPr>
          </a:p>
          <a:p>
            <a:pPr marL="342900" indent="-342900">
              <a:buFont typeface="Arial" panose="020B0604020202020204" pitchFamily="34" charset="0"/>
              <a:buChar char="•"/>
            </a:pPr>
            <a:endParaRPr lang="en-US" sz="2000" dirty="0">
              <a:latin typeface="Arial Narrow" panose="020B0604020202020204" pitchFamily="34" charset="0"/>
            </a:endParaRPr>
          </a:p>
          <a:p>
            <a:pPr marL="342900" indent="-34290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lvl="1"/>
            <a:endParaRPr lang="en-US" sz="2000" dirty="0">
              <a:latin typeface="Arial" panose="020B0604020202020204" pitchFamily="34" charset="0"/>
              <a:cs typeface="Arial" panose="020B0604020202020204" pitchFamily="34" charset="0"/>
            </a:endParaRPr>
          </a:p>
          <a:p>
            <a:pPr lvl="1"/>
            <a:endParaRPr lang="en-US" sz="2000" dirty="0">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B4157619-EF39-1A3A-1FF2-C180EC5F5407}"/>
              </a:ext>
            </a:extLst>
          </p:cNvPr>
          <p:cNvSpPr txBox="1"/>
          <p:nvPr/>
        </p:nvSpPr>
        <p:spPr>
          <a:xfrm>
            <a:off x="633413" y="2185988"/>
            <a:ext cx="2595562" cy="1477328"/>
          </a:xfrm>
          <a:prstGeom prst="rect">
            <a:avLst/>
          </a:prstGeom>
          <a:noFill/>
        </p:spPr>
        <p:txBody>
          <a:bodyPr wrap="square" rtlCol="0">
            <a:spAutoFit/>
          </a:bodyPr>
          <a:lstStyle/>
          <a:p>
            <a:r>
              <a:rPr lang="en-US" sz="3000" dirty="0"/>
              <a:t>The heart and soul of year 6: </a:t>
            </a:r>
          </a:p>
          <a:p>
            <a:r>
              <a:rPr lang="en-US" sz="3000" dirty="0"/>
              <a:t>Self-Study</a:t>
            </a:r>
          </a:p>
        </p:txBody>
      </p:sp>
    </p:spTree>
    <p:extLst>
      <p:ext uri="{BB962C8B-B14F-4D97-AF65-F5344CB8AC3E}">
        <p14:creationId xmlns:p14="http://schemas.microsoft.com/office/powerpoint/2010/main" val="17757031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2B004-327C-501D-0BF0-0C60587DED75}"/>
              </a:ext>
            </a:extLst>
          </p:cNvPr>
          <p:cNvSpPr>
            <a:spLocks noGrp="1"/>
          </p:cNvSpPr>
          <p:nvPr>
            <p:ph type="ctrTitle"/>
          </p:nvPr>
        </p:nvSpPr>
        <p:spPr/>
        <p:txBody>
          <a:bodyPr/>
          <a:lstStyle/>
          <a:p>
            <a:r>
              <a:rPr lang="en-US" dirty="0"/>
              <a:t>Question and Answers about Year 6: Self-Study Year</a:t>
            </a:r>
          </a:p>
        </p:txBody>
      </p:sp>
    </p:spTree>
    <p:extLst>
      <p:ext uri="{BB962C8B-B14F-4D97-AF65-F5344CB8AC3E}">
        <p14:creationId xmlns:p14="http://schemas.microsoft.com/office/powerpoint/2010/main" val="1892555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CECB1BC-816C-5217-1129-EC428C76BFCA}"/>
              </a:ext>
            </a:extLst>
          </p:cNvPr>
          <p:cNvSpPr txBox="1"/>
          <p:nvPr/>
        </p:nvSpPr>
        <p:spPr>
          <a:xfrm>
            <a:off x="0" y="1951672"/>
            <a:ext cx="3257550" cy="1477328"/>
          </a:xfrm>
          <a:prstGeom prst="rect">
            <a:avLst/>
          </a:prstGeom>
          <a:noFill/>
        </p:spPr>
        <p:txBody>
          <a:bodyPr wrap="square" rtlCol="0">
            <a:spAutoFit/>
          </a:bodyPr>
          <a:lstStyle/>
          <a:p>
            <a:r>
              <a:rPr lang="en-US" sz="3000" dirty="0"/>
              <a:t>Here we go on to Year 7: Onsite Visit</a:t>
            </a:r>
          </a:p>
          <a:p>
            <a:endParaRPr lang="en-US" sz="3000" dirty="0"/>
          </a:p>
        </p:txBody>
      </p:sp>
      <p:sp>
        <p:nvSpPr>
          <p:cNvPr id="6" name="TextBox 5">
            <a:extLst>
              <a:ext uri="{FF2B5EF4-FFF2-40B4-BE49-F238E27FC236}">
                <a16:creationId xmlns:a16="http://schemas.microsoft.com/office/drawing/2014/main" id="{E3932BD6-D945-8602-4288-CB187134FD32}"/>
              </a:ext>
            </a:extLst>
          </p:cNvPr>
          <p:cNvSpPr txBox="1"/>
          <p:nvPr/>
        </p:nvSpPr>
        <p:spPr>
          <a:xfrm>
            <a:off x="3629025" y="320456"/>
            <a:ext cx="7643813" cy="6524863"/>
          </a:xfrm>
          <a:prstGeom prst="rect">
            <a:avLst/>
          </a:prstGeom>
          <a:noFill/>
        </p:spPr>
        <p:txBody>
          <a:bodyPr wrap="square" rtlCol="0">
            <a:spAutoFit/>
          </a:bodyPr>
          <a:lstStyle/>
          <a:p>
            <a:r>
              <a:rPr lang="en-US" sz="2000" dirty="0">
                <a:latin typeface="Arial Narrow" panose="020B0604020202020204" pitchFamily="34" charset="0"/>
              </a:rPr>
              <a:t>Develop School Strategic Plan (SSP) </a:t>
            </a:r>
          </a:p>
          <a:p>
            <a:pPr marL="342900" indent="-342900">
              <a:buFont typeface="Arial" panose="020B0604020202020204" pitchFamily="34" charset="0"/>
              <a:buChar char="•"/>
            </a:pPr>
            <a:r>
              <a:rPr lang="en-US" sz="2000" dirty="0">
                <a:latin typeface="Arial Narrow" panose="020B0604020202020204" pitchFamily="34" charset="0"/>
              </a:rPr>
              <a:t>	Based on your Self-Study Challenges</a:t>
            </a:r>
          </a:p>
          <a:p>
            <a:pPr marL="342900" indent="-342900">
              <a:buFont typeface="Arial" panose="020B0604020202020204" pitchFamily="34" charset="0"/>
              <a:buChar char="•"/>
            </a:pPr>
            <a:r>
              <a:rPr lang="en-US" sz="2000" dirty="0">
                <a:latin typeface="Arial Narrow" panose="020B0604020202020204" pitchFamily="34" charset="0"/>
              </a:rPr>
              <a:t>  Objectives – Broad and What if they are the same as previous SSP?</a:t>
            </a:r>
          </a:p>
          <a:p>
            <a:pPr marL="342900" indent="-342900">
              <a:buFont typeface="Arial" panose="020B0604020202020204" pitchFamily="34" charset="0"/>
              <a:buChar char="•"/>
            </a:pPr>
            <a:endParaRPr lang="en-US" sz="2000" dirty="0">
              <a:latin typeface="Arial Narrow" panose="020B0604020202020204" pitchFamily="34" charset="0"/>
            </a:endParaRPr>
          </a:p>
          <a:p>
            <a:r>
              <a:rPr lang="en-US" sz="2000" dirty="0">
                <a:latin typeface="Arial Narrow" panose="020B0604020202020204" pitchFamily="34" charset="0"/>
              </a:rPr>
              <a:t>Communicate SSP Draft to Stakeholders</a:t>
            </a:r>
          </a:p>
          <a:p>
            <a:pPr marL="342900" indent="-342900">
              <a:buFont typeface="Arial" panose="020B0604020202020204" pitchFamily="34" charset="0"/>
              <a:buChar char="•"/>
            </a:pPr>
            <a:r>
              <a:rPr lang="en-US" sz="2000" dirty="0">
                <a:latin typeface="Arial Narrow" panose="020B0604020202020204" pitchFamily="34" charset="0"/>
              </a:rPr>
              <a:t>Staff, Governing Bodies, Parents, Wider Stakeholder Base</a:t>
            </a:r>
          </a:p>
          <a:p>
            <a:endParaRPr lang="en-US" sz="2000" dirty="0">
              <a:latin typeface="Arial Narrow" panose="020B0604020202020204" pitchFamily="34" charset="0"/>
            </a:endParaRPr>
          </a:p>
          <a:p>
            <a:r>
              <a:rPr lang="en-US" sz="2000" dirty="0">
                <a:latin typeface="Arial Narrow" panose="020B0604020202020204" pitchFamily="34" charset="0"/>
              </a:rPr>
              <a:t>Host Onsite Visit</a:t>
            </a:r>
          </a:p>
          <a:p>
            <a:pPr marL="342900" indent="-342900">
              <a:buFont typeface="Arial" panose="020B0604020202020204" pitchFamily="34" charset="0"/>
              <a:buChar char="•"/>
            </a:pPr>
            <a:r>
              <a:rPr lang="en-US" sz="2000" dirty="0">
                <a:latin typeface="Arial Narrow" panose="020B0604020202020204" pitchFamily="34" charset="0"/>
              </a:rPr>
              <a:t>Working with Team Chair</a:t>
            </a:r>
          </a:p>
          <a:p>
            <a:pPr marL="342900" indent="-342900">
              <a:buFont typeface="Arial" panose="020B0604020202020204" pitchFamily="34" charset="0"/>
              <a:buChar char="•"/>
            </a:pPr>
            <a:r>
              <a:rPr lang="en-US" sz="2000" dirty="0">
                <a:latin typeface="Arial Narrow" panose="020B0604020202020204" pitchFamily="34" charset="0"/>
              </a:rPr>
              <a:t>Working Space for Team</a:t>
            </a:r>
          </a:p>
          <a:p>
            <a:pPr marL="342900" indent="-342900">
              <a:buFont typeface="Arial" panose="020B0604020202020204" pitchFamily="34" charset="0"/>
              <a:buChar char="•"/>
            </a:pPr>
            <a:r>
              <a:rPr lang="en-US" sz="2000" dirty="0">
                <a:latin typeface="Arial Narrow" panose="020B0604020202020204" pitchFamily="34" charset="0"/>
              </a:rPr>
              <a:t>First Day Visit with Staff and Other Stakeholders</a:t>
            </a:r>
          </a:p>
          <a:p>
            <a:pPr marL="342900" indent="-342900">
              <a:buFont typeface="Arial" panose="020B0604020202020204" pitchFamily="34" charset="0"/>
              <a:buChar char="•"/>
            </a:pPr>
            <a:r>
              <a:rPr lang="en-US" sz="2000" dirty="0">
                <a:latin typeface="Arial Narrow" panose="020B0604020202020204" pitchFamily="34" charset="0"/>
              </a:rPr>
              <a:t>Interview Schedule</a:t>
            </a:r>
          </a:p>
          <a:p>
            <a:pPr lvl="1"/>
            <a:r>
              <a:rPr lang="en-US" sz="2000" dirty="0">
                <a:latin typeface="Arial Narrow" panose="020B0604020202020204" pitchFamily="34" charset="0"/>
              </a:rPr>
              <a:t>Staff, Governing Leadership, PTO, Board or Council Members, Random Parent Interviews </a:t>
            </a:r>
          </a:p>
          <a:p>
            <a:pPr marL="342900" indent="-342900">
              <a:buFont typeface="Arial" panose="020B0604020202020204" pitchFamily="34" charset="0"/>
              <a:buChar char="•"/>
            </a:pPr>
            <a:r>
              <a:rPr lang="en-US" sz="2000" dirty="0">
                <a:latin typeface="Arial Narrow" panose="020B0604020202020204" pitchFamily="34" charset="0"/>
              </a:rPr>
              <a:t>Lodging, Mileage, Hospitality: Breakfast, Lunch and Dinners</a:t>
            </a:r>
          </a:p>
          <a:p>
            <a:pPr marL="342900" indent="-342900">
              <a:buFont typeface="Arial" panose="020B0604020202020204" pitchFamily="34" charset="0"/>
              <a:buChar char="•"/>
            </a:pPr>
            <a:r>
              <a:rPr lang="en-US" sz="2000" dirty="0" err="1">
                <a:latin typeface="Arial Narrow" panose="020B0604020202020204" pitchFamily="34" charset="0"/>
              </a:rPr>
              <a:t>MNSAA.site</a:t>
            </a:r>
            <a:endParaRPr lang="en-US" sz="2000" dirty="0">
              <a:latin typeface="Arial Narrow" panose="020B0604020202020204" pitchFamily="34" charset="0"/>
            </a:endParaRPr>
          </a:p>
          <a:p>
            <a:pPr marL="342900" indent="-342900">
              <a:buFont typeface="Arial" panose="020B0604020202020204" pitchFamily="34" charset="0"/>
              <a:buChar char="•"/>
            </a:pPr>
            <a:r>
              <a:rPr lang="en-US" sz="2000" dirty="0">
                <a:latin typeface="Arial Narrow" panose="020B0604020202020204" pitchFamily="34" charset="0"/>
              </a:rPr>
              <a:t>Evidence: Availability, No Identifying Information</a:t>
            </a:r>
          </a:p>
          <a:p>
            <a:pPr marL="342900" indent="-342900">
              <a:buFont typeface="Arial" panose="020B0604020202020204" pitchFamily="34" charset="0"/>
              <a:buChar char="•"/>
            </a:pPr>
            <a:r>
              <a:rPr lang="en-US" sz="2000" dirty="0">
                <a:latin typeface="Arial Narrow" panose="020B0604020202020204" pitchFamily="34" charset="0"/>
              </a:rPr>
              <a:t>Number or Days and Team Members </a:t>
            </a:r>
          </a:p>
          <a:p>
            <a:pPr marL="342900" indent="-342900">
              <a:buFont typeface="Arial" panose="020B0604020202020204" pitchFamily="34" charset="0"/>
              <a:buChar char="•"/>
            </a:pPr>
            <a:r>
              <a:rPr lang="en-US" sz="2000" dirty="0">
                <a:latin typeface="Arial Narrow" panose="020B0604020202020204" pitchFamily="34" charset="0"/>
              </a:rPr>
              <a:t>Wrap Up Meeting with Chair</a:t>
            </a:r>
          </a:p>
          <a:p>
            <a:pPr marL="342900" indent="-342900">
              <a:buFont typeface="Arial" panose="020B0604020202020204" pitchFamily="34" charset="0"/>
              <a:buChar char="•"/>
            </a:pPr>
            <a:endParaRPr lang="en-US" sz="2000" dirty="0">
              <a:latin typeface="Arial Narrow" panose="020B0604020202020204" pitchFamily="34" charset="0"/>
            </a:endParaRPr>
          </a:p>
          <a:p>
            <a:endParaRPr lang="en-US" dirty="0"/>
          </a:p>
        </p:txBody>
      </p:sp>
    </p:spTree>
    <p:extLst>
      <p:ext uri="{BB962C8B-B14F-4D97-AF65-F5344CB8AC3E}">
        <p14:creationId xmlns:p14="http://schemas.microsoft.com/office/powerpoint/2010/main" val="3228210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C10C7-DBE3-258C-11B8-19D7C2BFD180}"/>
              </a:ext>
            </a:extLst>
          </p:cNvPr>
          <p:cNvSpPr>
            <a:spLocks noGrp="1"/>
          </p:cNvSpPr>
          <p:nvPr>
            <p:ph type="title"/>
          </p:nvPr>
        </p:nvSpPr>
        <p:spPr>
          <a:xfrm>
            <a:off x="3867912" y="1298448"/>
            <a:ext cx="7315200" cy="4469306"/>
          </a:xfrm>
        </p:spPr>
        <p:txBody>
          <a:bodyPr>
            <a:normAutofit fontScale="90000"/>
          </a:bodyPr>
          <a:lstStyle/>
          <a:p>
            <a:br>
              <a:rPr lang="en-US" sz="2200" dirty="0">
                <a:latin typeface="Arial Narrow" panose="020B0604020202020204" pitchFamily="34" charset="0"/>
              </a:rPr>
            </a:br>
            <a:br>
              <a:rPr lang="en-US" sz="2200" dirty="0">
                <a:latin typeface="Arial Narrow" panose="020B0604020202020204" pitchFamily="34" charset="0"/>
              </a:rPr>
            </a:br>
            <a:r>
              <a:rPr lang="en-US" sz="2200" dirty="0">
                <a:latin typeface="Arial Narrow" panose="020B0604020202020204" pitchFamily="34" charset="0"/>
              </a:rPr>
              <a:t>Celebrating Your Work</a:t>
            </a:r>
            <a:br>
              <a:rPr lang="en-US" sz="2200" dirty="0">
                <a:latin typeface="Arial Narrow" panose="020B0604020202020204" pitchFamily="34" charset="0"/>
              </a:rPr>
            </a:br>
            <a:r>
              <a:rPr lang="en-US" sz="2200" dirty="0">
                <a:latin typeface="Arial Narrow" panose="020B0604020202020204" pitchFamily="34" charset="0"/>
              </a:rPr>
              <a:t>	Staff, Stakeholders, Communication</a:t>
            </a:r>
            <a:br>
              <a:rPr lang="en-US" sz="2200" dirty="0">
                <a:latin typeface="Arial Narrow" panose="020B0604020202020204" pitchFamily="34" charset="0"/>
              </a:rPr>
            </a:br>
            <a:br>
              <a:rPr lang="en-US" sz="2200" dirty="0">
                <a:latin typeface="Arial Narrow" panose="020B0604020202020204" pitchFamily="34" charset="0"/>
              </a:rPr>
            </a:br>
            <a:r>
              <a:rPr lang="en-US" sz="2200" dirty="0">
                <a:latin typeface="Arial Narrow" panose="020B0604020202020204" pitchFamily="34" charset="0"/>
              </a:rPr>
              <a:t>Receive the Team Report from Onsite Visit</a:t>
            </a:r>
            <a:br>
              <a:rPr lang="en-US" sz="2200" dirty="0">
                <a:latin typeface="Arial Narrow" panose="020B0604020202020204" pitchFamily="34" charset="0"/>
              </a:rPr>
            </a:br>
            <a:r>
              <a:rPr lang="en-US" sz="2200" dirty="0">
                <a:latin typeface="Arial Narrow" panose="020B0604020202020204" pitchFamily="34" charset="0"/>
              </a:rPr>
              <a:t>	If questions, </a:t>
            </a:r>
            <a:br>
              <a:rPr lang="en-US" sz="2200" dirty="0">
                <a:latin typeface="Arial Narrow" panose="020B0604020202020204" pitchFamily="34" charset="0"/>
              </a:rPr>
            </a:br>
            <a:r>
              <a:rPr lang="en-US" sz="2200" dirty="0">
                <a:latin typeface="Arial Narrow" panose="020B0604020202020204" pitchFamily="34" charset="0"/>
              </a:rPr>
              <a:t>	What if You Disagree with Findings, </a:t>
            </a:r>
            <a:br>
              <a:rPr lang="en-US" sz="2200" dirty="0">
                <a:latin typeface="Arial Narrow" panose="020B0604020202020204" pitchFamily="34" charset="0"/>
              </a:rPr>
            </a:br>
            <a:r>
              <a:rPr lang="en-US" sz="2200" dirty="0">
                <a:latin typeface="Arial Narrow" panose="020B0604020202020204" pitchFamily="34" charset="0"/>
              </a:rPr>
              <a:t>	Accreditation Status</a:t>
            </a:r>
            <a:br>
              <a:rPr lang="en-US" sz="2200" dirty="0">
                <a:latin typeface="Arial Narrow" panose="020B0604020202020204" pitchFamily="34" charset="0"/>
              </a:rPr>
            </a:br>
            <a:br>
              <a:rPr lang="en-US" sz="2200" dirty="0">
                <a:latin typeface="Arial Narrow" panose="020B0604020202020204" pitchFamily="34" charset="0"/>
              </a:rPr>
            </a:br>
            <a:r>
              <a:rPr lang="en-US" sz="2200" dirty="0">
                <a:latin typeface="Arial Narrow" panose="020B0604020202020204" pitchFamily="34" charset="0"/>
              </a:rPr>
              <a:t>Next Steps</a:t>
            </a:r>
            <a:br>
              <a:rPr lang="en-US" sz="2200" dirty="0">
                <a:latin typeface="Arial Narrow" panose="020B0604020202020204" pitchFamily="34" charset="0"/>
              </a:rPr>
            </a:br>
            <a:r>
              <a:rPr lang="en-US" sz="2200" dirty="0">
                <a:latin typeface="Arial Narrow" panose="020B0604020202020204" pitchFamily="34" charset="0"/>
              </a:rPr>
              <a:t>	Revising the SSP, </a:t>
            </a:r>
            <a:br>
              <a:rPr lang="en-US" sz="2200" dirty="0">
                <a:latin typeface="Arial Narrow" panose="020B0604020202020204" pitchFamily="34" charset="0"/>
              </a:rPr>
            </a:br>
            <a:r>
              <a:rPr lang="en-US" sz="2200" dirty="0">
                <a:latin typeface="Arial Narrow" panose="020B0604020202020204" pitchFamily="34" charset="0"/>
              </a:rPr>
              <a:t>	Responding to Team Report</a:t>
            </a:r>
            <a:br>
              <a:rPr lang="en-US" sz="2200" dirty="0">
                <a:latin typeface="Arial Narrow" panose="020B0604020202020204" pitchFamily="34" charset="0"/>
              </a:rPr>
            </a:br>
            <a:br>
              <a:rPr lang="en-US" sz="2200" dirty="0">
                <a:latin typeface="Arial Narrow" panose="020B0604020202020204" pitchFamily="34" charset="0"/>
              </a:rPr>
            </a:br>
            <a:r>
              <a:rPr lang="en-US" sz="2200" dirty="0">
                <a:latin typeface="Arial Narrow" panose="020B0604020202020204" pitchFamily="34" charset="0"/>
              </a:rPr>
              <a:t>No Annual Progress Report Due</a:t>
            </a:r>
            <a:br>
              <a:rPr lang="en-US" sz="6000" dirty="0">
                <a:latin typeface="Arial Narrow" panose="020B0604020202020204" pitchFamily="34" charset="0"/>
              </a:rPr>
            </a:br>
            <a:endParaRPr lang="en-US" dirty="0"/>
          </a:p>
        </p:txBody>
      </p:sp>
      <p:sp>
        <p:nvSpPr>
          <p:cNvPr id="4" name="TextBox 3">
            <a:extLst>
              <a:ext uri="{FF2B5EF4-FFF2-40B4-BE49-F238E27FC236}">
                <a16:creationId xmlns:a16="http://schemas.microsoft.com/office/drawing/2014/main" id="{8DF63BAA-E423-0CFE-A4ED-8DF0D02A42FA}"/>
              </a:ext>
            </a:extLst>
          </p:cNvPr>
          <p:cNvSpPr txBox="1"/>
          <p:nvPr/>
        </p:nvSpPr>
        <p:spPr>
          <a:xfrm>
            <a:off x="171450" y="1298446"/>
            <a:ext cx="2514599" cy="584775"/>
          </a:xfrm>
          <a:prstGeom prst="rect">
            <a:avLst/>
          </a:prstGeom>
          <a:noFill/>
        </p:spPr>
        <p:txBody>
          <a:bodyPr wrap="square" rtlCol="0">
            <a:spAutoFit/>
          </a:bodyPr>
          <a:lstStyle/>
          <a:p>
            <a:r>
              <a:rPr lang="en-US" sz="3200" dirty="0"/>
              <a:t>After the Visit</a:t>
            </a:r>
          </a:p>
        </p:txBody>
      </p:sp>
    </p:spTree>
    <p:extLst>
      <p:ext uri="{BB962C8B-B14F-4D97-AF65-F5344CB8AC3E}">
        <p14:creationId xmlns:p14="http://schemas.microsoft.com/office/powerpoint/2010/main" val="11010326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2B294FE-2587-D9D7-D9A0-4A258C9026E3}"/>
              </a:ext>
            </a:extLst>
          </p:cNvPr>
          <p:cNvSpPr txBox="1"/>
          <p:nvPr/>
        </p:nvSpPr>
        <p:spPr>
          <a:xfrm>
            <a:off x="5665807" y="1245998"/>
            <a:ext cx="6099858" cy="1200329"/>
          </a:xfrm>
          <a:prstGeom prst="rect">
            <a:avLst/>
          </a:prstGeom>
          <a:noFill/>
        </p:spPr>
        <p:txBody>
          <a:bodyPr wrap="square">
            <a:spAutoFit/>
          </a:bodyPr>
          <a:lstStyle/>
          <a:p>
            <a:pPr rtl="0">
              <a:spcBef>
                <a:spcPts val="0"/>
              </a:spcBef>
              <a:spcAft>
                <a:spcPts val="0"/>
              </a:spcAft>
            </a:pPr>
            <a:r>
              <a:rPr lang="en-US" sz="1800" b="1" i="0" u="none" strike="noStrike" dirty="0">
                <a:solidFill>
                  <a:srgbClr val="000000"/>
                </a:solidFill>
                <a:effectLst/>
                <a:latin typeface="Century Gothic" panose="020B0502020202020204" pitchFamily="34" charset="0"/>
              </a:rPr>
              <a:t>Strengths &amp; Challenges from Self-Study</a:t>
            </a:r>
            <a:endParaRPr lang="en-US" b="0" dirty="0">
              <a:effectLst/>
            </a:endParaRPr>
          </a:p>
          <a:p>
            <a:r>
              <a:rPr lang="en-US" sz="1800" b="0" i="0" u="none" strike="noStrike" dirty="0">
                <a:solidFill>
                  <a:srgbClr val="000000"/>
                </a:solidFill>
                <a:effectLst/>
                <a:latin typeface="Century Gothic" panose="020B0502020202020204" pitchFamily="34" charset="0"/>
              </a:rPr>
              <a:t>Analyze </a:t>
            </a:r>
            <a:r>
              <a:rPr lang="en-US" sz="1800" b="1" i="0" u="none" strike="noStrike" dirty="0">
                <a:solidFill>
                  <a:srgbClr val="000000"/>
                </a:solidFill>
                <a:effectLst/>
                <a:latin typeface="Century Gothic" panose="020B0502020202020204" pitchFamily="34" charset="0"/>
              </a:rPr>
              <a:t>Surveys of Stakeholders </a:t>
            </a:r>
            <a:r>
              <a:rPr lang="en-US" sz="1800" b="0" i="0" u="none" strike="noStrike" dirty="0">
                <a:solidFill>
                  <a:srgbClr val="000000"/>
                </a:solidFill>
                <a:effectLst/>
                <a:latin typeface="Century Gothic" panose="020B0502020202020204" pitchFamily="34" charset="0"/>
              </a:rPr>
              <a:t>(parents, donors, students, staff, and anyone else who values your mission and function)</a:t>
            </a:r>
            <a:endParaRPr lang="en-US" dirty="0"/>
          </a:p>
        </p:txBody>
      </p:sp>
      <p:sp>
        <p:nvSpPr>
          <p:cNvPr id="8" name="TextBox 7">
            <a:extLst>
              <a:ext uri="{FF2B5EF4-FFF2-40B4-BE49-F238E27FC236}">
                <a16:creationId xmlns:a16="http://schemas.microsoft.com/office/drawing/2014/main" id="{EC2F5560-5DBD-1582-6238-EC53620D1745}"/>
              </a:ext>
            </a:extLst>
          </p:cNvPr>
          <p:cNvSpPr txBox="1"/>
          <p:nvPr/>
        </p:nvSpPr>
        <p:spPr>
          <a:xfrm>
            <a:off x="5665807" y="2543827"/>
            <a:ext cx="4670571" cy="1554272"/>
          </a:xfrm>
          <a:prstGeom prst="rect">
            <a:avLst/>
          </a:prstGeom>
          <a:noFill/>
        </p:spPr>
        <p:txBody>
          <a:bodyPr wrap="square" rtlCol="0">
            <a:spAutoFit/>
          </a:bodyPr>
          <a:lstStyle/>
          <a:p>
            <a:pPr rtl="0">
              <a:spcBef>
                <a:spcPts val="0"/>
              </a:spcBef>
              <a:spcAft>
                <a:spcPts val="0"/>
              </a:spcAft>
            </a:pPr>
            <a:r>
              <a:rPr lang="en-US" sz="1800" b="0" i="0" u="none" strike="noStrike" dirty="0">
                <a:solidFill>
                  <a:srgbClr val="000000"/>
                </a:solidFill>
                <a:effectLst/>
                <a:latin typeface="Century Gothic" panose="020B0502020202020204" pitchFamily="34" charset="0"/>
              </a:rPr>
              <a:t>Integral to have a </a:t>
            </a:r>
            <a:r>
              <a:rPr lang="en-US" sz="1800" b="1" i="0" u="none" strike="noStrike" dirty="0">
                <a:solidFill>
                  <a:srgbClr val="000000"/>
                </a:solidFill>
                <a:effectLst/>
                <a:latin typeface="Century Gothic" panose="020B0502020202020204" pitchFamily="34" charset="0"/>
              </a:rPr>
              <a:t>Steering Committee </a:t>
            </a:r>
            <a:r>
              <a:rPr lang="en-US" sz="1800" b="0" i="0" u="none" strike="noStrike" dirty="0">
                <a:solidFill>
                  <a:srgbClr val="000000"/>
                </a:solidFill>
                <a:effectLst/>
                <a:latin typeface="Century Gothic" panose="020B0502020202020204" pitchFamily="34" charset="0"/>
              </a:rPr>
              <a:t>comprised of a variety of members (respected staff, board members, donors, students, parents?)</a:t>
            </a:r>
            <a:endParaRPr lang="en-US" b="0" dirty="0">
              <a:effectLst/>
            </a:endParaRPr>
          </a:p>
          <a:p>
            <a:pPr rtl="0">
              <a:spcBef>
                <a:spcPts val="560"/>
              </a:spcBef>
              <a:spcAft>
                <a:spcPts val="0"/>
              </a:spcAft>
            </a:pPr>
            <a:r>
              <a:rPr lang="en-US" sz="1800" b="1" i="0" u="none" strike="noStrike" dirty="0">
                <a:solidFill>
                  <a:srgbClr val="000000"/>
                </a:solidFill>
                <a:effectLst/>
                <a:latin typeface="Century Gothic" panose="020B0502020202020204" pitchFamily="34" charset="0"/>
              </a:rPr>
              <a:t>Communicate, Seek Input, and Respond </a:t>
            </a:r>
            <a:endParaRPr lang="en-US" b="0" dirty="0">
              <a:effectLst/>
            </a:endParaRPr>
          </a:p>
        </p:txBody>
      </p:sp>
      <p:sp>
        <p:nvSpPr>
          <p:cNvPr id="10" name="TextBox 9">
            <a:extLst>
              <a:ext uri="{FF2B5EF4-FFF2-40B4-BE49-F238E27FC236}">
                <a16:creationId xmlns:a16="http://schemas.microsoft.com/office/drawing/2014/main" id="{4175A4B4-1427-C665-B82C-6F7E8D1E2DF2}"/>
              </a:ext>
            </a:extLst>
          </p:cNvPr>
          <p:cNvSpPr txBox="1"/>
          <p:nvPr/>
        </p:nvSpPr>
        <p:spPr>
          <a:xfrm>
            <a:off x="5665807" y="4480806"/>
            <a:ext cx="5611793" cy="1200329"/>
          </a:xfrm>
          <a:prstGeom prst="rect">
            <a:avLst/>
          </a:prstGeom>
          <a:noFill/>
        </p:spPr>
        <p:txBody>
          <a:bodyPr wrap="square">
            <a:spAutoFit/>
          </a:bodyPr>
          <a:lstStyle/>
          <a:p>
            <a:pPr rtl="0">
              <a:spcBef>
                <a:spcPts val="0"/>
              </a:spcBef>
              <a:spcAft>
                <a:spcPts val="0"/>
              </a:spcAft>
            </a:pPr>
            <a:r>
              <a:rPr lang="en-US" sz="1800" b="0" i="0" u="none" strike="noStrike" dirty="0">
                <a:solidFill>
                  <a:srgbClr val="000000"/>
                </a:solidFill>
                <a:effectLst/>
                <a:latin typeface="Century Gothic" panose="020B0502020202020204" pitchFamily="34" charset="0"/>
              </a:rPr>
              <a:t>Does it meet </a:t>
            </a:r>
            <a:r>
              <a:rPr lang="en-US" sz="1800" b="1" i="0" u="none" strike="noStrike" dirty="0">
                <a:solidFill>
                  <a:srgbClr val="000000"/>
                </a:solidFill>
                <a:effectLst/>
                <a:latin typeface="Century Gothic" panose="020B0502020202020204" pitchFamily="34" charset="0"/>
              </a:rPr>
              <a:t>MNSAA Quality Standards </a:t>
            </a:r>
            <a:r>
              <a:rPr lang="en-US" sz="1800" b="0" i="0" u="none" strike="noStrike" dirty="0">
                <a:solidFill>
                  <a:srgbClr val="000000"/>
                </a:solidFill>
                <a:effectLst/>
                <a:latin typeface="Century Gothic" panose="020B0502020202020204" pitchFamily="34" charset="0"/>
              </a:rPr>
              <a:t>for a SSP?</a:t>
            </a:r>
            <a:endParaRPr lang="en-US" b="0" dirty="0">
              <a:effectLst/>
            </a:endParaRPr>
          </a:p>
          <a:p>
            <a:r>
              <a:rPr lang="en-US" sz="1800" b="0" i="0" u="none" strike="noStrike" dirty="0">
                <a:solidFill>
                  <a:srgbClr val="000000"/>
                </a:solidFill>
                <a:effectLst/>
                <a:latin typeface="Century Gothic" panose="020B0502020202020204" pitchFamily="34" charset="0"/>
              </a:rPr>
              <a:t>Has your</a:t>
            </a:r>
            <a:r>
              <a:rPr lang="en-US" sz="1800" b="1" i="0" u="none" strike="noStrike" dirty="0">
                <a:solidFill>
                  <a:srgbClr val="000000"/>
                </a:solidFill>
                <a:effectLst/>
                <a:latin typeface="Century Gothic" panose="020B0502020202020204" pitchFamily="34" charset="0"/>
              </a:rPr>
              <a:t> school community been made aware </a:t>
            </a:r>
            <a:r>
              <a:rPr lang="en-US" sz="1800" b="0" i="0" u="none" strike="noStrike" dirty="0">
                <a:solidFill>
                  <a:srgbClr val="000000"/>
                </a:solidFill>
                <a:effectLst/>
                <a:latin typeface="Century Gothic" panose="020B0502020202020204" pitchFamily="34" charset="0"/>
              </a:rPr>
              <a:t>of the final draft of the SSP?</a:t>
            </a:r>
            <a:endParaRPr lang="en-US" dirty="0"/>
          </a:p>
        </p:txBody>
      </p:sp>
      <p:sp>
        <p:nvSpPr>
          <p:cNvPr id="11" name="TextBox 10">
            <a:extLst>
              <a:ext uri="{FF2B5EF4-FFF2-40B4-BE49-F238E27FC236}">
                <a16:creationId xmlns:a16="http://schemas.microsoft.com/office/drawing/2014/main" id="{27A4BF67-C010-A402-0764-275C5A7FCB3A}"/>
              </a:ext>
            </a:extLst>
          </p:cNvPr>
          <p:cNvSpPr txBox="1"/>
          <p:nvPr/>
        </p:nvSpPr>
        <p:spPr>
          <a:xfrm>
            <a:off x="2239617" y="1245998"/>
            <a:ext cx="3061253" cy="646331"/>
          </a:xfrm>
          <a:prstGeom prst="rect">
            <a:avLst/>
          </a:prstGeom>
          <a:noFill/>
        </p:spPr>
        <p:txBody>
          <a:bodyPr wrap="square" rtlCol="0">
            <a:spAutoFit/>
          </a:bodyPr>
          <a:lstStyle/>
          <a:p>
            <a:r>
              <a:rPr lang="en-US" dirty="0"/>
              <a:t>Define School’s Current Reality</a:t>
            </a:r>
          </a:p>
        </p:txBody>
      </p:sp>
      <p:sp>
        <p:nvSpPr>
          <p:cNvPr id="12" name="Down Arrow 11">
            <a:extLst>
              <a:ext uri="{FF2B5EF4-FFF2-40B4-BE49-F238E27FC236}">
                <a16:creationId xmlns:a16="http://schemas.microsoft.com/office/drawing/2014/main" id="{826E7C02-1CF1-277C-7657-BD31041E9909}"/>
              </a:ext>
            </a:extLst>
          </p:cNvPr>
          <p:cNvSpPr/>
          <p:nvPr/>
        </p:nvSpPr>
        <p:spPr>
          <a:xfrm>
            <a:off x="3246783" y="1892329"/>
            <a:ext cx="530087" cy="55399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2BD6D46F-243D-7AAE-0569-E9604F65AFEC}"/>
              </a:ext>
            </a:extLst>
          </p:cNvPr>
          <p:cNvSpPr txBox="1"/>
          <p:nvPr/>
        </p:nvSpPr>
        <p:spPr>
          <a:xfrm>
            <a:off x="2239617" y="2538661"/>
            <a:ext cx="2267069" cy="923330"/>
          </a:xfrm>
          <a:prstGeom prst="rect">
            <a:avLst/>
          </a:prstGeom>
          <a:noFill/>
        </p:spPr>
        <p:txBody>
          <a:bodyPr wrap="square" rtlCol="0">
            <a:spAutoFit/>
          </a:bodyPr>
          <a:lstStyle/>
          <a:p>
            <a:r>
              <a:rPr lang="en-US" sz="1800" i="0" u="none" strike="noStrike" dirty="0">
                <a:effectLst/>
                <a:latin typeface="Corbel" panose="020B0503020204020204" pitchFamily="34" charset="0"/>
              </a:rPr>
              <a:t>Develop Community Support, Knowledge, &amp; Buy-In</a:t>
            </a:r>
            <a:endParaRPr lang="en-US" dirty="0">
              <a:latin typeface="Corbel" panose="020B0503020204020204" pitchFamily="34" charset="0"/>
            </a:endParaRPr>
          </a:p>
        </p:txBody>
      </p:sp>
      <p:sp>
        <p:nvSpPr>
          <p:cNvPr id="14" name="Down Arrow 13">
            <a:extLst>
              <a:ext uri="{FF2B5EF4-FFF2-40B4-BE49-F238E27FC236}">
                <a16:creationId xmlns:a16="http://schemas.microsoft.com/office/drawing/2014/main" id="{B4953940-5A2B-4C41-038D-CF17DF23F233}"/>
              </a:ext>
            </a:extLst>
          </p:cNvPr>
          <p:cNvSpPr/>
          <p:nvPr/>
        </p:nvSpPr>
        <p:spPr>
          <a:xfrm>
            <a:off x="3246783" y="3696789"/>
            <a:ext cx="530087" cy="5225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A9DB5DB4-39A4-91D3-D9D3-122EBE76A831}"/>
              </a:ext>
            </a:extLst>
          </p:cNvPr>
          <p:cNvSpPr txBox="1"/>
          <p:nvPr/>
        </p:nvSpPr>
        <p:spPr>
          <a:xfrm>
            <a:off x="2239617" y="4481052"/>
            <a:ext cx="2267069" cy="1200329"/>
          </a:xfrm>
          <a:prstGeom prst="rect">
            <a:avLst/>
          </a:prstGeom>
          <a:noFill/>
        </p:spPr>
        <p:txBody>
          <a:bodyPr wrap="square" rtlCol="0">
            <a:spAutoFit/>
          </a:bodyPr>
          <a:lstStyle/>
          <a:p>
            <a:r>
              <a:rPr lang="en-US" sz="1800" i="0" u="none" strike="noStrike" dirty="0">
                <a:effectLst/>
                <a:latin typeface="Corbel" panose="020B0503020204020204" pitchFamily="34" charset="0"/>
              </a:rPr>
              <a:t>Create School Strategic Plan and Share</a:t>
            </a:r>
            <a:endParaRPr lang="en-US" dirty="0">
              <a:latin typeface="Corbel" panose="020B0503020204020204" pitchFamily="34" charset="0"/>
            </a:endParaRPr>
          </a:p>
          <a:p>
            <a:endParaRPr lang="en-US" dirty="0"/>
          </a:p>
        </p:txBody>
      </p:sp>
      <p:sp>
        <p:nvSpPr>
          <p:cNvPr id="16" name="TextBox 15">
            <a:extLst>
              <a:ext uri="{FF2B5EF4-FFF2-40B4-BE49-F238E27FC236}">
                <a16:creationId xmlns:a16="http://schemas.microsoft.com/office/drawing/2014/main" id="{EACB5A03-2904-5A20-C980-324C6C5CA790}"/>
              </a:ext>
            </a:extLst>
          </p:cNvPr>
          <p:cNvSpPr txBox="1"/>
          <p:nvPr/>
        </p:nvSpPr>
        <p:spPr>
          <a:xfrm>
            <a:off x="2239617" y="391886"/>
            <a:ext cx="7609777" cy="477054"/>
          </a:xfrm>
          <a:prstGeom prst="rect">
            <a:avLst/>
          </a:prstGeom>
          <a:noFill/>
        </p:spPr>
        <p:txBody>
          <a:bodyPr wrap="square" rtlCol="0">
            <a:spAutoFit/>
          </a:bodyPr>
          <a:lstStyle/>
          <a:p>
            <a:r>
              <a:rPr lang="en-US" sz="2500" dirty="0"/>
              <a:t>Process for Development of SSP</a:t>
            </a:r>
          </a:p>
        </p:txBody>
      </p:sp>
    </p:spTree>
    <p:extLst>
      <p:ext uri="{BB962C8B-B14F-4D97-AF65-F5344CB8AC3E}">
        <p14:creationId xmlns:p14="http://schemas.microsoft.com/office/powerpoint/2010/main" val="3534272795"/>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Frame</Template>
  <TotalTime>163</TotalTime>
  <Words>823</Words>
  <Application>Microsoft Macintosh PowerPoint</Application>
  <PresentationFormat>Widescreen</PresentationFormat>
  <Paragraphs>123</Paragraphs>
  <Slides>11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Arial</vt:lpstr>
      <vt:lpstr>Arial Narrow</vt:lpstr>
      <vt:lpstr>Calibri</vt:lpstr>
      <vt:lpstr>Century Gothic</vt:lpstr>
      <vt:lpstr>Corbel</vt:lpstr>
      <vt:lpstr>Tahoma</vt:lpstr>
      <vt:lpstr>Wingdings 2</vt:lpstr>
      <vt:lpstr>Frame</vt:lpstr>
      <vt:lpstr>Welcome and Introductions</vt:lpstr>
      <vt:lpstr>Overview of Accreditation Cycle  Step 1: Download the Member Handbook from MNSAA.org</vt:lpstr>
      <vt:lpstr>PowerPoint Presentation</vt:lpstr>
      <vt:lpstr>PowerPoint Presentation</vt:lpstr>
      <vt:lpstr>PowerPoint Presentation</vt:lpstr>
      <vt:lpstr>Question and Answers about Year 6: Self-Study Year</vt:lpstr>
      <vt:lpstr>PowerPoint Presentation</vt:lpstr>
      <vt:lpstr>  Celebrating Your Work  Staff, Stakeholders, Communication  Receive the Team Report from Onsite Visit  If questions,   What if You Disagree with Findings,   Accreditation Status  Next Steps  Revising the SSP,   Responding to Team Report  No Annual Progress Report Due </vt:lpstr>
      <vt:lpstr>PowerPoint Presentation</vt:lpstr>
      <vt:lpstr>PowerPoint Presentation</vt:lpstr>
      <vt:lpstr>Questions and Answers  Year 7: Onsite Visit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and Introductions</dc:title>
  <dc:creator>Martha Laurent</dc:creator>
  <cp:lastModifiedBy>Microsoft Office User</cp:lastModifiedBy>
  <cp:revision>5</cp:revision>
  <dcterms:created xsi:type="dcterms:W3CDTF">2022-10-30T14:46:35Z</dcterms:created>
  <dcterms:modified xsi:type="dcterms:W3CDTF">2022-11-10T01:25:02Z</dcterms:modified>
</cp:coreProperties>
</file>