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</p:sldIdLst>
  <p:sldSz cx="12192000" cy="6858000"/>
  <p:notesSz cx="6858000" cy="9144000"/>
  <p:embeddedFontLst>
    <p:embeddedFont>
      <p:font typeface="Bebas Neue" panose="020B0606020202050201" pitchFamily="34" charset="77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EaEkU5g5abYSa1WU79mAEO/R0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5e0fb580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75e0fb580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5e0fb580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75e0fb580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75e0fb580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75e0fb580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75e0fb580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75e0fb580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75e0fb580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175e0fb580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75e0fb580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75e0fb580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75e0fb580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75e0fb580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75e0fb580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175e0fb580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5e0fb580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75e0fb580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75e0fb580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75e0fb580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75e0fb580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75e0fb580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75e0fb580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75e0fb580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75e0fb580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75e0fb580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5dd883b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75dd883b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75e0fb580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175e0fb580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5e0fb580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175e0fb580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5e0fb58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75e0fb58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5e0fb580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75e0fb580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6000"/>
              <a:buFont typeface="Bebas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1354973" y="606829"/>
            <a:ext cx="10515599" cy="114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 rot="5400000">
            <a:off x="4437105" y="-1090251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1354973" y="606829"/>
            <a:ext cx="10515599" cy="114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1354974" y="199188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3200"/>
              <a:buFont typeface="Bebas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3200"/>
              <a:buFont typeface="Bebas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354973" y="606829"/>
            <a:ext cx="10515599" cy="114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6000"/>
              <a:buFont typeface="Bebas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354973" y="606829"/>
            <a:ext cx="10515599" cy="114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836612" y="258841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" descr="Shape&#10;&#10;Description automatically generated with low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70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"/>
          <p:cNvSpPr txBox="1">
            <a:spLocks noGrp="1"/>
          </p:cNvSpPr>
          <p:nvPr>
            <p:ph type="title"/>
          </p:nvPr>
        </p:nvSpPr>
        <p:spPr>
          <a:xfrm>
            <a:off x="1354973" y="606829"/>
            <a:ext cx="10515599" cy="114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4400"/>
              <a:buFont typeface="Bebas Neue"/>
              <a:buNone/>
              <a:defRPr sz="4400" b="1" i="0" u="none" strike="noStrike" cap="none">
                <a:solidFill>
                  <a:srgbClr val="0F324D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body" idx="1"/>
          </p:nvPr>
        </p:nvSpPr>
        <p:spPr>
          <a:xfrm>
            <a:off x="1354974" y="199188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6364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364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364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364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364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70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>
            <a:spLocks noGrp="1"/>
          </p:cNvSpPr>
          <p:nvPr>
            <p:ph type="ctrTitle"/>
          </p:nvPr>
        </p:nvSpPr>
        <p:spPr>
          <a:xfrm>
            <a:off x="264900" y="1747225"/>
            <a:ext cx="83511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5400"/>
              <a:buFont typeface="Bebas Neue"/>
              <a:buNone/>
            </a:pPr>
            <a:r>
              <a:rPr lang="en-US" sz="5000"/>
              <a:t>Student Senates Across America</a:t>
            </a:r>
            <a:endParaRPr sz="4700"/>
          </a:p>
        </p:txBody>
      </p:sp>
      <p:pic>
        <p:nvPicPr>
          <p:cNvPr id="84" name="Google Shape;84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856" y="627062"/>
            <a:ext cx="1892812" cy="9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26850" y="5285925"/>
            <a:ext cx="1172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1" u="none" strike="noStrike" cap="none">
                <a:solidFill>
                  <a:srgbClr val="11324B"/>
                </a:solidFill>
                <a:latin typeface="Arial"/>
                <a:ea typeface="Arial"/>
                <a:cs typeface="Arial"/>
                <a:sym typeface="Arial"/>
              </a:rPr>
              <a:t>Preparing the next generation of America's leaders through </a:t>
            </a:r>
            <a:r>
              <a:rPr lang="en-US" sz="2000" i="1">
                <a:solidFill>
                  <a:srgbClr val="11324B"/>
                </a:solidFill>
              </a:rPr>
              <a:t>a hands-on</a:t>
            </a:r>
            <a:r>
              <a:rPr lang="en-US" sz="2000" b="0" i="1" u="none" strike="noStrike" cap="none">
                <a:solidFill>
                  <a:srgbClr val="11324B"/>
                </a:solidFill>
                <a:latin typeface="Arial"/>
                <a:ea typeface="Arial"/>
                <a:cs typeface="Arial"/>
                <a:sym typeface="Arial"/>
              </a:rPr>
              <a:t> civics education.</a:t>
            </a:r>
            <a:endParaRPr sz="23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75e0fb5808_0_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let’s hear from an SSAA Graduate</a:t>
            </a:r>
            <a:endParaRPr/>
          </a:p>
        </p:txBody>
      </p:sp>
      <p:sp>
        <p:nvSpPr>
          <p:cNvPr id="141" name="Google Shape;141;g175e0fb5808_0_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8E191E"/>
                </a:solidFill>
              </a:rPr>
              <a:t>My Experience</a:t>
            </a:r>
            <a:endParaRPr>
              <a:solidFill>
                <a:srgbClr val="8E191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75e0fb5808_0_47"/>
          <p:cNvSpPr txBox="1">
            <a:spLocks noGrp="1"/>
          </p:cNvSpPr>
          <p:nvPr>
            <p:ph type="title"/>
          </p:nvPr>
        </p:nvSpPr>
        <p:spPr>
          <a:xfrm>
            <a:off x="876925" y="136725"/>
            <a:ext cx="55728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400"/>
              <a:t>Senator to Business Owner</a:t>
            </a:r>
            <a:endParaRPr sz="4400"/>
          </a:p>
        </p:txBody>
      </p:sp>
      <p:sp>
        <p:nvSpPr>
          <p:cNvPr id="147" name="Google Shape;147;g175e0fb5808_0_47"/>
          <p:cNvSpPr txBox="1">
            <a:spLocks noGrp="1"/>
          </p:cNvSpPr>
          <p:nvPr>
            <p:ph type="body" idx="1"/>
          </p:nvPr>
        </p:nvSpPr>
        <p:spPr>
          <a:xfrm>
            <a:off x="433350" y="2057400"/>
            <a:ext cx="48156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200" dirty="0">
                <a:solidFill>
                  <a:srgbClr val="8E191E"/>
                </a:solidFill>
              </a:rPr>
              <a:t>Started Student Senate as a timid Freshman in Highschool</a:t>
            </a:r>
            <a:endParaRPr sz="2200" dirty="0">
              <a:solidFill>
                <a:srgbClr val="8E191E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200" dirty="0">
              <a:solidFill>
                <a:srgbClr val="8E191E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200" dirty="0">
                <a:solidFill>
                  <a:srgbClr val="8E191E"/>
                </a:solidFill>
              </a:rPr>
              <a:t>A Decade Later:</a:t>
            </a:r>
            <a:endParaRPr sz="2200" dirty="0">
              <a:solidFill>
                <a:srgbClr val="8E191E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2200" dirty="0">
                <a:solidFill>
                  <a:srgbClr val="8E191E"/>
                </a:solidFill>
              </a:rPr>
              <a:t>Confident Small Business Owner with Staff</a:t>
            </a:r>
            <a:endParaRPr sz="2200" dirty="0">
              <a:solidFill>
                <a:srgbClr val="8E191E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200" dirty="0">
                <a:solidFill>
                  <a:srgbClr val="8E191E"/>
                </a:solidFill>
              </a:rPr>
              <a:t>Curriculum Co-Author for SSAA</a:t>
            </a:r>
            <a:endParaRPr sz="2200" dirty="0">
              <a:solidFill>
                <a:srgbClr val="8E191E"/>
              </a:solidFill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200" dirty="0">
                <a:solidFill>
                  <a:srgbClr val="8E191E"/>
                </a:solidFill>
              </a:rPr>
              <a:t>Creator of SSAA Summer Session </a:t>
            </a:r>
            <a:endParaRPr sz="2200" dirty="0">
              <a:solidFill>
                <a:srgbClr val="8E191E"/>
              </a:solidFill>
            </a:endParaRPr>
          </a:p>
        </p:txBody>
      </p:sp>
      <p:pic>
        <p:nvPicPr>
          <p:cNvPr id="148" name="Google Shape;148;g175e0fb5808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5099" y="1218013"/>
            <a:ext cx="5470850" cy="4952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175e0fb5808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887875"/>
            <a:ext cx="11887202" cy="423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175e0fb5808_0_63"/>
          <p:cNvPicPr preferRelativeResize="0"/>
          <p:nvPr/>
        </p:nvPicPr>
        <p:blipFill rotWithShape="1">
          <a:blip r:embed="rId3">
            <a:alphaModFix/>
          </a:blip>
          <a:srcRect b="3109"/>
          <a:stretch/>
        </p:blipFill>
        <p:spPr>
          <a:xfrm>
            <a:off x="152400" y="1897225"/>
            <a:ext cx="11887199" cy="46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75e0fb5808_0_68"/>
          <p:cNvSpPr txBox="1">
            <a:spLocks noGrp="1"/>
          </p:cNvSpPr>
          <p:nvPr>
            <p:ph type="title"/>
          </p:nvPr>
        </p:nvSpPr>
        <p:spPr>
          <a:xfrm>
            <a:off x="1372100" y="310025"/>
            <a:ext cx="53250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400"/>
              <a:t>What I learned from SSAA</a:t>
            </a:r>
            <a:endParaRPr sz="4400"/>
          </a:p>
        </p:txBody>
      </p:sp>
      <p:sp>
        <p:nvSpPr>
          <p:cNvPr id="164" name="Google Shape;164;g175e0fb5808_0_6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65" name="Google Shape;165;g175e0fb5808_0_68"/>
          <p:cNvSpPr txBox="1">
            <a:spLocks noGrp="1"/>
          </p:cNvSpPr>
          <p:nvPr>
            <p:ph type="body" idx="2"/>
          </p:nvPr>
        </p:nvSpPr>
        <p:spPr>
          <a:xfrm>
            <a:off x="443600" y="2056050"/>
            <a:ext cx="62535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B2225"/>
              </a:buClr>
              <a:buSzPts val="2400"/>
              <a:buChar char="●"/>
            </a:pPr>
            <a:r>
              <a:rPr lang="en-US" sz="2400">
                <a:solidFill>
                  <a:srgbClr val="7B2225"/>
                </a:solidFill>
              </a:rPr>
              <a:t>Gained self confidence in academic and professional environments</a:t>
            </a:r>
            <a:endParaRPr sz="2400">
              <a:solidFill>
                <a:srgbClr val="7B2225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225"/>
              </a:buClr>
              <a:buSzPts val="2400"/>
              <a:buChar char="●"/>
            </a:pPr>
            <a:r>
              <a:rPr lang="en-US" sz="2400">
                <a:solidFill>
                  <a:srgbClr val="7B2225"/>
                </a:solidFill>
              </a:rPr>
              <a:t>Research in key in all facets of life</a:t>
            </a:r>
            <a:endParaRPr sz="2400">
              <a:solidFill>
                <a:srgbClr val="7B2225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225"/>
              </a:buClr>
              <a:buSzPts val="2400"/>
              <a:buChar char="●"/>
            </a:pPr>
            <a:r>
              <a:rPr lang="en-US" sz="2400">
                <a:solidFill>
                  <a:srgbClr val="7B2225"/>
                </a:solidFill>
              </a:rPr>
              <a:t>How to have respectful political discourse</a:t>
            </a:r>
            <a:endParaRPr sz="2400">
              <a:solidFill>
                <a:srgbClr val="7B2225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225"/>
              </a:buClr>
              <a:buSzPts val="2400"/>
              <a:buChar char="●"/>
            </a:pPr>
            <a:r>
              <a:rPr lang="en-US" sz="2400">
                <a:solidFill>
                  <a:srgbClr val="7B2225"/>
                </a:solidFill>
              </a:rPr>
              <a:t>Leaderships skills and balance task delegation</a:t>
            </a:r>
            <a:endParaRPr sz="2400">
              <a:solidFill>
                <a:srgbClr val="7B2225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B2225"/>
              </a:buClr>
              <a:buSzPts val="2400"/>
              <a:buChar char="●"/>
            </a:pPr>
            <a:r>
              <a:rPr lang="en-US" sz="2400">
                <a:solidFill>
                  <a:srgbClr val="7B2225"/>
                </a:solidFill>
              </a:rPr>
              <a:t>"You get out of life what you put into it."</a:t>
            </a:r>
            <a:endParaRPr/>
          </a:p>
        </p:txBody>
      </p:sp>
      <p:pic>
        <p:nvPicPr>
          <p:cNvPr id="166" name="Google Shape;166;g175e0fb5808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9050" y="1313125"/>
            <a:ext cx="4702875" cy="42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75e0fb5808_0_85"/>
          <p:cNvSpPr txBox="1">
            <a:spLocks noGrp="1"/>
          </p:cNvSpPr>
          <p:nvPr>
            <p:ph type="title"/>
          </p:nvPr>
        </p:nvSpPr>
        <p:spPr>
          <a:xfrm>
            <a:off x="1354973" y="606829"/>
            <a:ext cx="105156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Benefits of Student Senates Across America</a:t>
            </a:r>
            <a:endParaRPr/>
          </a:p>
        </p:txBody>
      </p:sp>
      <p:pic>
        <p:nvPicPr>
          <p:cNvPr id="172" name="Google Shape;172;g175e0fb5808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663" y="2139679"/>
            <a:ext cx="9972675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75e0fb5808_0_1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How to bring SSAA to your school</a:t>
            </a:r>
            <a:endParaRPr/>
          </a:p>
        </p:txBody>
      </p:sp>
      <p:sp>
        <p:nvSpPr>
          <p:cNvPr id="178" name="Google Shape;178;g175e0fb5808_0_1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8E191E"/>
                </a:solidFill>
              </a:rPr>
              <a:t>Details</a:t>
            </a:r>
            <a:endParaRPr>
              <a:solidFill>
                <a:srgbClr val="8E191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75e0fb5808_0_118"/>
          <p:cNvSpPr txBox="1">
            <a:spLocks noGrp="1"/>
          </p:cNvSpPr>
          <p:nvPr>
            <p:ph type="title"/>
          </p:nvPr>
        </p:nvSpPr>
        <p:spPr>
          <a:xfrm>
            <a:off x="1390050" y="738075"/>
            <a:ext cx="39321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400"/>
              <a:t>Included</a:t>
            </a:r>
            <a:endParaRPr sz="4400"/>
          </a:p>
        </p:txBody>
      </p:sp>
      <p:pic>
        <p:nvPicPr>
          <p:cNvPr id="184" name="Google Shape;184;g175e0fb5808_0_1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3200" y="338275"/>
            <a:ext cx="6172200" cy="617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75e0fb5808_0_118"/>
          <p:cNvSpPr txBox="1">
            <a:spLocks noGrp="1"/>
          </p:cNvSpPr>
          <p:nvPr>
            <p:ph type="body" idx="1"/>
          </p:nvPr>
        </p:nvSpPr>
        <p:spPr>
          <a:xfrm>
            <a:off x="235300" y="1785050"/>
            <a:ext cx="4947900" cy="4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Complete plug-and-play LMS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Semester program with lesson plans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Teacher training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Student leadership training 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On-demand student learning modules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Assignments and IA Questions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Legislative simulation sessions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Full technical support</a:t>
            </a:r>
            <a:endParaRPr sz="2300">
              <a:solidFill>
                <a:srgbClr val="8E191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75e0fb5808_0_144"/>
          <p:cNvSpPr txBox="1">
            <a:spLocks noGrp="1"/>
          </p:cNvSpPr>
          <p:nvPr>
            <p:ph type="title"/>
          </p:nvPr>
        </p:nvSpPr>
        <p:spPr>
          <a:xfrm>
            <a:off x="1334975" y="285250"/>
            <a:ext cx="39321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400"/>
              <a:t>How To Get Started</a:t>
            </a:r>
            <a:endParaRPr sz="4400"/>
          </a:p>
        </p:txBody>
      </p:sp>
      <p:pic>
        <p:nvPicPr>
          <p:cNvPr id="191" name="Google Shape;191;g175e0fb5808_0_1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3200" y="338275"/>
            <a:ext cx="6172200" cy="617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75e0fb5808_0_1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E191E"/>
              </a:buClr>
              <a:buSzPts val="2300"/>
              <a:buAutoNum type="arabicPeriod"/>
            </a:pPr>
            <a:r>
              <a:rPr lang="en-US" sz="2300">
                <a:solidFill>
                  <a:srgbClr val="8E191E"/>
                </a:solidFill>
              </a:rPr>
              <a:t>Sign the School Services Agreement</a:t>
            </a:r>
            <a:endParaRPr sz="2300">
              <a:solidFill>
                <a:srgbClr val="8E191E"/>
              </a:solidFill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None/>
            </a:pP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AutoNum type="arabicPeriod"/>
            </a:pPr>
            <a:r>
              <a:rPr lang="en-US" sz="2300">
                <a:solidFill>
                  <a:srgbClr val="8E191E"/>
                </a:solidFill>
              </a:rPr>
              <a:t>SSAA Sets up teacher and student accounts</a:t>
            </a:r>
            <a:endParaRPr sz="2300">
              <a:solidFill>
                <a:srgbClr val="8E191E"/>
              </a:solidFill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None/>
            </a:pP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AutoNum type="arabicPeriod"/>
            </a:pPr>
            <a:r>
              <a:rPr lang="en-US" sz="2300">
                <a:solidFill>
                  <a:srgbClr val="8E191E"/>
                </a:solidFill>
              </a:rPr>
              <a:t>Start your Student Senate</a:t>
            </a:r>
            <a:endParaRPr sz="2400">
              <a:solidFill>
                <a:srgbClr val="8E191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75e0fb5808_0_138"/>
          <p:cNvSpPr txBox="1">
            <a:spLocks noGrp="1"/>
          </p:cNvSpPr>
          <p:nvPr>
            <p:ph type="title"/>
          </p:nvPr>
        </p:nvSpPr>
        <p:spPr>
          <a:xfrm>
            <a:off x="1354973" y="606829"/>
            <a:ext cx="105156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Cost per School Year</a:t>
            </a:r>
            <a:endParaRPr/>
          </a:p>
        </p:txBody>
      </p:sp>
      <p:sp>
        <p:nvSpPr>
          <p:cNvPr id="198" name="Google Shape;198;g175e0fb5808_0_138"/>
          <p:cNvSpPr txBox="1">
            <a:spLocks noGrp="1"/>
          </p:cNvSpPr>
          <p:nvPr>
            <p:ph type="body" idx="1"/>
          </p:nvPr>
        </p:nvSpPr>
        <p:spPr>
          <a:xfrm>
            <a:off x="1354974" y="199188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8E191E"/>
                </a:solidFill>
              </a:rPr>
              <a:t>Teacher Access </a:t>
            </a:r>
            <a:endParaRPr b="1">
              <a:solidFill>
                <a:srgbClr val="8E191E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8E191E"/>
                </a:solidFill>
              </a:rPr>
              <a:t>$139/teacher</a:t>
            </a:r>
            <a:endParaRPr>
              <a:solidFill>
                <a:srgbClr val="8E191E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8E191E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8E191E"/>
                </a:solidFill>
              </a:rPr>
              <a:t>Student Access</a:t>
            </a:r>
            <a:endParaRPr b="1">
              <a:solidFill>
                <a:srgbClr val="8E191E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8E191E"/>
                </a:solidFill>
              </a:rPr>
              <a:t>10-50 Students = $99/student</a:t>
            </a:r>
            <a:endParaRPr>
              <a:solidFill>
                <a:srgbClr val="8E191E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8E191E"/>
                </a:solidFill>
              </a:rPr>
              <a:t>51-99 Students = $89/student</a:t>
            </a:r>
            <a:endParaRPr>
              <a:solidFill>
                <a:srgbClr val="8E191E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8E191E"/>
                </a:solidFill>
              </a:rPr>
              <a:t>100+ Students = $79/student</a:t>
            </a:r>
            <a:endParaRPr>
              <a:solidFill>
                <a:srgbClr val="8E191E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1354973" y="606829"/>
            <a:ext cx="10515599" cy="114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324D"/>
              </a:buClr>
              <a:buSzPts val="4400"/>
              <a:buFont typeface="Bebas Neue"/>
              <a:buNone/>
            </a:pPr>
            <a:r>
              <a:rPr lang="en-US"/>
              <a:t>What we’re going to talk about today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1416875" y="2375627"/>
            <a:ext cx="10515600" cy="29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000"/>
              <a:buChar char="•"/>
            </a:pPr>
            <a:r>
              <a:rPr lang="en-US" sz="3000">
                <a:solidFill>
                  <a:srgbClr val="8E191E"/>
                </a:solidFill>
              </a:rPr>
              <a:t>What is Student Senates Across America?</a:t>
            </a:r>
            <a:endParaRPr sz="3000">
              <a:solidFill>
                <a:srgbClr val="8E191E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000"/>
              <a:buChar char="•"/>
            </a:pPr>
            <a:r>
              <a:rPr lang="en-US" sz="3000">
                <a:solidFill>
                  <a:srgbClr val="8E191E"/>
                </a:solidFill>
              </a:rPr>
              <a:t>Live Curriculum Demonstration</a:t>
            </a:r>
            <a:endParaRPr sz="3000">
              <a:solidFill>
                <a:srgbClr val="8E191E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000"/>
              <a:buChar char="•"/>
            </a:pPr>
            <a:r>
              <a:rPr lang="en-US" sz="3000">
                <a:solidFill>
                  <a:srgbClr val="8E191E"/>
                </a:solidFill>
              </a:rPr>
              <a:t>Hear from SSAA Graduate</a:t>
            </a:r>
            <a:endParaRPr sz="3000">
              <a:solidFill>
                <a:srgbClr val="8E191E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000"/>
              <a:buChar char="•"/>
            </a:pPr>
            <a:r>
              <a:rPr lang="en-US" sz="3000">
                <a:solidFill>
                  <a:srgbClr val="8E191E"/>
                </a:solidFill>
              </a:rPr>
              <a:t>How to Bring SSAA to Your School</a:t>
            </a:r>
            <a:endParaRPr sz="3000">
              <a:solidFill>
                <a:srgbClr val="8E191E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000"/>
              <a:buChar char="•"/>
            </a:pPr>
            <a:r>
              <a:rPr lang="en-US" sz="3000">
                <a:solidFill>
                  <a:srgbClr val="8E191E"/>
                </a:solidFill>
              </a:rPr>
              <a:t>Questions</a:t>
            </a:r>
            <a:endParaRPr sz="3000">
              <a:solidFill>
                <a:srgbClr val="8E191E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4C05E-51BE-97BD-E7B0-65F916C7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Preview the Curriculum with this try before you buy</a:t>
            </a: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E1B4DE01-1EA3-5763-904C-485EEC53B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25" y="-1537494"/>
            <a:ext cx="7730950" cy="108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5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75e0fb5808_0_150"/>
          <p:cNvSpPr txBox="1">
            <a:spLocks noGrp="1"/>
          </p:cNvSpPr>
          <p:nvPr>
            <p:ph type="ctrTitle"/>
          </p:nvPr>
        </p:nvSpPr>
        <p:spPr>
          <a:xfrm>
            <a:off x="1524000" y="1459714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8500" dirty="0"/>
              <a:t>Thank you for your time</a:t>
            </a:r>
            <a:endParaRPr sz="8500" dirty="0"/>
          </a:p>
        </p:txBody>
      </p:sp>
      <p:sp>
        <p:nvSpPr>
          <p:cNvPr id="210" name="Google Shape;210;g175e0fb5808_0_150"/>
          <p:cNvSpPr txBox="1">
            <a:spLocks noGrp="1"/>
          </p:cNvSpPr>
          <p:nvPr>
            <p:ph type="subTitle" idx="1"/>
          </p:nvPr>
        </p:nvSpPr>
        <p:spPr>
          <a:xfrm>
            <a:off x="1524000" y="19103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900" i="1">
                <a:solidFill>
                  <a:srgbClr val="8E191E"/>
                </a:solidFill>
              </a:rPr>
              <a:t>…from the staff at Student Senates Across America…</a:t>
            </a:r>
            <a:endParaRPr sz="2900" i="1">
              <a:solidFill>
                <a:srgbClr val="8E191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5e0fb5808_0_108"/>
          <p:cNvSpPr txBox="1">
            <a:spLocks noGrp="1"/>
          </p:cNvSpPr>
          <p:nvPr>
            <p:ph type="ctrTitle"/>
          </p:nvPr>
        </p:nvSpPr>
        <p:spPr>
          <a:xfrm>
            <a:off x="1524000" y="2847695"/>
            <a:ext cx="9144000" cy="1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is Civics boring?</a:t>
            </a:r>
            <a:endParaRPr/>
          </a:p>
        </p:txBody>
      </p:sp>
      <p:sp>
        <p:nvSpPr>
          <p:cNvPr id="97" name="Google Shape;97;g175e0fb5808_0_108"/>
          <p:cNvSpPr txBox="1">
            <a:spLocks noGrp="1"/>
          </p:cNvSpPr>
          <p:nvPr>
            <p:ph type="subTitle" idx="1"/>
          </p:nvPr>
        </p:nvSpPr>
        <p:spPr>
          <a:xfrm>
            <a:off x="879000" y="1596650"/>
            <a:ext cx="107823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3000" i="1">
                <a:solidFill>
                  <a:srgbClr val="8E191E"/>
                </a:solidFill>
              </a:rPr>
              <a:t>The question that started Student Senates Across America.</a:t>
            </a:r>
            <a:endParaRPr sz="3000" i="1">
              <a:solidFill>
                <a:srgbClr val="8E191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5e0fb5808_0_102"/>
          <p:cNvSpPr txBox="1">
            <a:spLocks noGrp="1"/>
          </p:cNvSpPr>
          <p:nvPr>
            <p:ph type="title"/>
          </p:nvPr>
        </p:nvSpPr>
        <p:spPr>
          <a:xfrm>
            <a:off x="1062700" y="285250"/>
            <a:ext cx="58392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400"/>
              <a:t>whaT IS sTUDENT sENATE?</a:t>
            </a:r>
            <a:endParaRPr sz="4400"/>
          </a:p>
        </p:txBody>
      </p:sp>
      <p:pic>
        <p:nvPicPr>
          <p:cNvPr id="103" name="Google Shape;103;g175e0fb5808_0_10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820" b="820"/>
          <a:stretch/>
        </p:blipFill>
        <p:spPr>
          <a:xfrm>
            <a:off x="6901900" y="1339563"/>
            <a:ext cx="4899149" cy="417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75e0fb5808_0_102"/>
          <p:cNvSpPr txBox="1">
            <a:spLocks noGrp="1"/>
          </p:cNvSpPr>
          <p:nvPr>
            <p:ph type="body" idx="1"/>
          </p:nvPr>
        </p:nvSpPr>
        <p:spPr>
          <a:xfrm>
            <a:off x="346700" y="1854250"/>
            <a:ext cx="6053400" cy="3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SSAA founder, Dave Racer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Civics education wasn’t engaging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Teaching American Government courses at a homeschool co-op in the Twin Cities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Started Student Senate with six students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22 years of Student Senate semester session 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7 years of Student Senate Summer Programs</a:t>
            </a:r>
            <a:endParaRPr sz="2300">
              <a:solidFill>
                <a:srgbClr val="8E191E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300"/>
              <a:buChar char="●"/>
            </a:pPr>
            <a:r>
              <a:rPr lang="en-US" sz="2300">
                <a:solidFill>
                  <a:srgbClr val="8E191E"/>
                </a:solidFill>
              </a:rPr>
              <a:t>Hundreds of students graduating with a passion for civics involvement</a:t>
            </a:r>
            <a:endParaRPr sz="2300">
              <a:solidFill>
                <a:srgbClr val="8E191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75dd883b6c_1_0"/>
          <p:cNvSpPr txBox="1">
            <a:spLocks noGrp="1"/>
          </p:cNvSpPr>
          <p:nvPr>
            <p:ph type="title"/>
          </p:nvPr>
        </p:nvSpPr>
        <p:spPr>
          <a:xfrm>
            <a:off x="1354973" y="606829"/>
            <a:ext cx="105156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is Student Senate?</a:t>
            </a:r>
            <a:endParaRPr/>
          </a:p>
        </p:txBody>
      </p:sp>
      <p:sp>
        <p:nvSpPr>
          <p:cNvPr id="110" name="Google Shape;110;g175dd883b6c_1_0"/>
          <p:cNvSpPr txBox="1">
            <a:spLocks noGrp="1"/>
          </p:cNvSpPr>
          <p:nvPr>
            <p:ph type="body" idx="1"/>
          </p:nvPr>
        </p:nvSpPr>
        <p:spPr>
          <a:xfrm>
            <a:off x="767275" y="2610825"/>
            <a:ext cx="11103300" cy="23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8E191E"/>
                </a:solidFill>
              </a:rPr>
              <a:t>A unique hands-on state legislative experience for high schoolers that teaches the process of policymaking while developing student’s capacity in leadership, teamwork, critical thinking, and communication skills.</a:t>
            </a:r>
            <a:endParaRPr sz="3400">
              <a:solidFill>
                <a:srgbClr val="8E191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75e0fb5808_0_13"/>
          <p:cNvSpPr txBox="1">
            <a:spLocks noGrp="1"/>
          </p:cNvSpPr>
          <p:nvPr>
            <p:ph type="title"/>
          </p:nvPr>
        </p:nvSpPr>
        <p:spPr>
          <a:xfrm>
            <a:off x="1315125" y="827225"/>
            <a:ext cx="3932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400"/>
              <a:t>How do we do this?</a:t>
            </a:r>
            <a:endParaRPr sz="4400"/>
          </a:p>
        </p:txBody>
      </p:sp>
      <p:pic>
        <p:nvPicPr>
          <p:cNvPr id="116" name="Google Shape;116;g175e0fb5808_0_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0250" y="987425"/>
            <a:ext cx="6497976" cy="487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75e0fb5808_0_13"/>
          <p:cNvSpPr txBox="1">
            <a:spLocks noGrp="1"/>
          </p:cNvSpPr>
          <p:nvPr>
            <p:ph type="body" idx="1"/>
          </p:nvPr>
        </p:nvSpPr>
        <p:spPr>
          <a:xfrm>
            <a:off x="387800" y="1903625"/>
            <a:ext cx="4400400" cy="4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E191E"/>
              </a:buClr>
              <a:buSzPts val="2200"/>
              <a:buChar char="●"/>
            </a:pPr>
            <a:r>
              <a:rPr lang="en-US" sz="2200">
                <a:solidFill>
                  <a:srgbClr val="8E191E"/>
                </a:solidFill>
              </a:rPr>
              <a:t>On-demand learning through our plug-and-play learning management system</a:t>
            </a:r>
            <a:endParaRPr sz="2200">
              <a:solidFill>
                <a:srgbClr val="8E191E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200"/>
              <a:buChar char="●"/>
            </a:pPr>
            <a:r>
              <a:rPr lang="en-US" sz="2200">
                <a:solidFill>
                  <a:srgbClr val="8E191E"/>
                </a:solidFill>
              </a:rPr>
              <a:t>Student-led, teacher-guided senate sessions in person</a:t>
            </a:r>
            <a:endParaRPr sz="2200">
              <a:solidFill>
                <a:srgbClr val="8E191E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200"/>
              <a:buChar char="●"/>
            </a:pPr>
            <a:r>
              <a:rPr lang="en-US" sz="2200">
                <a:solidFill>
                  <a:srgbClr val="8E191E"/>
                </a:solidFill>
              </a:rPr>
              <a:t>Working in committees to research relevant topics</a:t>
            </a:r>
            <a:endParaRPr sz="2200">
              <a:solidFill>
                <a:srgbClr val="8E191E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200"/>
              <a:buChar char="●"/>
            </a:pPr>
            <a:r>
              <a:rPr lang="en-US" sz="2200">
                <a:solidFill>
                  <a:srgbClr val="8E191E"/>
                </a:solidFill>
              </a:rPr>
              <a:t>Interviewing expert witnesses</a:t>
            </a:r>
            <a:endParaRPr sz="2200">
              <a:solidFill>
                <a:srgbClr val="8E191E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200"/>
              <a:buChar char="●"/>
            </a:pPr>
            <a:r>
              <a:rPr lang="en-US" sz="2200">
                <a:solidFill>
                  <a:srgbClr val="8E191E"/>
                </a:solidFill>
              </a:rPr>
              <a:t>Writing bills</a:t>
            </a:r>
            <a:endParaRPr sz="2200">
              <a:solidFill>
                <a:srgbClr val="8E191E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200"/>
              <a:buChar char="●"/>
            </a:pPr>
            <a:r>
              <a:rPr lang="en-US" sz="2200">
                <a:solidFill>
                  <a:srgbClr val="8E191E"/>
                </a:solidFill>
              </a:rPr>
              <a:t>Pass legislation in their own Senate</a:t>
            </a:r>
            <a:endParaRPr sz="2200">
              <a:solidFill>
                <a:srgbClr val="8E191E"/>
              </a:solidFill>
            </a:endParaRPr>
          </a:p>
        </p:txBody>
      </p:sp>
      <p:sp>
        <p:nvSpPr>
          <p:cNvPr id="118" name="Google Shape;118;g175e0fb5808_0_13"/>
          <p:cNvSpPr txBox="1"/>
          <p:nvPr/>
        </p:nvSpPr>
        <p:spPr>
          <a:xfrm>
            <a:off x="5980900" y="5860925"/>
            <a:ext cx="53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F324D"/>
                </a:solidFill>
                <a:latin typeface="Arial"/>
                <a:ea typeface="Arial"/>
                <a:cs typeface="Arial"/>
                <a:sym typeface="Arial"/>
              </a:rPr>
              <a:t>Special Session held at the Minnesota Senate Building</a:t>
            </a:r>
            <a:endParaRPr sz="1400" b="0" i="1" u="none" strike="noStrike" cap="none">
              <a:solidFill>
                <a:srgbClr val="0F32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75e0fb5808_0_124"/>
          <p:cNvSpPr txBox="1">
            <a:spLocks noGrp="1"/>
          </p:cNvSpPr>
          <p:nvPr>
            <p:ph type="title"/>
          </p:nvPr>
        </p:nvSpPr>
        <p:spPr>
          <a:xfrm>
            <a:off x="1354973" y="606829"/>
            <a:ext cx="105156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4" name="Google Shape;124;g175e0fb5808_0_124"/>
          <p:cNvSpPr txBox="1">
            <a:spLocks noGrp="1"/>
          </p:cNvSpPr>
          <p:nvPr>
            <p:ph type="body" idx="1"/>
          </p:nvPr>
        </p:nvSpPr>
        <p:spPr>
          <a:xfrm>
            <a:off x="383825" y="1991875"/>
            <a:ext cx="11586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E191E"/>
              </a:buClr>
              <a:buSzPts val="2200"/>
              <a:buChar char="•"/>
            </a:pPr>
            <a:r>
              <a:rPr lang="en-US" sz="2200" dirty="0">
                <a:solidFill>
                  <a:srgbClr val="8E191E"/>
                </a:solidFill>
              </a:rPr>
              <a:t>Develop and demonstrate knowledge on the bill process and the legislative operations within that process.</a:t>
            </a:r>
            <a:endParaRPr sz="2200" dirty="0">
              <a:solidFill>
                <a:srgbClr val="8E191E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200"/>
              <a:buChar char="•"/>
            </a:pPr>
            <a:r>
              <a:rPr lang="en-US" sz="2200" dirty="0">
                <a:solidFill>
                  <a:srgbClr val="8E191E"/>
                </a:solidFill>
              </a:rPr>
              <a:t>Formulate fact-based opinions on current issues through the use of research and critical thinking. </a:t>
            </a:r>
            <a:endParaRPr sz="2200" dirty="0">
              <a:solidFill>
                <a:srgbClr val="8E191E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200"/>
              <a:buChar char="•"/>
            </a:pPr>
            <a:r>
              <a:rPr lang="en-US" sz="2200" dirty="0">
                <a:solidFill>
                  <a:srgbClr val="8E191E"/>
                </a:solidFill>
              </a:rPr>
              <a:t>Gain skills in collaborating within teams, creating informative presentations, and public speaking.</a:t>
            </a:r>
            <a:endParaRPr sz="2200" dirty="0">
              <a:solidFill>
                <a:srgbClr val="8E191E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200"/>
              <a:buChar char="•"/>
            </a:pPr>
            <a:r>
              <a:rPr lang="en-US" sz="2200" dirty="0">
                <a:solidFill>
                  <a:srgbClr val="8E191E"/>
                </a:solidFill>
              </a:rPr>
              <a:t>Master decorum within a weekly simulated “state” legislative experience.</a:t>
            </a:r>
            <a:endParaRPr sz="2200" dirty="0">
              <a:solidFill>
                <a:srgbClr val="8E191E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200"/>
              <a:buChar char="•"/>
            </a:pPr>
            <a:r>
              <a:rPr lang="en-US" sz="2200" dirty="0">
                <a:solidFill>
                  <a:srgbClr val="8E191E"/>
                </a:solidFill>
              </a:rPr>
              <a:t>Research and write a bill solving a current issue within a committee and individually.</a:t>
            </a:r>
            <a:endParaRPr sz="2200" dirty="0">
              <a:solidFill>
                <a:srgbClr val="8E191E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200"/>
              <a:buChar char="•"/>
            </a:pPr>
            <a:r>
              <a:rPr lang="en-US" sz="2200" dirty="0">
                <a:solidFill>
                  <a:srgbClr val="8E191E"/>
                </a:solidFill>
              </a:rPr>
              <a:t>Present, defend and vote on bills within student-led bill hearings.</a:t>
            </a:r>
            <a:endParaRPr sz="2200" dirty="0">
              <a:solidFill>
                <a:srgbClr val="8E191E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E191E"/>
              </a:buClr>
              <a:buSzPts val="2200"/>
              <a:buChar char="•"/>
            </a:pPr>
            <a:r>
              <a:rPr lang="en-US" sz="2200" dirty="0">
                <a:solidFill>
                  <a:srgbClr val="8E191E"/>
                </a:solidFill>
              </a:rPr>
              <a:t>Show mastery of the aspects of the bill process through interactive content questions and assignments.</a:t>
            </a:r>
            <a:endParaRPr sz="2200" dirty="0">
              <a:solidFill>
                <a:srgbClr val="8E191E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75e0fb5808_0_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09900" y="342938"/>
            <a:ext cx="6172200" cy="617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75e0fb5808_0_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Let’s Dive into the DEMo</a:t>
            </a:r>
            <a:endParaRPr/>
          </a:p>
        </p:txBody>
      </p:sp>
      <p:sp>
        <p:nvSpPr>
          <p:cNvPr id="135" name="Google Shape;135;g175e0fb5808_0_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i="1">
                <a:solidFill>
                  <a:srgbClr val="8E191E"/>
                </a:solidFill>
                <a:highlight>
                  <a:schemeClr val="lt1"/>
                </a:highlight>
              </a:rPr>
              <a:t>Student Senates Across America’s E-Learning Platform</a:t>
            </a:r>
            <a:endParaRPr i="1">
              <a:solidFill>
                <a:srgbClr val="8E191E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520</Words>
  <Application>Microsoft Macintosh PowerPoint</Application>
  <PresentationFormat>Widescreen</PresentationFormat>
  <Paragraphs>84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Bebas Neue</vt:lpstr>
      <vt:lpstr>Office Theme</vt:lpstr>
      <vt:lpstr>Student Senates Across America</vt:lpstr>
      <vt:lpstr>What we’re going to talk about today</vt:lpstr>
      <vt:lpstr>is Civics boring?</vt:lpstr>
      <vt:lpstr>whaT IS sTUDENT sENATE?</vt:lpstr>
      <vt:lpstr>What is Student Senate?</vt:lpstr>
      <vt:lpstr>How do we do this?</vt:lpstr>
      <vt:lpstr>Learning Objectives</vt:lpstr>
      <vt:lpstr>PowerPoint Presentation</vt:lpstr>
      <vt:lpstr>Let’s Dive into the DEMo</vt:lpstr>
      <vt:lpstr>let’s hear from an SSAA Graduate</vt:lpstr>
      <vt:lpstr>Senator to Business Owner</vt:lpstr>
      <vt:lpstr>PowerPoint Presentation</vt:lpstr>
      <vt:lpstr>PowerPoint Presentation</vt:lpstr>
      <vt:lpstr>What I learned from SSAA</vt:lpstr>
      <vt:lpstr>Benefits of Student Senates Across America</vt:lpstr>
      <vt:lpstr>How to bring SSAA to your school</vt:lpstr>
      <vt:lpstr>Included</vt:lpstr>
      <vt:lpstr>How To Get Started</vt:lpstr>
      <vt:lpstr>Cost per School Year</vt:lpstr>
      <vt:lpstr>     Preview the Curriculum with this try before you buy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Senates Across America</dc:title>
  <dc:creator>Heather Voight</dc:creator>
  <cp:lastModifiedBy>Microsoft Office User</cp:lastModifiedBy>
  <cp:revision>4</cp:revision>
  <dcterms:created xsi:type="dcterms:W3CDTF">2021-01-15T03:31:57Z</dcterms:created>
  <dcterms:modified xsi:type="dcterms:W3CDTF">2022-11-10T00:51:31Z</dcterms:modified>
</cp:coreProperties>
</file>