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55"/>
  </p:notesMasterIdLst>
  <p:handoutMasterIdLst>
    <p:handoutMasterId r:id="rId56"/>
  </p:handoutMasterIdLst>
  <p:sldIdLst>
    <p:sldId id="456" r:id="rId2"/>
    <p:sldId id="498" r:id="rId3"/>
    <p:sldId id="499" r:id="rId4"/>
    <p:sldId id="392" r:id="rId5"/>
    <p:sldId id="383" r:id="rId6"/>
    <p:sldId id="443" r:id="rId7"/>
    <p:sldId id="465" r:id="rId8"/>
    <p:sldId id="471" r:id="rId9"/>
    <p:sldId id="460" r:id="rId10"/>
    <p:sldId id="461" r:id="rId11"/>
    <p:sldId id="472" r:id="rId12"/>
    <p:sldId id="434" r:id="rId13"/>
    <p:sldId id="433" r:id="rId14"/>
    <p:sldId id="469" r:id="rId15"/>
    <p:sldId id="388" r:id="rId16"/>
    <p:sldId id="474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3" r:id="rId36"/>
    <p:sldId id="494" r:id="rId37"/>
    <p:sldId id="495" r:id="rId38"/>
    <p:sldId id="496" r:id="rId39"/>
    <p:sldId id="395" r:id="rId40"/>
    <p:sldId id="497" r:id="rId41"/>
    <p:sldId id="455" r:id="rId42"/>
    <p:sldId id="450" r:id="rId43"/>
    <p:sldId id="458" r:id="rId44"/>
    <p:sldId id="372" r:id="rId45"/>
    <p:sldId id="504" r:id="rId46"/>
    <p:sldId id="500" r:id="rId47"/>
    <p:sldId id="501" r:id="rId48"/>
    <p:sldId id="502" r:id="rId49"/>
    <p:sldId id="505" r:id="rId50"/>
    <p:sldId id="503" r:id="rId51"/>
    <p:sldId id="457" r:id="rId52"/>
    <p:sldId id="318" r:id="rId53"/>
    <p:sldId id="429" r:id="rId54"/>
  </p:sldIdLst>
  <p:sldSz cx="9144000" cy="6858000" type="screen4x3"/>
  <p:notesSz cx="7010400" cy="9296400"/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B8D"/>
    <a:srgbClr val="2E6190"/>
    <a:srgbClr val="2D5F90"/>
    <a:srgbClr val="204A80"/>
    <a:srgbClr val="EE2E24"/>
    <a:srgbClr val="194EF7"/>
    <a:srgbClr val="66CCFF"/>
    <a:srgbClr val="003768"/>
    <a:srgbClr val="F9F9F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9" autoAdjust="0"/>
    <p:restoredTop sz="86019" autoAdjust="0"/>
  </p:normalViewPr>
  <p:slideViewPr>
    <p:cSldViewPr>
      <p:cViewPr varScale="1">
        <p:scale>
          <a:sx n="112" d="100"/>
          <a:sy n="112" d="100"/>
        </p:scale>
        <p:origin x="20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6F37D5-23D5-4822-9D48-08C695B23FC8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F98258-EA8A-41F8-9C0F-D9FA6043B3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8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03975B-B77C-49AC-998D-BE7F93018286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990237-A6C2-4669-9CF7-4BDA121215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1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morning. We are here from the Minnesota</a:t>
            </a:r>
            <a:r>
              <a:rPr lang="en-US" baseline="0" dirty="0"/>
              <a:t> School Safety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7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Movement</a:t>
            </a:r>
            <a:r>
              <a:rPr lang="en-US" baseline="0" dirty="0"/>
              <a:t> to universal language and adding more steps to ACTIONS – I love you guys foundation</a:t>
            </a:r>
          </a:p>
          <a:p>
            <a:r>
              <a:rPr lang="en-US" baseline="0" dirty="0"/>
              <a:t>This also includes your EOP and any functional annexes you now have</a:t>
            </a:r>
          </a:p>
          <a:p>
            <a:r>
              <a:rPr lang="en-US" baseline="0" dirty="0"/>
              <a:t>Do you have a new policy for severe weather?  Do you students get “snow days” any more or do you just transition to distance learning options?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80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Movement</a:t>
            </a:r>
            <a:r>
              <a:rPr lang="en-US" baseline="0" dirty="0"/>
              <a:t> to universal language and adding more steps to ACTIONS – I love you guys foundation</a:t>
            </a:r>
          </a:p>
          <a:p>
            <a:r>
              <a:rPr lang="en-US" baseline="0" dirty="0"/>
              <a:t>This also includes your EOP and any functional annexes you now have</a:t>
            </a:r>
          </a:p>
          <a:p>
            <a:r>
              <a:rPr lang="en-US" baseline="0" dirty="0"/>
              <a:t>Do you have a new policy for severe weather?  Do you students get “snow days” any more or do you just transition to distance learning options?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Keep students in classroom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Wait for all clear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Teach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42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18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class changes?</a:t>
            </a:r>
          </a:p>
          <a:p>
            <a:r>
              <a:rPr lang="en-US" dirty="0"/>
              <a:t>Kids</a:t>
            </a:r>
            <a:r>
              <a:rPr lang="en-US" baseline="0" dirty="0"/>
              <a:t> in bathrooms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32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Bring everyone inside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Increase awareness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Consider shades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Teach 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24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25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Lock door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Lights out/out of sight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Consider shades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Maintain silence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96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8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ourselves and what we do</a:t>
            </a:r>
          </a:p>
          <a:p>
            <a:r>
              <a:rPr lang="en-US" dirty="0"/>
              <a:t>Our reality</a:t>
            </a:r>
            <a:r>
              <a:rPr lang="en-US" baseline="0" dirty="0"/>
              <a:t> is to understand where you are and give suggestions based on current best practices. </a:t>
            </a:r>
          </a:p>
          <a:p>
            <a:r>
              <a:rPr lang="en-US" baseline="0" dirty="0"/>
              <a:t>Every school district is unique and every school in the district is unique</a:t>
            </a:r>
          </a:p>
          <a:p>
            <a:r>
              <a:rPr lang="en-US" baseline="0" dirty="0"/>
              <a:t>It is not a one size fits all model but school communities can develop procedures that are similar to others and follow best practices while still appropriate for their demographic (age of students </a:t>
            </a:r>
            <a:r>
              <a:rPr lang="en-US" baseline="0" dirty="0" err="1"/>
              <a:t>etc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65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Lead with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Leave “stuff” behind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Take attendance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Follow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Bring phone/radio or go bag.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09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Lead with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Take attendance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Follow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Be prepared for unexpected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Bring phone/radio</a:t>
            </a:r>
          </a:p>
          <a:p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6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72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Door broken in N. St. Paul…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53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public safety personnel…no two</a:t>
            </a:r>
            <a:r>
              <a:rPr lang="en-US" baseline="0" dirty="0"/>
              <a:t> days are the same </a:t>
            </a:r>
          </a:p>
          <a:p>
            <a:r>
              <a:rPr lang="en-US" baseline="0" dirty="0"/>
              <a:t>You are masters of adaptation-you just need to transfer these skills</a:t>
            </a:r>
          </a:p>
          <a:p>
            <a:r>
              <a:rPr lang="en-US" baseline="0" dirty="0"/>
              <a:t>We will focus on what you can do to improve your level of preparedness</a:t>
            </a:r>
          </a:p>
          <a:p>
            <a:r>
              <a:rPr lang="en-US" baseline="0" dirty="0"/>
              <a:t>Keep an open mind-it is not all violent intruder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46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</a:rPr>
              <a:t>So</a:t>
            </a:r>
            <a:r>
              <a:rPr lang="en-US" sz="1200" b="1" baseline="0" dirty="0">
                <a:solidFill>
                  <a:srgbClr val="FF0000"/>
                </a:solidFill>
              </a:rPr>
              <a:t> you are in a good place – what is next in the school safety world?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3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76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83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6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Has anything</a:t>
            </a:r>
            <a:r>
              <a:rPr lang="en-US" b="0" baseline="0" dirty="0">
                <a:solidFill>
                  <a:srgbClr val="FF0000"/>
                </a:solidFill>
              </a:rPr>
              <a:t> changed POST COVID?  Think back to BEFORE, when it comes to planning for emergencies are these concerns NEW or are they the SAME</a:t>
            </a:r>
          </a:p>
          <a:p>
            <a:r>
              <a:rPr lang="en-US" b="0" baseline="0" dirty="0">
                <a:solidFill>
                  <a:srgbClr val="FF0000"/>
                </a:solidFill>
              </a:rPr>
              <a:t>What we are hearing – lots of staff turnover in key roles, how does this affect my emergency response? Staff shortages?  How does this effect my emergency response?  Kids/staff are still getting back into the swing? Where do I pick up where I left off, do I need to go backwards?</a:t>
            </a:r>
          </a:p>
          <a:p>
            <a:r>
              <a:rPr lang="en-US" b="0" baseline="0" dirty="0">
                <a:solidFill>
                  <a:srgbClr val="FF0000"/>
                </a:solidFill>
              </a:rPr>
              <a:t>Change of demographic – new families, new kids due to COVID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31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of the MnSSC or</a:t>
            </a:r>
            <a:r>
              <a:rPr lang="en-US" baseline="0" dirty="0"/>
              <a:t> of the ACC safety committee or leadership?</a:t>
            </a:r>
          </a:p>
          <a:p>
            <a:r>
              <a:rPr lang="en-US" baseline="0" dirty="0"/>
              <a:t>Next Steps for us and for you……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31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</a:t>
            </a:r>
            <a:r>
              <a:rPr lang="en-US" baseline="0" dirty="0"/>
              <a:t>e is risk around us every day and we manage risk in many ways. Let’s review</a:t>
            </a:r>
          </a:p>
          <a:p>
            <a:r>
              <a:rPr lang="en-US" baseline="0" dirty="0"/>
              <a:t>HRLF – active shooter</a:t>
            </a:r>
          </a:p>
          <a:p>
            <a:r>
              <a:rPr lang="en-US" baseline="0" dirty="0"/>
              <a:t>HRHF – transportation accident</a:t>
            </a:r>
          </a:p>
          <a:p>
            <a:r>
              <a:rPr lang="en-US" baseline="0" dirty="0"/>
              <a:t>LRLF – food born illness</a:t>
            </a:r>
          </a:p>
          <a:p>
            <a:r>
              <a:rPr lang="en-US" baseline="0" dirty="0"/>
              <a:t>LRHF – social media threat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2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</a:t>
            </a:r>
            <a:r>
              <a:rPr lang="en-US" baseline="0" dirty="0"/>
              <a:t> all need to work together. One does not function/work in a silo</a:t>
            </a:r>
          </a:p>
          <a:p>
            <a:r>
              <a:rPr lang="en-US" baseline="0" dirty="0"/>
              <a:t>Each school district is unique as is each school within the district.</a:t>
            </a:r>
          </a:p>
          <a:p>
            <a:endParaRPr lang="en-US" baseline="0" dirty="0"/>
          </a:p>
          <a:p>
            <a:r>
              <a:rPr lang="en-US" baseline="0" dirty="0"/>
              <a:t>It is everyone’s responsibility.</a:t>
            </a:r>
          </a:p>
          <a:p>
            <a:r>
              <a:rPr lang="en-US" baseline="0" dirty="0"/>
              <a:t>You can put all the bells and whistles in your building but if people prop doors it is a mute point</a:t>
            </a:r>
          </a:p>
          <a:p>
            <a:r>
              <a:rPr lang="en-US" baseline="0" dirty="0"/>
              <a:t>You have great polices but people are not trained-same thing</a:t>
            </a:r>
          </a:p>
          <a:p>
            <a:r>
              <a:rPr lang="en-US" baseline="0" dirty="0"/>
              <a:t>People want to lock doors but the locking mechanism or communication systems do not work…and the list goes on.</a:t>
            </a:r>
          </a:p>
          <a:p>
            <a:r>
              <a:rPr lang="en-US" baseline="0" dirty="0"/>
              <a:t>Do people feel safe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4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</a:t>
            </a:r>
            <a:r>
              <a:rPr lang="en-US" baseline="0" dirty="0"/>
              <a:t> you need to re-focus on staff training?  Have you experienced turnover? Even if you haven’t, now is the time to make changes and re-train, we have forgotten how we used to operate in many ways.</a:t>
            </a:r>
          </a:p>
          <a:p>
            <a:r>
              <a:rPr lang="en-US" baseline="0" dirty="0"/>
              <a:t>What about contracted employees, food service, construction workers and other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5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Simply saying “hello” can prompt a casual conversation with unknown individuals and help you determine why they are there.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8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limited access and visitors in so many public places, are you back to “normal”??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90237-A6C2-4669-9CF7-4BDA121215B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27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F8DD645-B9B4-46EE-B031-35C24A448A04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7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9E700-EF95-463F-B75A-2CDEC15C5A37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6CC6-9B37-4318-8876-62F2332BE330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91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7781-F104-4BD5-BC26-3DB2DD695986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59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9AD0-4BAD-48BB-B06C-62CAB66B1652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3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7D66-9247-4313-B245-9F882A4407CD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4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780-2E25-4081-A2D9-4C0805256F67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4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80A0-ED6C-4884-9FFE-87471827F59A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81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4D98-3273-47CE-B312-A00AAFA2779F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55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003768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962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rgbClr val="EE2E24"/>
                </a:solidFill>
              </a:defRPr>
            </a:lvl1pPr>
          </a:lstStyle>
          <a:p>
            <a:r>
              <a:rPr lang="en-US" dirty="0"/>
              <a:t>schoolsafety.dps.mn.gov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</a:defRPr>
            </a:lvl1pPr>
          </a:lstStyle>
          <a:p>
            <a:fld id="{08B62D89-B9D9-475A-B563-07F09774FFA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gray">
          <a:xfrm>
            <a:off x="442913" y="3429000"/>
            <a:ext cx="8226425" cy="76200"/>
          </a:xfrm>
          <a:prstGeom prst="rect">
            <a:avLst/>
          </a:prstGeom>
          <a:gradFill>
            <a:gsLst>
              <a:gs pos="0">
                <a:srgbClr val="003768"/>
              </a:gs>
              <a:gs pos="50000">
                <a:srgbClr val="003768"/>
              </a:gs>
              <a:gs pos="100000">
                <a:srgbClr val="EBEDF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en-US" sz="2400" dirty="0"/>
          </a:p>
        </p:txBody>
      </p:sp>
      <p:pic>
        <p:nvPicPr>
          <p:cNvPr id="19" name="Picture 2" descr="C:\Users\mchristi\Desktop\HSEM-School-Safety-(clr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70" y="609600"/>
            <a:ext cx="5251330" cy="23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17713"/>
            <a:ext cx="3810000" cy="3925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7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1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76200" y="-76200"/>
            <a:ext cx="9220200" cy="6934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7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kern="0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76200" y="-76200"/>
            <a:ext cx="9220200" cy="6934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2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2588-EC5C-453B-A942-AA1C7EFEEF33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4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575-BDA5-4AAF-81DC-5D38C213A391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2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C5B0-21BA-48EA-B067-5E37072B4F18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73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9AD-49F4-478E-A013-BE606CDD1B41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2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E8D2-BCEE-4D3D-AE6D-93BD204BAD0C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110E-D48F-4A61-BE6D-11D38A61FE05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4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0FE61780-2E25-4081-A2D9-4C0805256F67}" type="datetimeFigureOut">
              <a:rPr lang="en-US" smtClean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DPS-HSEM-Logos.png"/>
          <p:cNvPicPr>
            <a:picLocks noChangeAspect="1"/>
          </p:cNvPicPr>
          <p:nvPr userDrawn="1"/>
        </p:nvPicPr>
        <p:blipFill rotWithShape="1">
          <a:blip r:embed="rId24" cstate="print"/>
          <a:srcRect l="2500" t="9722" r="67252" b="8207"/>
          <a:stretch/>
        </p:blipFill>
        <p:spPr>
          <a:xfrm>
            <a:off x="304800" y="381000"/>
            <a:ext cx="927243" cy="830227"/>
          </a:xfrm>
          <a:prstGeom prst="rect">
            <a:avLst/>
          </a:prstGeom>
        </p:spPr>
      </p:pic>
      <p:pic>
        <p:nvPicPr>
          <p:cNvPr id="26" name="Picture 25" descr="DPS-HSEM-Logos.png"/>
          <p:cNvPicPr>
            <a:picLocks noChangeAspect="1"/>
          </p:cNvPicPr>
          <p:nvPr userDrawn="1"/>
        </p:nvPicPr>
        <p:blipFill rotWithShape="1">
          <a:blip r:embed="rId24" cstate="print"/>
          <a:srcRect l="32748" t="9722" r="2708" b="8207"/>
          <a:stretch/>
        </p:blipFill>
        <p:spPr>
          <a:xfrm>
            <a:off x="7162800" y="381000"/>
            <a:ext cx="181595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3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650" r:id="rId18"/>
    <p:sldLayoutId id="2147483662" r:id="rId19"/>
    <p:sldLayoutId id="2147483652" r:id="rId20"/>
    <p:sldLayoutId id="2147483663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bi.gov/how-we-can-help-you/parents-and-caregivers-protecting-your-ki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randy.johnson@state.mn.us" TargetMode="External"/><Relationship Id="rId7" Type="http://schemas.openxmlformats.org/officeDocument/2006/relationships/hyperlink" Target="mailto:jonathan.jorgensen@state.mn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connie.forster@state.mn.us" TargetMode="External"/><Relationship Id="rId5" Type="http://schemas.openxmlformats.org/officeDocument/2006/relationships/hyperlink" Target="mailto:Kasey.cable@state.mn.us" TargetMode="External"/><Relationship Id="rId4" Type="http://schemas.openxmlformats.org/officeDocument/2006/relationships/hyperlink" Target="mailto:ennifer.larrive@state.mn.us" TargetMode="Externa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5917679" cy="3253606"/>
          </a:xfrm>
        </p:spPr>
        <p:txBody>
          <a:bodyPr/>
          <a:lstStyle/>
          <a:p>
            <a:r>
              <a:rPr lang="en-US" dirty="0"/>
              <a:t>What Can I Do With This Piece…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267200"/>
            <a:ext cx="4924759" cy="86142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 conversation about rebuilding with the Minnesota school safety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59" y="533400"/>
            <a:ext cx="3015694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4741"/>
            <a:ext cx="1619317" cy="161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06" y="2839505"/>
            <a:ext cx="1505160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4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6343202" cy="709865"/>
          </a:xfrm>
        </p:spPr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6934200" cy="35306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Trust in Yourself and Others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Situational Awareness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Keys and ID’s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Set Examples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Use appropriate access point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Keep your door locked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Communicate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43200"/>
            <a:ext cx="2224922" cy="26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66800"/>
            <a:ext cx="6343202" cy="709865"/>
          </a:xfrm>
        </p:spPr>
        <p:txBody>
          <a:bodyPr/>
          <a:lstStyle/>
          <a:p>
            <a:r>
              <a:rPr lang="en-US" dirty="0"/>
              <a:t>The Power of Hello</a:t>
            </a:r>
          </a:p>
        </p:txBody>
      </p:sp>
      <p:pic>
        <p:nvPicPr>
          <p:cNvPr id="2050" name="Picture 2" descr="Power of Hello Ban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7528681" cy="25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6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94 Angry Woman Door Photos - Free &amp;amp; Royalty-Free Stock Photos from  Dreamsti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-1282" r="927" b="16667"/>
          <a:stretch/>
        </p:blipFill>
        <p:spPr bwMode="auto">
          <a:xfrm>
            <a:off x="950069" y="2362200"/>
            <a:ext cx="5679331" cy="40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819400"/>
            <a:ext cx="1967572" cy="24038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069" y="1066800"/>
            <a:ext cx="6343202" cy="709865"/>
          </a:xfrm>
        </p:spPr>
        <p:txBody>
          <a:bodyPr/>
          <a:lstStyle/>
          <a:p>
            <a:r>
              <a:rPr lang="en-US" dirty="0"/>
              <a:t>The Power of No</a:t>
            </a:r>
          </a:p>
        </p:txBody>
      </p:sp>
    </p:spTree>
    <p:extLst>
      <p:ext uri="{BB962C8B-B14F-4D97-AF65-F5344CB8AC3E}">
        <p14:creationId xmlns:p14="http://schemas.microsoft.com/office/powerpoint/2010/main" val="144179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5685642" cy="709865"/>
          </a:xfrm>
        </p:spPr>
        <p:txBody>
          <a:bodyPr/>
          <a:lstStyle/>
          <a:p>
            <a:r>
              <a:rPr lang="en-US" dirty="0"/>
              <a:t>Property / Physical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629" y="2438400"/>
            <a:ext cx="8077199" cy="38862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Physical Boundaries – External and Internal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Target Hardening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Sightlines – Visibility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Glass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Alarm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Communication Devices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3258005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7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/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7713"/>
            <a:ext cx="8955088" cy="4535487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19200" y="2494756"/>
            <a:ext cx="7296943" cy="3581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Emergency or Crisis Plan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Threat Reporting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Emergency Communications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Internal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External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Train, Share, Aware</a:t>
            </a:r>
          </a:p>
          <a:p>
            <a:pPr marL="402336" lvl="1" indent="0">
              <a:buNone/>
            </a:pPr>
            <a:endParaRPr lang="en-US" sz="2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51" y="4180780"/>
            <a:ext cx="1838582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/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7713"/>
            <a:ext cx="8955088" cy="4535487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05301"/>
              </p:ext>
            </p:extLst>
          </p:nvPr>
        </p:nvGraphicFramePr>
        <p:xfrm>
          <a:off x="685800" y="2438401"/>
          <a:ext cx="7696200" cy="391643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4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     Hold</a:t>
                      </a:r>
                      <a:endParaRPr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8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      </a:t>
                      </a:r>
                      <a:r>
                        <a:rPr lang="en-US" sz="2400" baseline="0" dirty="0"/>
                        <a:t>     Secure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8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aseline="0" dirty="0"/>
                        <a:t>             </a:t>
                      </a:r>
                      <a:r>
                        <a:rPr lang="en-US" sz="2400" dirty="0"/>
                        <a:t>Lockdown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8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                      Evacuate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8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aseline="0" dirty="0"/>
                        <a:t>                                      </a:t>
                      </a:r>
                      <a:r>
                        <a:rPr lang="en-US" sz="2400" dirty="0"/>
                        <a:t>Shelter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8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                               Communication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oogle Shape;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3157398"/>
            <a:ext cx="533400" cy="50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162" y="3783338"/>
            <a:ext cx="6410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741" y="4395985"/>
            <a:ext cx="627863" cy="6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4691" y="5046961"/>
            <a:ext cx="746210" cy="62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5729376"/>
            <a:ext cx="577833" cy="612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642" y="2449643"/>
            <a:ext cx="580958" cy="57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6831" t="15960" r="2731" b="14882"/>
          <a:stretch/>
        </p:blipFill>
        <p:spPr>
          <a:xfrm>
            <a:off x="5171674" y="2288298"/>
            <a:ext cx="3520638" cy="27430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6846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Hold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Something happening in the hallway or common area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3273226" cy="4287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6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343202" cy="901701"/>
          </a:xfrm>
        </p:spPr>
        <p:txBody>
          <a:bodyPr/>
          <a:lstStyle/>
          <a:p>
            <a:r>
              <a:rPr lang="en-US" dirty="0"/>
              <a:t>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667000"/>
            <a:ext cx="6600042" cy="3733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Frank_B._Cooper_School_hallway.tiff"/>
          <p:cNvPicPr/>
          <p:nvPr/>
        </p:nvPicPr>
        <p:blipFill rotWithShape="1">
          <a:blip r:embed="rId3"/>
          <a:srcRect l="4255" b="23803"/>
          <a:stretch/>
        </p:blipFill>
        <p:spPr>
          <a:xfrm>
            <a:off x="4914900" y="3634946"/>
            <a:ext cx="3886200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143000" y="2967334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Keep students in classroom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Wait for all clear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Teach on</a:t>
            </a:r>
          </a:p>
        </p:txBody>
      </p:sp>
    </p:spTree>
    <p:extLst>
      <p:ext uri="{BB962C8B-B14F-4D97-AF65-F5344CB8AC3E}">
        <p14:creationId xmlns:p14="http://schemas.microsoft.com/office/powerpoint/2010/main" val="261174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5806141" cy="3211379"/>
          </a:xfrm>
        </p:spPr>
        <p:txBody>
          <a:bodyPr/>
          <a:lstStyle/>
          <a:p>
            <a:r>
              <a:rPr lang="en-US" sz="5400" b="1" dirty="0"/>
              <a:t>Discussion</a:t>
            </a:r>
            <a:br>
              <a:rPr lang="en-US" sz="5400" dirty="0"/>
            </a:br>
            <a:r>
              <a:rPr lang="en-US" sz="5400" dirty="0"/>
              <a:t>“HOLD”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about class changes?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Kids/bathrooms?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8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Secure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Something happening outside, maybe on school property or nearby.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722804"/>
            <a:ext cx="3161679" cy="3789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6343202" cy="709865"/>
          </a:xfrm>
        </p:spPr>
        <p:txBody>
          <a:bodyPr/>
          <a:lstStyle/>
          <a:p>
            <a:r>
              <a:rPr lang="en-US" dirty="0"/>
              <a:t>Rebuilding the Lego Land of School Safety</a:t>
            </a:r>
          </a:p>
        </p:txBody>
      </p:sp>
      <p:pic>
        <p:nvPicPr>
          <p:cNvPr id="1026" name="Picture 2" descr="The Very First LEGO Sets And Minifigure To Check – Lighta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67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buddy completed the largest LEGO set ever created for consumers!!!! This  Millennium Falcon has 7,541 pieces!!!! : r/StarW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06700"/>
            <a:ext cx="4059711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6440" y="5943600"/>
            <a:ext cx="77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THIS                     or                 THAT</a:t>
            </a:r>
          </a:p>
        </p:txBody>
      </p:sp>
    </p:spTree>
    <p:extLst>
      <p:ext uri="{BB962C8B-B14F-4D97-AF65-F5344CB8AC3E}">
        <p14:creationId xmlns:p14="http://schemas.microsoft.com/office/powerpoint/2010/main" val="104959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rl?sa=i&amp;rct=j&amp;q=&amp;esrc=s&amp;source=images&amp;cd=&amp;ved=0CAcQjRw&amp;url=http%3A%2F%2Fthedantediaries.wordpress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5562600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3657600"/>
            <a:ext cx="2895600" cy="2743200"/>
          </a:xfrm>
          <a:prstGeom prst="rect">
            <a:avLst/>
          </a:prstGeom>
          <a:ln w="12700">
            <a:miter lim="400000"/>
          </a:ln>
          <a:effectLst>
            <a:outerShdw blurRad="254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343202" cy="901701"/>
          </a:xfrm>
        </p:spPr>
        <p:txBody>
          <a:bodyPr/>
          <a:lstStyle/>
          <a:p>
            <a:r>
              <a:rPr lang="en-US" dirty="0"/>
              <a:t>SECURE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62051"/>
            <a:ext cx="6600042" cy="3733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Bring everyone inside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Increase awareness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Consider shades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“Teach on”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477000" y="1247775"/>
            <a:ext cx="1800225" cy="1800225"/>
          </a:xfrm>
          <a:prstGeom prst="rect">
            <a:avLst/>
          </a:prstGeom>
          <a:ln w="12700">
            <a:miter lim="400000"/>
          </a:ln>
          <a:effectLst>
            <a:outerShdw blurRad="254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" name="url?sa=i&amp;rct=j&amp;q=&amp;esrc=s&amp;source=images&amp;cd=&amp;ved=0CAcQjRw&amp;url=http%3A%2F%2Fwww.pacific.edu%2FCommunity%2FBeyond-Our-Gates%2FReading-by-Third%2FAttendance---Every-Day-Counts-filtered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495800" y="3457302"/>
            <a:ext cx="4419600" cy="2971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672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Discussion</a:t>
            </a:r>
            <a:br>
              <a:rPr lang="en-US" sz="5400" dirty="0"/>
            </a:br>
            <a:r>
              <a:rPr lang="en-US" sz="5400" dirty="0"/>
              <a:t>“Secure”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905960" cy="102406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if you see something?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if you are missing a student?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4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50" y="1320800"/>
            <a:ext cx="3187009" cy="1616198"/>
          </a:xfrm>
        </p:spPr>
        <p:txBody>
          <a:bodyPr>
            <a:normAutofit/>
          </a:bodyPr>
          <a:lstStyle/>
          <a:p>
            <a:r>
              <a:rPr lang="en-US" sz="4400" b="1" dirty="0"/>
              <a:t>Lockdown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Something happening inside the building – dangerous or threatening.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435" y="1676400"/>
            <a:ext cx="2895600" cy="366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343202" cy="901701"/>
          </a:xfrm>
        </p:spPr>
        <p:txBody>
          <a:bodyPr/>
          <a:lstStyle/>
          <a:p>
            <a:r>
              <a:rPr lang="en-US" dirty="0"/>
              <a:t>Lockdown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20" y="2622182"/>
            <a:ext cx="6600042" cy="28433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Lock door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Lights out/out of sight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Consider shades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Maintain silence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400" y="1595027"/>
            <a:ext cx="1752600" cy="178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or-lock-and-key-design-decorating-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0" y="4403084"/>
            <a:ext cx="2895600" cy="208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976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Discussion</a:t>
            </a:r>
            <a:br>
              <a:rPr lang="en-US" sz="5400" dirty="0"/>
            </a:br>
            <a:r>
              <a:rPr lang="en-US" sz="5400" dirty="0"/>
              <a:t>“Lockdown”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648201"/>
            <a:ext cx="6781800" cy="1905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you are outside?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students are in the hallway?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you are missing a student?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alarm sounds?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2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Evacuate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Moving away or leaving the area.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75677"/>
            <a:ext cx="3276600" cy="4161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482" y="970012"/>
            <a:ext cx="6343202" cy="901701"/>
          </a:xfrm>
        </p:spPr>
        <p:txBody>
          <a:bodyPr/>
          <a:lstStyle/>
          <a:p>
            <a:r>
              <a:rPr lang="en-US" dirty="0"/>
              <a:t>Evacuate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066" y="2514600"/>
            <a:ext cx="7089160" cy="3733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Lead with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Leave “stuff” behind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Take attendance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Follow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Bring phone/radio or go bag.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877685" y="1277118"/>
            <a:ext cx="1676400" cy="1865363"/>
          </a:xfrm>
          <a:prstGeom prst="rect">
            <a:avLst/>
          </a:prstGeom>
          <a:ln w="12700">
            <a:miter lim="400000"/>
          </a:ln>
          <a:effectLst>
            <a:outerShdw blurRad="2540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322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Discussion</a:t>
            </a:r>
            <a:br>
              <a:rPr lang="en-US" sz="5400" dirty="0"/>
            </a:br>
            <a:r>
              <a:rPr lang="en-US" sz="5400" dirty="0"/>
              <a:t>“Evacuate”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648201"/>
            <a:ext cx="6781800" cy="1905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Where do you go?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you are missing a student?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about mobility issues?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9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Shelter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Action for a hazard or severe weather.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752600"/>
            <a:ext cx="3054792" cy="370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2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27099"/>
            <a:ext cx="5914242" cy="709865"/>
          </a:xfrm>
        </p:spPr>
        <p:txBody>
          <a:bodyPr/>
          <a:lstStyle/>
          <a:p>
            <a:r>
              <a:rPr lang="en-US" dirty="0"/>
              <a:t>Feels like this!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14600"/>
            <a:ext cx="6887162" cy="3552326"/>
          </a:xfrm>
        </p:spPr>
      </p:pic>
    </p:spTree>
    <p:extLst>
      <p:ext uri="{BB962C8B-B14F-4D97-AF65-F5344CB8AC3E}">
        <p14:creationId xmlns:p14="http://schemas.microsoft.com/office/powerpoint/2010/main" val="4179208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343202" cy="901701"/>
          </a:xfrm>
        </p:spPr>
        <p:txBody>
          <a:bodyPr/>
          <a:lstStyle/>
          <a:p>
            <a:r>
              <a:rPr lang="en-US" dirty="0"/>
              <a:t>Shelter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1" y="2667000"/>
            <a:ext cx="6600042" cy="3733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Lead with confidence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Take attendance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Follow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Be prepared for unexpected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Bring phone/radio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553200" y="1377949"/>
            <a:ext cx="1981200" cy="1805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1952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09568"/>
            <a:ext cx="6343202" cy="709865"/>
          </a:xfrm>
        </p:spPr>
        <p:txBody>
          <a:bodyPr/>
          <a:lstStyle/>
          <a:p>
            <a:r>
              <a:rPr lang="en-US" dirty="0"/>
              <a:t>First Step - Size Up the Situation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432594"/>
            <a:ext cx="6343201" cy="353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What information do you have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Who/what is around 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How can you respond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4955"/>
            <a:ext cx="2502665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690142"/>
            <a:ext cx="3467584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3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61" y="1114335"/>
            <a:ext cx="6343202" cy="709865"/>
          </a:xfrm>
        </p:spPr>
        <p:txBody>
          <a:bodyPr/>
          <a:lstStyle/>
          <a:p>
            <a:r>
              <a:rPr lang="en-US" dirty="0"/>
              <a:t>Monitor and Adjust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8" y="2830320"/>
            <a:ext cx="3824742" cy="2350659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22032"/>
              </p:ext>
            </p:extLst>
          </p:nvPr>
        </p:nvGraphicFramePr>
        <p:xfrm>
          <a:off x="2352770" y="2288788"/>
          <a:ext cx="4409553" cy="43889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0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Secure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Lockdown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Evacuate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Hold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Shelter 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1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Communication</a:t>
                      </a:r>
                      <a:endParaRPr sz="3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Google Shape;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0896" y="2288788"/>
            <a:ext cx="713232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1903" y="3002020"/>
            <a:ext cx="671217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0964" y="3770026"/>
            <a:ext cx="706701" cy="71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037" y="4546293"/>
            <a:ext cx="645091" cy="634686"/>
          </a:xfrm>
          <a:prstGeom prst="rect">
            <a:avLst/>
          </a:prstGeom>
        </p:spPr>
      </p:pic>
      <p:pic>
        <p:nvPicPr>
          <p:cNvPr id="10" name="Google Shape;81;p13"/>
          <p:cNvPicPr preferRelativeResize="0"/>
          <p:nvPr/>
        </p:nvPicPr>
        <p:blipFill rotWithShape="1">
          <a:blip r:embed="rId6">
            <a:alphaModFix/>
          </a:blip>
          <a:srcRect t="12302"/>
          <a:stretch/>
        </p:blipFill>
        <p:spPr>
          <a:xfrm>
            <a:off x="5869622" y="5300470"/>
            <a:ext cx="722147" cy="625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525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6343202" cy="709865"/>
          </a:xfrm>
        </p:spPr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514600"/>
            <a:ext cx="7239000" cy="353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You are in your classroom with students.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You smell gas.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What would you do?</a:t>
            </a:r>
          </a:p>
          <a:p>
            <a:endParaRPr lang="en-US" dirty="0"/>
          </a:p>
        </p:txBody>
      </p:sp>
      <p:pic>
        <p:nvPicPr>
          <p:cNvPr id="6148" name="Picture 4" descr="Gas Leak Pipe Icon. Pollution Gas Pipe Icon Sign Stock Vector -  Illustration of manufacture, drain: 1190699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5"/>
          <a:stretch/>
        </p:blipFill>
        <p:spPr bwMode="auto">
          <a:xfrm>
            <a:off x="5715000" y="3352800"/>
            <a:ext cx="3286125" cy="31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98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38400"/>
            <a:ext cx="6629400" cy="3276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 parent arrives to pick up her child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She seems to be intoxicated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She has a toddler with her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63" y="4800600"/>
            <a:ext cx="344415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10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153399" cy="4038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You are in the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 parent signs his student 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parent follows the child into the building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You follow the parent and ask him to go back to the office to sign 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He becomes upset and refuses to follow 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There is another group of students coming down the hallway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25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438400"/>
            <a:ext cx="6343201" cy="353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You are in the gym with your students when you hear “lockdown” over the PA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12" y="4038600"/>
            <a:ext cx="4500576" cy="23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45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40" y="2667000"/>
            <a:ext cx="8115859" cy="3352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An agitated parent arrives and wants to see his/her 8 year old child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You have heard rumors that the parents are involved in a legal dispute over custody of the children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There are 6 other children in your area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264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667000"/>
            <a:ext cx="7391400" cy="3429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An adult wearing a visitor badge walks by you in the hallway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You notice a handgun on his belt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10" y="4202348"/>
            <a:ext cx="5353659" cy="189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98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Action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38400"/>
            <a:ext cx="7772400" cy="39258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Successes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Verbal / written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Act </a:t>
            </a:r>
          </a:p>
          <a:p>
            <a:endParaRPr lang="en-US" dirty="0"/>
          </a:p>
        </p:txBody>
      </p:sp>
      <p:pic>
        <p:nvPicPr>
          <p:cNvPr id="1026" name="Picture 2" descr="Image result for image for eval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01343"/>
            <a:ext cx="4876800" cy="21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Minnesota School Safety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166"/>
            <a:ext cx="4419599" cy="39624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Serve ALL K-12 schools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Non-regulatory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u="sng" dirty="0"/>
              <a:t>Free</a:t>
            </a:r>
            <a:r>
              <a:rPr lang="en-US" sz="2400" dirty="0"/>
              <a:t> – funded by the legislature – not a grant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Cross trained team members from a variety of backgrounds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Housed under the Minnesota Department of Public Safety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7365" y="4820052"/>
            <a:ext cx="2362200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18" y="3360693"/>
            <a:ext cx="2306782" cy="2117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84" y="2247031"/>
            <a:ext cx="2489735" cy="18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0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26883"/>
            <a:ext cx="6343202" cy="709865"/>
          </a:xfrm>
        </p:spPr>
        <p:txBody>
          <a:bodyPr/>
          <a:lstStyle/>
          <a:p>
            <a:r>
              <a:rPr lang="en-US" dirty="0"/>
              <a:t>Emergencies/Crisis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67000"/>
            <a:ext cx="5959642" cy="3429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Can happen anywhere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Transference of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Preparation is key</a:t>
            </a:r>
          </a:p>
          <a:p>
            <a:pPr marL="402336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364971" cy="25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4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895600"/>
            <a:ext cx="5917679" cy="1882006"/>
          </a:xfrm>
        </p:spPr>
        <p:txBody>
          <a:bodyPr anchor="t"/>
          <a:lstStyle/>
          <a:p>
            <a:r>
              <a:rPr lang="en-US" sz="5400" b="1" dirty="0"/>
              <a:t>NEXT STEPS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556" y="4038600"/>
            <a:ext cx="5917679" cy="8614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9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5761842" cy="709865"/>
          </a:xfrm>
        </p:spPr>
        <p:txBody>
          <a:bodyPr/>
          <a:lstStyle/>
          <a:p>
            <a:r>
              <a:rPr lang="en-US"/>
              <a:t>Safety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8267700" cy="48768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Convene a Safety Committee.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Meeting regularly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Cross section of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Developing a safety/training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Set schedule and goals/objectives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Outside of regular meetings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Convene ASAP during emergency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Convene after emergency to do AAR</a:t>
            </a:r>
          </a:p>
        </p:txBody>
      </p:sp>
    </p:spTree>
    <p:extLst>
      <p:ext uri="{BB962C8B-B14F-4D97-AF65-F5344CB8AC3E}">
        <p14:creationId xmlns:p14="http://schemas.microsoft.com/office/powerpoint/2010/main" val="2534433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9800"/>
            <a:ext cx="6477000" cy="990600"/>
          </a:xfrm>
        </p:spPr>
        <p:txBody>
          <a:bodyPr/>
          <a:lstStyle/>
          <a:p>
            <a:r>
              <a:rPr lang="en-US" dirty="0"/>
              <a:t>Updating Universal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826" y="2362200"/>
            <a:ext cx="8229599" cy="2514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Follow new guidelines for 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Communicate new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Posters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Information to parents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Practice</a:t>
            </a:r>
          </a:p>
        </p:txBody>
      </p:sp>
      <p:pic>
        <p:nvPicPr>
          <p:cNvPr id="5122" name="Picture 2" descr="Downloads | The &quot;I Love U Guys&quot;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00" y="4343400"/>
            <a:ext cx="4871225" cy="241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4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066800"/>
            <a:ext cx="7239000" cy="825501"/>
          </a:xfrm>
        </p:spPr>
        <p:txBody>
          <a:bodyPr/>
          <a:lstStyle/>
          <a:p>
            <a:r>
              <a:rPr lang="en-US" dirty="0"/>
              <a:t>Emergency Operations Plan Review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2286000"/>
            <a:ext cx="7772400" cy="4191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We ASSIST in updating your current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We can give templates to those starting from scratch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The process of doing is invaluable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Assess hazards from multi-disciplinary view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47" y="4495800"/>
            <a:ext cx="3669506" cy="26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27099"/>
            <a:ext cx="5761842" cy="709865"/>
          </a:xfrm>
        </p:spPr>
        <p:txBody>
          <a:bodyPr/>
          <a:lstStyle/>
          <a:p>
            <a:r>
              <a:rPr lang="en-US" dirty="0"/>
              <a:t>Hot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2489200"/>
            <a:ext cx="7515559" cy="353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3200" dirty="0"/>
              <a:t>What are we seeing &amp; hearing?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11" y="3200400"/>
            <a:ext cx="4867731" cy="31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32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27099"/>
            <a:ext cx="6142842" cy="709865"/>
          </a:xfrm>
        </p:spPr>
        <p:txBody>
          <a:bodyPr/>
          <a:lstStyle/>
          <a:p>
            <a:r>
              <a:rPr lang="en-US" dirty="0"/>
              <a:t> Threat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Increasing number of threats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How do we respond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Received electronically of social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Defined Threat Assessment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School day or after school event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Treat all threats as legitimate, until dismissed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Work with law enforcement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Bureau of Criminal Apprehension (BCA)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Reintegration of student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95600"/>
            <a:ext cx="182905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6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27099"/>
            <a:ext cx="6066642" cy="709865"/>
          </a:xfrm>
        </p:spPr>
        <p:txBody>
          <a:bodyPr/>
          <a:lstStyle/>
          <a:p>
            <a:r>
              <a:rPr lang="en-US" dirty="0"/>
              <a:t>Social Media and Bullying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Pressure “Outside…In”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Bullying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Self harm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“Installing Guardrails”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School device safeguards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https://education.mn.gov/MDE/dse/safe/bprev/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62200"/>
            <a:ext cx="2429171" cy="2429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42" y="5664202"/>
            <a:ext cx="4429743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1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27099"/>
            <a:ext cx="6324600" cy="709865"/>
          </a:xfrm>
        </p:spPr>
        <p:txBody>
          <a:bodyPr/>
          <a:lstStyle/>
          <a:p>
            <a:r>
              <a:rPr lang="en-US" dirty="0"/>
              <a:t>Student Trauma/Mental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Concerns regarding safety drills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Age and content appropriate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Consider pre-existing trauma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PTSD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Monitor post-safety drill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Students and staff impacted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NASP resources; https://www.nasponline.org/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50" y="3178025"/>
            <a:ext cx="2857899" cy="21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80" y="5410200"/>
            <a:ext cx="3486637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1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27099"/>
            <a:ext cx="5914242" cy="709865"/>
          </a:xfrm>
        </p:spPr>
        <p:txBody>
          <a:bodyPr/>
          <a:lstStyle/>
          <a:p>
            <a:r>
              <a:rPr lang="en-US" dirty="0"/>
              <a:t>Exploitation of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to look for in grooming behaviors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Sextortion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Hoax Threats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Internet Safety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http://www.netsmartzkids.org/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https://www.fbi.gov/how-we-can-help-you/parents-and-caregivers-protecting-your-kids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03" y="3962400"/>
            <a:ext cx="2524477" cy="72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07" y="2942968"/>
            <a:ext cx="1436069" cy="10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6343202" cy="709865"/>
          </a:xfrm>
        </p:spPr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14600"/>
            <a:ext cx="8305800" cy="37337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Learn</a:t>
            </a:r>
            <a:r>
              <a:rPr lang="en-US" sz="3200" dirty="0">
                <a:solidFill>
                  <a:srgbClr val="194EF7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what concerns you – what has changed?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Share</a:t>
            </a:r>
            <a:r>
              <a:rPr lang="en-US" sz="3200" dirty="0"/>
              <a:t> </a:t>
            </a:r>
            <a:r>
              <a:rPr lang="en-US" sz="2800" dirty="0"/>
              <a:t>ideas for next steps in emergency planning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Review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hazards and threats – what are you most likely to face?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0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27099"/>
            <a:ext cx="5990442" cy="709865"/>
          </a:xfrm>
        </p:spPr>
        <p:txBody>
          <a:bodyPr/>
          <a:lstStyle/>
          <a:p>
            <a:r>
              <a:rPr lang="en-US" dirty="0"/>
              <a:t>Staff Turnover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Schools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Support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Public Safety Partners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Impacts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Updating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21000"/>
            <a:ext cx="306779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9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7541"/>
            <a:ext cx="6829759" cy="2554983"/>
          </a:xfrm>
        </p:spPr>
        <p:txBody>
          <a:bodyPr/>
          <a:lstStyle/>
          <a:p>
            <a:r>
              <a:rPr lang="en-US" dirty="0"/>
              <a:t>What Concerns You?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35" y="326941"/>
            <a:ext cx="2306119" cy="990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0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446581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343202" cy="709865"/>
          </a:xfrm>
        </p:spPr>
        <p:txBody>
          <a:bodyPr/>
          <a:lstStyle/>
          <a:p>
            <a:r>
              <a:rPr lang="en-US" sz="3000" dirty="0"/>
              <a:t>Minnesota School Safety 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5"/>
          <a:stretch/>
        </p:blipFill>
        <p:spPr>
          <a:xfrm>
            <a:off x="0" y="2693772"/>
            <a:ext cx="2362200" cy="2945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3"/>
          <a:stretch/>
        </p:blipFill>
        <p:spPr>
          <a:xfrm>
            <a:off x="6828019" y="2667000"/>
            <a:ext cx="2315981" cy="29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57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33683"/>
            <a:ext cx="6422004" cy="2095500"/>
          </a:xfrm>
        </p:spPr>
        <p:txBody>
          <a:bodyPr/>
          <a:lstStyle/>
          <a:p>
            <a:pPr algn="ctr"/>
            <a:r>
              <a:rPr lang="en-US" sz="5400" b="1" dirty="0"/>
              <a:t>Minnesota School Safety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724400"/>
            <a:ext cx="7896560" cy="1981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Randy Johnson: </a:t>
            </a:r>
            <a:r>
              <a:rPr lang="en-US" dirty="0">
                <a:hlinkClick r:id="rId3"/>
              </a:rPr>
              <a:t>randy.johnson@state.mn.us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Jenny Larrive: j</a:t>
            </a:r>
            <a:r>
              <a:rPr lang="en-US" dirty="0">
                <a:hlinkClick r:id="rId4"/>
              </a:rPr>
              <a:t>ennifer.larrive@state.mn.us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Kasey Cable: k</a:t>
            </a:r>
            <a:r>
              <a:rPr lang="en-US" dirty="0">
                <a:hlinkClick r:id="rId5"/>
              </a:rPr>
              <a:t>asey.cable@state.mn.us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Connie Forster: </a:t>
            </a:r>
            <a:r>
              <a:rPr lang="en-US" dirty="0">
                <a:hlinkClick r:id="rId6"/>
              </a:rPr>
              <a:t>connie.forster@state.mn.us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Jon Jorgensen: </a:t>
            </a:r>
            <a:r>
              <a:rPr lang="en-US" dirty="0">
                <a:hlinkClick r:id="rId7"/>
              </a:rPr>
              <a:t>jonathan.jorgensen@state.mn.us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533400"/>
            <a:ext cx="2454053" cy="1054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4741"/>
            <a:ext cx="1619317" cy="16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85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6343202" cy="709865"/>
          </a:xfrm>
        </p:spPr>
        <p:txBody>
          <a:bodyPr/>
          <a:lstStyle/>
          <a:p>
            <a:r>
              <a:rPr lang="en-US" dirty="0"/>
              <a:t>School Safety Risk Grid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349667"/>
              </p:ext>
            </p:extLst>
          </p:nvPr>
        </p:nvGraphicFramePr>
        <p:xfrm>
          <a:off x="1295400" y="2514600"/>
          <a:ext cx="6477000" cy="38100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287921467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884320149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B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10959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B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872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3086582"/>
            <a:ext cx="2895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High Risk</a:t>
            </a:r>
          </a:p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Low Frequency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9371" y="3037461"/>
            <a:ext cx="2895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High Risk</a:t>
            </a:r>
          </a:p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High Frequency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5029200"/>
            <a:ext cx="2895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Low Risk</a:t>
            </a:r>
          </a:p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Low Frequency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5029199"/>
            <a:ext cx="2895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Low Risk</a:t>
            </a:r>
          </a:p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High Frequency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4700" y="4072676"/>
            <a:ext cx="2438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2A5B8D"/>
                </a:solidFill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229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0701"/>
            <a:ext cx="6343202" cy="709865"/>
          </a:xfrm>
        </p:spPr>
        <p:txBody>
          <a:bodyPr/>
          <a:lstStyle/>
          <a:p>
            <a:r>
              <a:rPr lang="en-US" dirty="0"/>
              <a:t>Emergency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438400"/>
            <a:ext cx="3505200" cy="39624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Active “Shooter”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Transportation Accident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Food Born Illness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Social Media Threat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Severe Weather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Utility Emergency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Staff/Student Death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743200"/>
            <a:ext cx="4509579" cy="28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712" y="1066752"/>
            <a:ext cx="6423592" cy="714660"/>
          </a:xfrm>
        </p:spPr>
        <p:txBody>
          <a:bodyPr/>
          <a:lstStyle/>
          <a:p>
            <a:r>
              <a:rPr lang="en-US" dirty="0"/>
              <a:t>Multi-faceted &amp; Ongoing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631" y="2489200"/>
            <a:ext cx="2313433" cy="65796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2A5B8D"/>
                </a:solidFill>
              </a:rPr>
              <a:t>PEOPLE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97500" y="7406428"/>
            <a:ext cx="2313432" cy="28777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2A5B8D"/>
                </a:solidFill>
              </a:rPr>
              <a:t>POLICIES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6863829" y="8395416"/>
            <a:ext cx="850950" cy="15803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29630" y="2720592"/>
            <a:ext cx="2313740" cy="65796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2A5B8D"/>
                </a:solidFill>
              </a:rPr>
              <a:t>PHYSICAL STRUCTURE</a:t>
            </a:r>
          </a:p>
        </p:txBody>
      </p:sp>
      <p:pic>
        <p:nvPicPr>
          <p:cNvPr id="1026" name="Picture 2" descr="High school teacher Stock Photos, Royalty Free High school teacher Images | 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0" y="353371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A's School Crisis Guide | N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32" y="3378554"/>
            <a:ext cx="2040367" cy="25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890" y="3450134"/>
            <a:ext cx="2480510" cy="24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ople as Key illustration | HikingArtist.com by Frits Ahlefel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17" y="3429000"/>
            <a:ext cx="5709589" cy="29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5380842" cy="709865"/>
          </a:xfrm>
        </p:spPr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7848599" cy="4038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Students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Partners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694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0.0.2212"/>
  <p:tag name="PPTVERSION" val="12"/>
  <p:tag name="TPOS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21716</TotalTime>
  <Words>1735</Words>
  <Application>Microsoft Macintosh PowerPoint</Application>
  <PresentationFormat>On-screen Show (4:3)</PresentationFormat>
  <Paragraphs>351</Paragraphs>
  <Slides>53</Slides>
  <Notes>32</Notes>
  <HiddenSlides>20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Century Gothic</vt:lpstr>
      <vt:lpstr>Tahoma</vt:lpstr>
      <vt:lpstr>Wingdings</vt:lpstr>
      <vt:lpstr>Wingdings 3</vt:lpstr>
      <vt:lpstr>Ion Boardroom</vt:lpstr>
      <vt:lpstr>What Can I Do With This Piece…</vt:lpstr>
      <vt:lpstr>Rebuilding the Lego Land of School Safety</vt:lpstr>
      <vt:lpstr>Feels like this!</vt:lpstr>
      <vt:lpstr>Minnesota School Safety Center</vt:lpstr>
      <vt:lpstr>Today’s Objectives</vt:lpstr>
      <vt:lpstr>School Safety Risk Grid</vt:lpstr>
      <vt:lpstr>Emergency Situations</vt:lpstr>
      <vt:lpstr>Multi-faceted &amp; Ongoing</vt:lpstr>
      <vt:lpstr>People</vt:lpstr>
      <vt:lpstr>People</vt:lpstr>
      <vt:lpstr>The Power of Hello</vt:lpstr>
      <vt:lpstr>The Power of No</vt:lpstr>
      <vt:lpstr>Property / Physical Space</vt:lpstr>
      <vt:lpstr>Policies / Procedures</vt:lpstr>
      <vt:lpstr>Policies / Procedures</vt:lpstr>
      <vt:lpstr>Hold</vt:lpstr>
      <vt:lpstr>HOLD</vt:lpstr>
      <vt:lpstr>Discussion “HOLD”</vt:lpstr>
      <vt:lpstr>Secure</vt:lpstr>
      <vt:lpstr>PowerPoint Presentation</vt:lpstr>
      <vt:lpstr>SECURE</vt:lpstr>
      <vt:lpstr>Discussion “Secure”</vt:lpstr>
      <vt:lpstr>Lockdown</vt:lpstr>
      <vt:lpstr>Lockdown</vt:lpstr>
      <vt:lpstr>Discussion “Lockdown”</vt:lpstr>
      <vt:lpstr>Evacuate</vt:lpstr>
      <vt:lpstr>Evacuate</vt:lpstr>
      <vt:lpstr>Discussion “Evacuate”</vt:lpstr>
      <vt:lpstr>Shelter</vt:lpstr>
      <vt:lpstr>Shelter </vt:lpstr>
      <vt:lpstr>First Step - Size Up the Situation </vt:lpstr>
      <vt:lpstr>Monitor and Adjust</vt:lpstr>
      <vt:lpstr>Scenario</vt:lpstr>
      <vt:lpstr>Scenario </vt:lpstr>
      <vt:lpstr>Scenario </vt:lpstr>
      <vt:lpstr>Scenario</vt:lpstr>
      <vt:lpstr>Scenario </vt:lpstr>
      <vt:lpstr>Scenario</vt:lpstr>
      <vt:lpstr>After Action Report</vt:lpstr>
      <vt:lpstr>Emergencies/Crisis</vt:lpstr>
      <vt:lpstr>NEXT STEPS</vt:lpstr>
      <vt:lpstr>Safety Committee</vt:lpstr>
      <vt:lpstr>Updating Universal Procedures</vt:lpstr>
      <vt:lpstr>Emergency Operations Plan Review</vt:lpstr>
      <vt:lpstr>Hot Topics</vt:lpstr>
      <vt:lpstr> Threat Assessment</vt:lpstr>
      <vt:lpstr>Social Media and Bullying</vt:lpstr>
      <vt:lpstr>Student Trauma/Mental Health</vt:lpstr>
      <vt:lpstr>Exploitation of Students</vt:lpstr>
      <vt:lpstr>Staff Turnover</vt:lpstr>
      <vt:lpstr>What Concerns You?</vt:lpstr>
      <vt:lpstr>Minnesota School Safety Center</vt:lpstr>
      <vt:lpstr>Minnesota School Safety Center</vt:lpstr>
    </vt:vector>
  </TitlesOfParts>
  <Company>DPS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dneville</dc:creator>
  <cp:lastModifiedBy>Microsoft Office User</cp:lastModifiedBy>
  <cp:revision>458</cp:revision>
  <cp:lastPrinted>2021-10-20T20:18:59Z</cp:lastPrinted>
  <dcterms:created xsi:type="dcterms:W3CDTF">2009-02-09T14:38:41Z</dcterms:created>
  <dcterms:modified xsi:type="dcterms:W3CDTF">2022-11-10T00:56:51Z</dcterms:modified>
</cp:coreProperties>
</file>