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8" roundtripDataSignature="AMtx7miYNIpBmSoqxkVIdB97yuhT1u2m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0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0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1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2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12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3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4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5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6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7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8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8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9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9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Google Shape;76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2" name="Google Shape;3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2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2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9" name="Google Shape;69;p2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0" name="Google Shape;70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3.jpg"/><Relationship Id="rId5" Type="http://schemas.openxmlformats.org/officeDocument/2006/relationships/image" Target="../media/image10.png"/><Relationship Id="rId6" Type="http://schemas.openxmlformats.org/officeDocument/2006/relationships/image" Target="../media/image1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11.jpg"/><Relationship Id="rId5" Type="http://schemas.openxmlformats.org/officeDocument/2006/relationships/image" Target="../media/image2.jpg"/><Relationship Id="rId6" Type="http://schemas.openxmlformats.org/officeDocument/2006/relationships/image" Target="../media/image1.jpg"/><Relationship Id="rId7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stjoesmhdschool.com/wp-content/uploads/2018/06/1_SSP_StJosephMHD_2018.pdf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/>
          <p:nvPr/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>
            <p:ph type="ctrTitle"/>
          </p:nvPr>
        </p:nvSpPr>
        <p:spPr>
          <a:xfrm>
            <a:off x="1023257" y="965198"/>
            <a:ext cx="6766078" cy="492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>
                <a:solidFill>
                  <a:schemeClr val="dk1"/>
                </a:solidFill>
              </a:rPr>
              <a:t>Developing and Maintaining the School Strategic Plan </a:t>
            </a:r>
            <a:endParaRPr/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8229600" y="1231899"/>
            <a:ext cx="3962400" cy="49276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</a:pPr>
            <a:r>
              <a:rPr lang="en-US" sz="4000">
                <a:solidFill>
                  <a:srgbClr val="FFFFFF"/>
                </a:solidFill>
              </a:rPr>
              <a:t>Andrew Hilliker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</a:pPr>
            <a:r>
              <a:rPr lang="en-US" sz="2000">
                <a:solidFill>
                  <a:srgbClr val="FFFFFF"/>
                </a:solidFill>
              </a:rPr>
              <a:t>President, Stella Maris Academy – Duluth, MN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</a:pPr>
            <a:r>
              <a:rPr lang="en-US" sz="2000">
                <a:solidFill>
                  <a:srgbClr val="FFFFFF"/>
                </a:solidFill>
              </a:rPr>
              <a:t>MNSAA Board Treasure and Team Chair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</a:pPr>
            <a:r>
              <a:rPr lang="en-US" sz="1800">
                <a:solidFill>
                  <a:srgbClr val="FFFFFF"/>
                </a:solidFill>
              </a:rPr>
              <a:t>Andrew.Hilliker@stellamaris.academy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Maintaining School Strategic Plan </a:t>
            </a:r>
            <a:endParaRPr/>
          </a:p>
        </p:txBody>
      </p:sp>
      <p:grpSp>
        <p:nvGrpSpPr>
          <p:cNvPr id="262" name="Google Shape;262;p10"/>
          <p:cNvGrpSpPr/>
          <p:nvPr/>
        </p:nvGrpSpPr>
        <p:grpSpPr>
          <a:xfrm>
            <a:off x="465210" y="1351722"/>
            <a:ext cx="11327841" cy="4876800"/>
            <a:chOff x="1383" y="0"/>
            <a:chExt cx="11327841" cy="4876800"/>
          </a:xfrm>
        </p:grpSpPr>
        <p:sp>
          <p:nvSpPr>
            <p:cNvPr id="263" name="Google Shape;263;p10"/>
            <p:cNvSpPr/>
            <p:nvPr/>
          </p:nvSpPr>
          <p:spPr>
            <a:xfrm>
              <a:off x="1383" y="0"/>
              <a:ext cx="3596140" cy="4876800"/>
            </a:xfrm>
            <a:prstGeom prst="roundRect">
              <a:avLst>
                <a:gd fmla="val 10000" name="adj"/>
              </a:avLst>
            </a:prstGeom>
            <a:solidFill>
              <a:srgbClr val="CCD3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10"/>
            <p:cNvSpPr txBox="1"/>
            <p:nvPr/>
          </p:nvSpPr>
          <p:spPr>
            <a:xfrm>
              <a:off x="1383" y="0"/>
              <a:ext cx="3596140" cy="14630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200" lIns="156200" spcFirstLastPara="1" rIns="156200" wrap="square" tIns="15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Structured Maintenance </a:t>
              </a:r>
              <a:endParaRPr/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360997" y="1464468"/>
              <a:ext cx="2876912" cy="1470421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10"/>
            <p:cNvSpPr txBox="1"/>
            <p:nvPr/>
          </p:nvSpPr>
          <p:spPr>
            <a:xfrm>
              <a:off x="404064" y="1507535"/>
              <a:ext cx="2790778" cy="13842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8575" lIns="38100" spcFirstLastPara="1" rIns="38100" wrap="square" tIns="2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Annual Progress Report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(completed in June and submitted to MNSAA APR Review Team) </a:t>
              </a:r>
              <a:endParaRPr/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360997" y="3161109"/>
              <a:ext cx="2876912" cy="1470421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10"/>
            <p:cNvSpPr txBox="1"/>
            <p:nvPr/>
          </p:nvSpPr>
          <p:spPr>
            <a:xfrm>
              <a:off x="404064" y="3204176"/>
              <a:ext cx="2790778" cy="13842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8575" lIns="38100" spcFirstLastPara="1" rIns="38100" wrap="square" tIns="2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Living Document to meet unexpected realities of school</a:t>
              </a:r>
              <a:endParaRPr/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3867233" y="0"/>
              <a:ext cx="3596140" cy="4876800"/>
            </a:xfrm>
            <a:prstGeom prst="roundRect">
              <a:avLst>
                <a:gd fmla="val 10000" name="adj"/>
              </a:avLst>
            </a:prstGeom>
            <a:solidFill>
              <a:srgbClr val="CCD3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10"/>
            <p:cNvSpPr txBox="1"/>
            <p:nvPr/>
          </p:nvSpPr>
          <p:spPr>
            <a:xfrm>
              <a:off x="3867233" y="0"/>
              <a:ext cx="3596140" cy="14630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200" lIns="156200" spcFirstLastPara="1" rIns="156200" wrap="square" tIns="15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Intrinsic Value</a:t>
              </a:r>
              <a:endParaRPr/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4226847" y="1463456"/>
              <a:ext cx="2876912" cy="958095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10"/>
            <p:cNvSpPr txBox="1"/>
            <p:nvPr/>
          </p:nvSpPr>
          <p:spPr>
            <a:xfrm>
              <a:off x="4254909" y="1491518"/>
              <a:ext cx="2820788" cy="9019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8575" lIns="38100" spcFirstLastPara="1" rIns="38100" wrap="square" tIns="2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Road map for leadership (bigger than one person or position) </a:t>
              </a:r>
              <a:endParaRPr/>
            </a:p>
          </p:txBody>
        </p:sp>
        <p:sp>
          <p:nvSpPr>
            <p:cNvPr id="273" name="Google Shape;273;p10"/>
            <p:cNvSpPr/>
            <p:nvPr/>
          </p:nvSpPr>
          <p:spPr>
            <a:xfrm>
              <a:off x="4226847" y="2568952"/>
              <a:ext cx="2876912" cy="958095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0"/>
            <p:cNvSpPr txBox="1"/>
            <p:nvPr/>
          </p:nvSpPr>
          <p:spPr>
            <a:xfrm>
              <a:off x="4254909" y="2597014"/>
              <a:ext cx="2820788" cy="9019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8575" lIns="38100" spcFirstLastPara="1" rIns="38100" wrap="square" tIns="2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Directs resources to an agreed upon plan and purpose that will support students </a:t>
              </a:r>
              <a:endParaRPr/>
            </a:p>
          </p:txBody>
        </p:sp>
        <p:sp>
          <p:nvSpPr>
            <p:cNvPr id="275" name="Google Shape;275;p10"/>
            <p:cNvSpPr/>
            <p:nvPr/>
          </p:nvSpPr>
          <p:spPr>
            <a:xfrm>
              <a:off x="4226847" y="3674447"/>
              <a:ext cx="2876912" cy="958095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10"/>
            <p:cNvSpPr txBox="1"/>
            <p:nvPr/>
          </p:nvSpPr>
          <p:spPr>
            <a:xfrm>
              <a:off x="4254909" y="3702509"/>
              <a:ext cx="2820788" cy="9019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8575" lIns="38100" spcFirstLastPara="1" rIns="38100" wrap="square" tIns="2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Stability for inundation of ideas presented to leadership of school</a:t>
              </a:r>
              <a:endParaRPr/>
            </a:p>
          </p:txBody>
        </p:sp>
        <p:sp>
          <p:nvSpPr>
            <p:cNvPr id="277" name="Google Shape;277;p10"/>
            <p:cNvSpPr/>
            <p:nvPr/>
          </p:nvSpPr>
          <p:spPr>
            <a:xfrm>
              <a:off x="7733084" y="0"/>
              <a:ext cx="3596140" cy="4876800"/>
            </a:xfrm>
            <a:prstGeom prst="roundRect">
              <a:avLst>
                <a:gd fmla="val 10000" name="adj"/>
              </a:avLst>
            </a:prstGeom>
            <a:solidFill>
              <a:srgbClr val="CCD3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10"/>
            <p:cNvSpPr txBox="1"/>
            <p:nvPr/>
          </p:nvSpPr>
          <p:spPr>
            <a:xfrm>
              <a:off x="7733084" y="0"/>
              <a:ext cx="3596140" cy="14630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200" lIns="156200" spcFirstLastPara="1" rIns="156200" wrap="square" tIns="15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Ideas </a:t>
              </a:r>
              <a:endParaRPr/>
            </a:p>
          </p:txBody>
        </p:sp>
        <p:sp>
          <p:nvSpPr>
            <p:cNvPr id="279" name="Google Shape;279;p10"/>
            <p:cNvSpPr/>
            <p:nvPr/>
          </p:nvSpPr>
          <p:spPr>
            <a:xfrm>
              <a:off x="8092698" y="1463456"/>
              <a:ext cx="2876912" cy="958095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10"/>
            <p:cNvSpPr txBox="1"/>
            <p:nvPr/>
          </p:nvSpPr>
          <p:spPr>
            <a:xfrm>
              <a:off x="8120760" y="1491518"/>
              <a:ext cx="2820788" cy="9019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8575" lIns="38100" spcFirstLastPara="1" rIns="38100" wrap="square" tIns="2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Make part of board/advisory/donor meetings, State-of-School Report, and development plans</a:t>
              </a:r>
              <a:endParaRPr/>
            </a:p>
          </p:txBody>
        </p:sp>
        <p:sp>
          <p:nvSpPr>
            <p:cNvPr id="281" name="Google Shape;281;p10"/>
            <p:cNvSpPr/>
            <p:nvPr/>
          </p:nvSpPr>
          <p:spPr>
            <a:xfrm>
              <a:off x="8092698" y="2568952"/>
              <a:ext cx="2876912" cy="958095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0"/>
            <p:cNvSpPr txBox="1"/>
            <p:nvPr/>
          </p:nvSpPr>
          <p:spPr>
            <a:xfrm>
              <a:off x="8120760" y="2597014"/>
              <a:ext cx="2820788" cy="9019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8575" lIns="38100" spcFirstLastPara="1" rIns="38100" wrap="square" tIns="2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Print, Laminate,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None/>
              </a:pPr>
              <a:r>
                <a:rPr lang="en-US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Post, Mark-Up</a:t>
              </a:r>
              <a:endParaRPr/>
            </a:p>
          </p:txBody>
        </p:sp>
        <p:sp>
          <p:nvSpPr>
            <p:cNvPr id="283" name="Google Shape;283;p10"/>
            <p:cNvSpPr/>
            <p:nvPr/>
          </p:nvSpPr>
          <p:spPr>
            <a:xfrm>
              <a:off x="8092698" y="3674447"/>
              <a:ext cx="2876912" cy="958095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10"/>
            <p:cNvSpPr txBox="1"/>
            <p:nvPr/>
          </p:nvSpPr>
          <p:spPr>
            <a:xfrm>
              <a:off x="8120760" y="3702509"/>
              <a:ext cx="2820788" cy="9019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8575" lIns="38100" spcFirstLastPara="1" rIns="38100" wrap="square" tIns="2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Make part of Evaluation of self and/or governance </a:t>
              </a: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After Your On-Site Visit </a:t>
            </a:r>
            <a:endParaRPr/>
          </a:p>
        </p:txBody>
      </p:sp>
      <p:grpSp>
        <p:nvGrpSpPr>
          <p:cNvPr id="290" name="Google Shape;290;p11"/>
          <p:cNvGrpSpPr/>
          <p:nvPr/>
        </p:nvGrpSpPr>
        <p:grpSpPr>
          <a:xfrm>
            <a:off x="841280" y="1713835"/>
            <a:ext cx="10509438" cy="1236404"/>
            <a:chOff x="3080" y="23147"/>
            <a:chExt cx="10509438" cy="1236404"/>
          </a:xfrm>
        </p:grpSpPr>
        <p:sp>
          <p:nvSpPr>
            <p:cNvPr id="291" name="Google Shape;291;p11"/>
            <p:cNvSpPr/>
            <p:nvPr/>
          </p:nvSpPr>
          <p:spPr>
            <a:xfrm>
              <a:off x="3080" y="23147"/>
              <a:ext cx="3091011" cy="1236404"/>
            </a:xfrm>
            <a:prstGeom prst="homePlate">
              <a:avLst>
                <a:gd fmla="val 5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1"/>
            <p:cNvSpPr txBox="1"/>
            <p:nvPr/>
          </p:nvSpPr>
          <p:spPr>
            <a:xfrm>
              <a:off x="3080" y="23147"/>
              <a:ext cx="2781910" cy="12364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106675" spcFirstLastPara="1" rIns="26650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Onsite Team Visits School</a:t>
              </a:r>
              <a:endParaRPr/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2475889" y="23147"/>
              <a:ext cx="3091011" cy="1236404"/>
            </a:xfrm>
            <a:prstGeom prst="chevron">
              <a:avLst>
                <a:gd fmla="val 5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1"/>
            <p:cNvSpPr txBox="1"/>
            <p:nvPr/>
          </p:nvSpPr>
          <p:spPr>
            <a:xfrm>
              <a:off x="3094091" y="23147"/>
              <a:ext cx="1854607" cy="12364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80000" spcFirstLastPara="1" rIns="26650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Chair Meets with Administrative Team</a:t>
              </a:r>
              <a:endParaRPr/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4948698" y="23147"/>
              <a:ext cx="3091011" cy="1236404"/>
            </a:xfrm>
            <a:prstGeom prst="chevron">
              <a:avLst>
                <a:gd fmla="val 5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1"/>
            <p:cNvSpPr txBox="1"/>
            <p:nvPr/>
          </p:nvSpPr>
          <p:spPr>
            <a:xfrm>
              <a:off x="5566900" y="23147"/>
              <a:ext cx="1854607" cy="12364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80000" spcFirstLastPara="1" rIns="26650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Team’s Report is received by MNSAA Director for review </a:t>
              </a:r>
              <a:endParaRPr/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7421507" y="23147"/>
              <a:ext cx="3091011" cy="1236404"/>
            </a:xfrm>
            <a:prstGeom prst="chevron">
              <a:avLst>
                <a:gd fmla="val 5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1"/>
            <p:cNvSpPr txBox="1"/>
            <p:nvPr/>
          </p:nvSpPr>
          <p:spPr>
            <a:xfrm>
              <a:off x="8039709" y="23147"/>
              <a:ext cx="1854607" cy="12364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80000" spcFirstLastPara="1" rIns="26650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MNSAA Board responds to Team’s Report</a:t>
              </a:r>
              <a:endParaRPr/>
            </a:p>
          </p:txBody>
        </p:sp>
      </p:grpSp>
      <p:sp>
        <p:nvSpPr>
          <p:cNvPr id="299" name="Google Shape;299;p11"/>
          <p:cNvSpPr txBox="1"/>
          <p:nvPr>
            <p:ph idx="1" type="body"/>
          </p:nvPr>
        </p:nvSpPr>
        <p:spPr>
          <a:xfrm>
            <a:off x="838200" y="3289299"/>
            <a:ext cx="10515600" cy="3251201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Responding to Team and Board Actions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(Accredited Status)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Bring your Steering Committee back together to review the feedback and report from MNSAA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You will respond to MNSAA’s Team Report and possibly have a timeline of evidence to provide pending visit.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Amend SSP if necessary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Share with your community and stakeholders 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drawing of a face&#10;&#10;Description generated with high confidence" id="304" name="Google Shape;30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25629" y="2423149"/>
            <a:ext cx="3571196" cy="2504630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Google Shape;305;p12"/>
          <p:cNvSpPr/>
          <p:nvPr/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6" name="Google Shape;306;p12"/>
          <p:cNvCxnSpPr/>
          <p:nvPr/>
        </p:nvCxnSpPr>
        <p:spPr>
          <a:xfrm>
            <a:off x="5133975" y="2423149"/>
            <a:ext cx="0" cy="2011680"/>
          </a:xfrm>
          <a:prstGeom prst="straightConnector1">
            <a:avLst/>
          </a:prstGeom>
          <a:noFill/>
          <a:ln cap="flat" cmpd="sng" w="19050">
            <a:solidFill>
              <a:srgbClr val="FFFFFF">
                <a:alpha val="8000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7" name="Google Shape;307;p12"/>
          <p:cNvSpPr txBox="1"/>
          <p:nvPr>
            <p:ph type="title"/>
          </p:nvPr>
        </p:nvSpPr>
        <p:spPr>
          <a:xfrm>
            <a:off x="279400" y="640080"/>
            <a:ext cx="4541249" cy="5577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500"/>
              <a:buFont typeface="Calibri"/>
              <a:buNone/>
            </a:pPr>
            <a:r>
              <a:rPr lang="en-US" sz="4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What’s Clear?</a:t>
            </a:r>
            <a:br>
              <a:rPr lang="en-US" sz="4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4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What’s Not?</a:t>
            </a:r>
            <a:br>
              <a:rPr lang="en-US" sz="4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4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Other Thoughts?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/>
          <p:nvPr/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4" name="Google Shape;104;p2"/>
          <p:cNvCxnSpPr/>
          <p:nvPr/>
        </p:nvCxnSpPr>
        <p:spPr>
          <a:xfrm rot="10800000">
            <a:off x="762000" y="2971800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FFFFFF">
                <a:alpha val="8000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5" name="Google Shape;105;p2"/>
          <p:cNvSpPr txBox="1"/>
          <p:nvPr>
            <p:ph type="title"/>
          </p:nvPr>
        </p:nvSpPr>
        <p:spPr>
          <a:xfrm>
            <a:off x="943277" y="712269"/>
            <a:ext cx="3370998" cy="5502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Goals</a:t>
            </a:r>
            <a:endParaRPr/>
          </a:p>
        </p:txBody>
      </p:sp>
      <p:grpSp>
        <p:nvGrpSpPr>
          <p:cNvPr id="106" name="Google Shape;106;p2"/>
          <p:cNvGrpSpPr/>
          <p:nvPr/>
        </p:nvGrpSpPr>
        <p:grpSpPr>
          <a:xfrm>
            <a:off x="5280025" y="643618"/>
            <a:ext cx="6269038" cy="5570763"/>
            <a:chOff x="0" y="680"/>
            <a:chExt cx="6269038" cy="5570763"/>
          </a:xfrm>
        </p:grpSpPr>
        <p:cxnSp>
          <p:nvCxnSpPr>
            <p:cNvPr id="107" name="Google Shape;107;p2"/>
            <p:cNvCxnSpPr/>
            <p:nvPr/>
          </p:nvCxnSpPr>
          <p:spPr>
            <a:xfrm>
              <a:off x="0" y="680"/>
              <a:ext cx="6269038" cy="0"/>
            </a:xfrm>
            <a:prstGeom prst="straightConnector1">
              <a:avLst/>
            </a:prstGeom>
            <a:gradFill>
              <a:gsLst>
                <a:gs pos="0">
                  <a:srgbClr val="D7AA9B"/>
                </a:gs>
                <a:gs pos="50000">
                  <a:srgbClr val="CD9E8E"/>
                </a:gs>
                <a:gs pos="100000">
                  <a:srgbClr val="C98E79"/>
                </a:gs>
              </a:gsLst>
              <a:lin ang="5400000" scaled="0"/>
            </a:gradFill>
            <a:ln cap="flat" cmpd="sng" w="9525">
              <a:solidFill>
                <a:srgbClr val="AC5A2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08" name="Google Shape;108;p2"/>
            <p:cNvSpPr/>
            <p:nvPr/>
          </p:nvSpPr>
          <p:spPr>
            <a:xfrm>
              <a:off x="0" y="680"/>
              <a:ext cx="6269038" cy="6189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2"/>
            <p:cNvSpPr txBox="1"/>
            <p:nvPr/>
          </p:nvSpPr>
          <p:spPr>
            <a:xfrm>
              <a:off x="0" y="680"/>
              <a:ext cx="6269038" cy="6189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2850" lIns="102850" spcFirstLastPara="1" rIns="102850" wrap="square" tIns="10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en-US" sz="2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What is a Strategic Plan</a:t>
              </a:r>
              <a:endParaRPr/>
            </a:p>
          </p:txBody>
        </p:sp>
        <p:cxnSp>
          <p:nvCxnSpPr>
            <p:cNvPr id="110" name="Google Shape;110;p2"/>
            <p:cNvCxnSpPr/>
            <p:nvPr/>
          </p:nvCxnSpPr>
          <p:spPr>
            <a:xfrm>
              <a:off x="0" y="619654"/>
              <a:ext cx="6269038" cy="0"/>
            </a:xfrm>
            <a:prstGeom prst="straightConnector1">
              <a:avLst/>
            </a:prstGeom>
            <a:gradFill>
              <a:gsLst>
                <a:gs pos="0">
                  <a:srgbClr val="EAB3A0"/>
                </a:gs>
                <a:gs pos="50000">
                  <a:srgbClr val="E5A791"/>
                </a:gs>
                <a:gs pos="100000">
                  <a:srgbClr val="E6987D"/>
                </a:gs>
              </a:gsLst>
              <a:lin ang="5400000" scaled="0"/>
            </a:gradFill>
            <a:ln cap="flat" cmpd="sng" w="9525">
              <a:solidFill>
                <a:srgbClr val="D76B2A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1" name="Google Shape;111;p2"/>
            <p:cNvSpPr/>
            <p:nvPr/>
          </p:nvSpPr>
          <p:spPr>
            <a:xfrm>
              <a:off x="0" y="619654"/>
              <a:ext cx="6269038" cy="6189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2"/>
            <p:cNvSpPr txBox="1"/>
            <p:nvPr/>
          </p:nvSpPr>
          <p:spPr>
            <a:xfrm>
              <a:off x="0" y="619654"/>
              <a:ext cx="6269038" cy="6189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2850" lIns="102850" spcFirstLastPara="1" rIns="102850" wrap="square" tIns="10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en-US" sz="2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Why is the Strategic Plan Important </a:t>
              </a:r>
              <a:endParaRPr/>
            </a:p>
          </p:txBody>
        </p:sp>
        <p:cxnSp>
          <p:nvCxnSpPr>
            <p:cNvPr id="113" name="Google Shape;113;p2"/>
            <p:cNvCxnSpPr/>
            <p:nvPr/>
          </p:nvCxnSpPr>
          <p:spPr>
            <a:xfrm>
              <a:off x="0" y="1238627"/>
              <a:ext cx="6269038" cy="0"/>
            </a:xfrm>
            <a:prstGeom prst="straightConnector1">
              <a:avLst/>
            </a:prstGeom>
            <a:gradFill>
              <a:gsLst>
                <a:gs pos="0">
                  <a:srgbClr val="EFC0AE"/>
                </a:gs>
                <a:gs pos="50000">
                  <a:srgbClr val="ECB49F"/>
                </a:gs>
                <a:gs pos="100000">
                  <a:srgbClr val="EDA98E"/>
                </a:gs>
              </a:gsLst>
              <a:lin ang="5400000" scaled="0"/>
            </a:gradFill>
            <a:ln cap="flat" cmpd="sng" w="9525">
              <a:solidFill>
                <a:srgbClr val="E18454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4" name="Google Shape;114;p2"/>
            <p:cNvSpPr/>
            <p:nvPr/>
          </p:nvSpPr>
          <p:spPr>
            <a:xfrm>
              <a:off x="0" y="1238627"/>
              <a:ext cx="6269038" cy="6189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2"/>
            <p:cNvSpPr txBox="1"/>
            <p:nvPr/>
          </p:nvSpPr>
          <p:spPr>
            <a:xfrm>
              <a:off x="0" y="1238627"/>
              <a:ext cx="6269038" cy="6189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2850" lIns="102850" spcFirstLastPara="1" rIns="102850" wrap="square" tIns="10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en-US" sz="2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Strategies for Developing the Strategic Plan </a:t>
              </a:r>
              <a:endPara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6" name="Google Shape;116;p2"/>
            <p:cNvCxnSpPr/>
            <p:nvPr/>
          </p:nvCxnSpPr>
          <p:spPr>
            <a:xfrm>
              <a:off x="0" y="1857601"/>
              <a:ext cx="6269038" cy="0"/>
            </a:xfrm>
            <a:prstGeom prst="straightConnector1">
              <a:avLst/>
            </a:prstGeom>
            <a:gradFill>
              <a:gsLst>
                <a:gs pos="0">
                  <a:srgbClr val="F6D2C4"/>
                </a:gs>
                <a:gs pos="50000">
                  <a:srgbClr val="F2C5B5"/>
                </a:gs>
                <a:gs pos="100000">
                  <a:srgbClr val="F3BDA8"/>
                </a:gs>
              </a:gsLst>
              <a:lin ang="5400000" scaled="0"/>
            </a:gradFill>
            <a:ln cap="flat" cmpd="sng" w="9525">
              <a:solidFill>
                <a:srgbClr val="EAA08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7" name="Google Shape;117;p2"/>
            <p:cNvSpPr/>
            <p:nvPr/>
          </p:nvSpPr>
          <p:spPr>
            <a:xfrm>
              <a:off x="0" y="1857601"/>
              <a:ext cx="6269038" cy="6189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2"/>
            <p:cNvSpPr txBox="1"/>
            <p:nvPr/>
          </p:nvSpPr>
          <p:spPr>
            <a:xfrm>
              <a:off x="0" y="1857601"/>
              <a:ext cx="6269038" cy="6189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2850" lIns="102850" spcFirstLastPara="1" rIns="102850" wrap="square" tIns="10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en-US" sz="2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Timeline </a:t>
              </a:r>
              <a:endPara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9" name="Google Shape;119;p2"/>
            <p:cNvCxnSpPr/>
            <p:nvPr/>
          </p:nvCxnSpPr>
          <p:spPr>
            <a:xfrm>
              <a:off x="0" y="2476575"/>
              <a:ext cx="6269038" cy="0"/>
            </a:xfrm>
            <a:prstGeom prst="straightConnector1">
              <a:avLst/>
            </a:prstGeom>
            <a:gradFill>
              <a:gsLst>
                <a:gs pos="0">
                  <a:srgbClr val="FAE7E1"/>
                </a:gs>
                <a:gs pos="50000">
                  <a:srgbClr val="F8DBD2"/>
                </a:gs>
                <a:gs pos="100000">
                  <a:srgbClr val="F9D6CB"/>
                </a:gs>
              </a:gsLst>
              <a:lin ang="5400000" scaled="0"/>
            </a:gradFill>
            <a:ln cap="flat" cmpd="sng" w="9525">
              <a:solidFill>
                <a:srgbClr val="F3BFAD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0" name="Google Shape;120;p2"/>
            <p:cNvSpPr/>
            <p:nvPr/>
          </p:nvSpPr>
          <p:spPr>
            <a:xfrm>
              <a:off x="0" y="2476575"/>
              <a:ext cx="6269038" cy="6189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2"/>
            <p:cNvSpPr txBox="1"/>
            <p:nvPr/>
          </p:nvSpPr>
          <p:spPr>
            <a:xfrm>
              <a:off x="0" y="2476575"/>
              <a:ext cx="6269038" cy="6189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2850" lIns="102850" spcFirstLastPara="1" rIns="102850" wrap="square" tIns="10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en-US" sz="2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Quality Strategic Plan Requirements </a:t>
              </a:r>
              <a:endPara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2" name="Google Shape;122;p2"/>
            <p:cNvCxnSpPr/>
            <p:nvPr/>
          </p:nvCxnSpPr>
          <p:spPr>
            <a:xfrm>
              <a:off x="0" y="3095549"/>
              <a:ext cx="6269038" cy="0"/>
            </a:xfrm>
            <a:prstGeom prst="straightConnector1">
              <a:avLst/>
            </a:prstGeom>
            <a:gradFill>
              <a:gsLst>
                <a:gs pos="0">
                  <a:srgbClr val="FAE7E1"/>
                </a:gs>
                <a:gs pos="50000">
                  <a:srgbClr val="F8DBD2"/>
                </a:gs>
                <a:gs pos="100000">
                  <a:srgbClr val="F9D6CB"/>
                </a:gs>
              </a:gsLst>
              <a:lin ang="5400000" scaled="0"/>
            </a:gradFill>
            <a:ln cap="flat" cmpd="sng" w="9525">
              <a:solidFill>
                <a:srgbClr val="F3BFAD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3" name="Google Shape;123;p2"/>
            <p:cNvSpPr/>
            <p:nvPr/>
          </p:nvSpPr>
          <p:spPr>
            <a:xfrm>
              <a:off x="0" y="3095549"/>
              <a:ext cx="6269038" cy="6189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2"/>
            <p:cNvSpPr txBox="1"/>
            <p:nvPr/>
          </p:nvSpPr>
          <p:spPr>
            <a:xfrm>
              <a:off x="0" y="3095549"/>
              <a:ext cx="6269038" cy="6189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2850" lIns="102850" spcFirstLastPara="1" rIns="102850" wrap="square" tIns="10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en-US" sz="2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Required Structure of Strategic Plan </a:t>
              </a:r>
              <a:endPara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5" name="Google Shape;125;p2"/>
            <p:cNvCxnSpPr/>
            <p:nvPr/>
          </p:nvCxnSpPr>
          <p:spPr>
            <a:xfrm>
              <a:off x="0" y="3714523"/>
              <a:ext cx="6269038" cy="0"/>
            </a:xfrm>
            <a:prstGeom prst="straightConnector1">
              <a:avLst/>
            </a:prstGeom>
            <a:gradFill>
              <a:gsLst>
                <a:gs pos="0">
                  <a:srgbClr val="F6D2C4"/>
                </a:gs>
                <a:gs pos="50000">
                  <a:srgbClr val="F2C5B5"/>
                </a:gs>
                <a:gs pos="100000">
                  <a:srgbClr val="F3BDA8"/>
                </a:gs>
              </a:gsLst>
              <a:lin ang="5400000" scaled="0"/>
            </a:gradFill>
            <a:ln cap="flat" cmpd="sng" w="9525">
              <a:solidFill>
                <a:srgbClr val="EAA08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6" name="Google Shape;126;p2"/>
            <p:cNvSpPr/>
            <p:nvPr/>
          </p:nvSpPr>
          <p:spPr>
            <a:xfrm>
              <a:off x="0" y="3714523"/>
              <a:ext cx="6269038" cy="6189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2"/>
            <p:cNvSpPr txBox="1"/>
            <p:nvPr/>
          </p:nvSpPr>
          <p:spPr>
            <a:xfrm>
              <a:off x="0" y="3714523"/>
              <a:ext cx="6269038" cy="6189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2850" lIns="102850" spcFirstLastPara="1" rIns="102850" wrap="square" tIns="10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en-US" sz="2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Example Strategic Plan </a:t>
              </a:r>
              <a:endPara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8" name="Google Shape;128;p2"/>
            <p:cNvCxnSpPr/>
            <p:nvPr/>
          </p:nvCxnSpPr>
          <p:spPr>
            <a:xfrm>
              <a:off x="0" y="4333497"/>
              <a:ext cx="6269038" cy="0"/>
            </a:xfrm>
            <a:prstGeom prst="straightConnector1">
              <a:avLst/>
            </a:prstGeom>
            <a:gradFill>
              <a:gsLst>
                <a:gs pos="0">
                  <a:srgbClr val="EFC0AE"/>
                </a:gs>
                <a:gs pos="50000">
                  <a:srgbClr val="ECB49F"/>
                </a:gs>
                <a:gs pos="100000">
                  <a:srgbClr val="EDA98E"/>
                </a:gs>
              </a:gsLst>
              <a:lin ang="5400000" scaled="0"/>
            </a:gradFill>
            <a:ln cap="flat" cmpd="sng" w="9525">
              <a:solidFill>
                <a:srgbClr val="E18454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9" name="Google Shape;129;p2"/>
            <p:cNvSpPr/>
            <p:nvPr/>
          </p:nvSpPr>
          <p:spPr>
            <a:xfrm>
              <a:off x="0" y="4333497"/>
              <a:ext cx="6269038" cy="6189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2"/>
            <p:cNvSpPr txBox="1"/>
            <p:nvPr/>
          </p:nvSpPr>
          <p:spPr>
            <a:xfrm>
              <a:off x="0" y="4333497"/>
              <a:ext cx="6269038" cy="6189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2850" lIns="102850" spcFirstLastPara="1" rIns="102850" wrap="square" tIns="10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en-US" sz="2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Maintaining the Strategic Plan</a:t>
              </a:r>
              <a:endPara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31" name="Google Shape;131;p2"/>
            <p:cNvCxnSpPr/>
            <p:nvPr/>
          </p:nvCxnSpPr>
          <p:spPr>
            <a:xfrm>
              <a:off x="0" y="4952470"/>
              <a:ext cx="6269038" cy="0"/>
            </a:xfrm>
            <a:prstGeom prst="straightConnector1">
              <a:avLst/>
            </a:prstGeom>
            <a:gradFill>
              <a:gsLst>
                <a:gs pos="0">
                  <a:srgbClr val="EAB3A0"/>
                </a:gs>
                <a:gs pos="50000">
                  <a:srgbClr val="E5A791"/>
                </a:gs>
                <a:gs pos="100000">
                  <a:srgbClr val="E6987D"/>
                </a:gs>
              </a:gsLst>
              <a:lin ang="5400000" scaled="0"/>
            </a:gradFill>
            <a:ln cap="flat" cmpd="sng" w="9525">
              <a:solidFill>
                <a:srgbClr val="D76B2A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32" name="Google Shape;132;p2"/>
            <p:cNvSpPr/>
            <p:nvPr/>
          </p:nvSpPr>
          <p:spPr>
            <a:xfrm>
              <a:off x="0" y="4952470"/>
              <a:ext cx="6269038" cy="6189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2"/>
            <p:cNvSpPr txBox="1"/>
            <p:nvPr/>
          </p:nvSpPr>
          <p:spPr>
            <a:xfrm>
              <a:off x="0" y="4952470"/>
              <a:ext cx="6269038" cy="6189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2850" lIns="102850" spcFirstLastPara="1" rIns="102850" wrap="square" tIns="10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en-US" sz="2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Post Onsite Visit </a:t>
              </a:r>
              <a:endPara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3"/>
          <p:cNvSpPr/>
          <p:nvPr/>
        </p:nvSpPr>
        <p:spPr>
          <a:xfrm flipH="1">
            <a:off x="8946169" y="481264"/>
            <a:ext cx="2781276" cy="28673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3"/>
          <p:cNvSpPr/>
          <p:nvPr/>
        </p:nvSpPr>
        <p:spPr>
          <a:xfrm>
            <a:off x="6560677" y="485775"/>
            <a:ext cx="2203222" cy="28627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3"/>
          <p:cNvSpPr/>
          <p:nvPr/>
        </p:nvSpPr>
        <p:spPr>
          <a:xfrm>
            <a:off x="8943561" y="3511487"/>
            <a:ext cx="2783884" cy="285502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2" name="Google Shape;142;p3"/>
          <p:cNvCxnSpPr/>
          <p:nvPr/>
        </p:nvCxnSpPr>
        <p:spPr>
          <a:xfrm>
            <a:off x="1008782" y="1701532"/>
            <a:ext cx="45720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43" name="Google Shape;14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05635" y="4323039"/>
            <a:ext cx="2459736" cy="122986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generated with very high confidence" id="144" name="Google Shape;14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15643" y="847683"/>
            <a:ext cx="1883664" cy="21344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person&#10;&#10;Description generated with high confidence" id="145" name="Google Shape;145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105634" y="1097880"/>
            <a:ext cx="2459737" cy="1629577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3"/>
          <p:cNvSpPr/>
          <p:nvPr/>
        </p:nvSpPr>
        <p:spPr>
          <a:xfrm>
            <a:off x="6560677" y="3511487"/>
            <a:ext cx="2203222" cy="28627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close up of a logo&#10;&#10;Description generated with very high confidence" id="147" name="Google Shape;147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715644" y="4231600"/>
            <a:ext cx="1883664" cy="1412748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3"/>
          <p:cNvSpPr txBox="1"/>
          <p:nvPr>
            <p:ph type="title"/>
          </p:nvPr>
        </p:nvSpPr>
        <p:spPr>
          <a:xfrm>
            <a:off x="838200" y="365125"/>
            <a:ext cx="4981734" cy="121231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Disclaimer</a:t>
            </a:r>
            <a:endParaRPr/>
          </a:p>
        </p:txBody>
      </p:sp>
      <p:sp>
        <p:nvSpPr>
          <p:cNvPr id="149" name="Google Shape;149;p3"/>
          <p:cNvSpPr txBox="1"/>
          <p:nvPr>
            <p:ph idx="1" type="body"/>
          </p:nvPr>
        </p:nvSpPr>
        <p:spPr>
          <a:xfrm>
            <a:off x="838200" y="1863969"/>
            <a:ext cx="4981734" cy="429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A6087"/>
              </a:buClr>
              <a:buSzPts val="2000"/>
              <a:buNone/>
            </a:pPr>
            <a:r>
              <a:rPr lang="en-US" sz="2000"/>
              <a:t>Every school’s governance, environment, and community functions differently. 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A6087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A6087"/>
              </a:buClr>
              <a:buSzPts val="2000"/>
              <a:buNone/>
            </a:pPr>
            <a:r>
              <a:rPr lang="en-US" sz="2000"/>
              <a:t>Be mindful that there are multiple routes from “HERE” to “THERE” – keep </a:t>
            </a:r>
            <a:r>
              <a:rPr i="1" lang="en-US" sz="2000"/>
              <a:t>your </a:t>
            </a:r>
            <a:r>
              <a:rPr b="1" lang="en-US" sz="2400">
                <a:solidFill>
                  <a:srgbClr val="C00000"/>
                </a:solidFill>
              </a:rPr>
              <a:t>mission</a:t>
            </a:r>
            <a:r>
              <a:rPr i="1" lang="en-US" sz="2000"/>
              <a:t>, </a:t>
            </a:r>
            <a:r>
              <a:rPr b="1" lang="en-US" sz="2400">
                <a:solidFill>
                  <a:srgbClr val="C00000"/>
                </a:solidFill>
              </a:rPr>
              <a:t>students</a:t>
            </a:r>
            <a:r>
              <a:rPr lang="en-US" sz="2000"/>
              <a:t> and </a:t>
            </a:r>
            <a:r>
              <a:rPr b="1" lang="en-US" sz="2400">
                <a:solidFill>
                  <a:srgbClr val="C00000"/>
                </a:solidFill>
              </a:rPr>
              <a:t>stakeholders</a:t>
            </a:r>
            <a:r>
              <a:rPr lang="en-US" sz="2000"/>
              <a:t> in sight at all times when considering the ideas presented in these slides. 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What is the School Strategic Plan and Why it is Essential </a:t>
            </a:r>
            <a:endParaRPr/>
          </a:p>
        </p:txBody>
      </p:sp>
      <p:sp>
        <p:nvSpPr>
          <p:cNvPr id="155" name="Google Shape;155;p4"/>
          <p:cNvSpPr txBox="1"/>
          <p:nvPr>
            <p:ph idx="1" type="body"/>
          </p:nvPr>
        </p:nvSpPr>
        <p:spPr>
          <a:xfrm>
            <a:off x="838200" y="1825625"/>
            <a:ext cx="10515600" cy="15139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A visionary roadmap of objectives, strategies and action steps that takes your school from ‘now’ to ‘future’ 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Where your school wants to be and how you are going to get there</a:t>
            </a:r>
            <a:endParaRPr/>
          </a:p>
        </p:txBody>
      </p:sp>
      <p:pic>
        <p:nvPicPr>
          <p:cNvPr descr="A close up of text on a black background&#10;&#10;Description generated with very high confidence" id="156" name="Google Shape;15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87105" y="3184803"/>
            <a:ext cx="4479101" cy="3518452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4"/>
          <p:cNvSpPr txBox="1"/>
          <p:nvPr/>
        </p:nvSpPr>
        <p:spPr>
          <a:xfrm>
            <a:off x="7019778" y="4234375"/>
            <a:ext cx="420624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avert the feeling of chaos in our work as administrators / teacher leaders and provide a plan to make our school’s future bright(er) for the kids we get to serve.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"/>
          <p:cNvSpPr/>
          <p:nvPr/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3" name="Google Shape;163;p5"/>
          <p:cNvCxnSpPr/>
          <p:nvPr/>
        </p:nvCxnSpPr>
        <p:spPr>
          <a:xfrm rot="10800000">
            <a:off x="762000" y="2971800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FFFFFF">
                <a:alpha val="8000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4" name="Google Shape;164;p5"/>
          <p:cNvSpPr txBox="1"/>
          <p:nvPr>
            <p:ph type="title"/>
          </p:nvPr>
        </p:nvSpPr>
        <p:spPr>
          <a:xfrm>
            <a:off x="943277" y="712269"/>
            <a:ext cx="3370998" cy="5502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Process for Development</a:t>
            </a:r>
            <a:endParaRPr/>
          </a:p>
        </p:txBody>
      </p:sp>
      <p:grpSp>
        <p:nvGrpSpPr>
          <p:cNvPr id="165" name="Google Shape;165;p5"/>
          <p:cNvGrpSpPr/>
          <p:nvPr/>
        </p:nvGrpSpPr>
        <p:grpSpPr>
          <a:xfrm>
            <a:off x="5280025" y="643922"/>
            <a:ext cx="6269037" cy="5570155"/>
            <a:chOff x="0" y="984"/>
            <a:chExt cx="6269037" cy="5570155"/>
          </a:xfrm>
        </p:grpSpPr>
        <p:sp>
          <p:nvSpPr>
            <p:cNvPr id="166" name="Google Shape;166;p5"/>
            <p:cNvSpPr/>
            <p:nvPr/>
          </p:nvSpPr>
          <p:spPr>
            <a:xfrm>
              <a:off x="0" y="4194433"/>
              <a:ext cx="1567259" cy="1376706"/>
            </a:xfrm>
            <a:prstGeom prst="rect">
              <a:avLst/>
            </a:prstGeom>
            <a:gradFill>
              <a:gsLst>
                <a:gs pos="0">
                  <a:srgbClr val="5C80A7"/>
                </a:gs>
                <a:gs pos="50000">
                  <a:srgbClr val="3B6F9F"/>
                </a:gs>
                <a:gs pos="100000">
                  <a:srgbClr val="31628F"/>
                </a:gs>
              </a:gsLst>
              <a:lin ang="5400000" scaled="0"/>
            </a:gradFill>
            <a:ln cap="flat" cmpd="sng" w="9525">
              <a:solidFill>
                <a:srgbClr val="41709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5"/>
            <p:cNvSpPr txBox="1"/>
            <p:nvPr/>
          </p:nvSpPr>
          <p:spPr>
            <a:xfrm>
              <a:off x="0" y="4194433"/>
              <a:ext cx="1567259" cy="13767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775" lIns="111450" spcFirstLastPara="1" rIns="111450" wrap="square" tIns="113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Create School Strategic Plan  and Share</a:t>
              </a:r>
              <a:endParaRPr/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1567259" y="4194433"/>
              <a:ext cx="4701778" cy="1376706"/>
            </a:xfrm>
            <a:prstGeom prst="rect">
              <a:avLst/>
            </a:prstGeom>
            <a:solidFill>
              <a:srgbClr val="BBCFE7">
                <a:alpha val="89803"/>
              </a:srgbClr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5"/>
            <p:cNvSpPr txBox="1"/>
            <p:nvPr/>
          </p:nvSpPr>
          <p:spPr>
            <a:xfrm>
              <a:off x="1567259" y="4194433"/>
              <a:ext cx="4701778" cy="13767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0" lIns="95350" spcFirstLastPara="1" rIns="95350" wrap="square" tIns="1905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Does it meet MNSAA Standards for a Quality SSP?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None/>
              </a:pPr>
              <a:r>
                <a:rPr lang="en-US" sz="1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Has your school community been made aware of the final draft of the SSP?</a:t>
              </a:r>
              <a:endParaRPr/>
            </a:p>
          </p:txBody>
        </p:sp>
        <p:sp>
          <p:nvSpPr>
            <p:cNvPr id="170" name="Google Shape;170;p5"/>
            <p:cNvSpPr/>
            <p:nvPr/>
          </p:nvSpPr>
          <p:spPr>
            <a:xfrm rot="10800000">
              <a:off x="0" y="2097709"/>
              <a:ext cx="1567259" cy="2117374"/>
            </a:xfrm>
            <a:prstGeom prst="upArrowCallout">
              <a:avLst>
                <a:gd fmla="val 5000" name="adj1"/>
                <a:gd fmla="val 10000" name="adj2"/>
                <a:gd fmla="val 15000" name="adj3"/>
                <a:gd fmla="val 64977" name="adj4"/>
              </a:avLst>
            </a:prstGeom>
            <a:gradFill>
              <a:gsLst>
                <a:gs pos="0">
                  <a:srgbClr val="98B6DA"/>
                </a:gs>
                <a:gs pos="50000">
                  <a:srgbClr val="86ADD8"/>
                </a:gs>
                <a:gs pos="100000">
                  <a:srgbClr val="7298C3"/>
                </a:gs>
              </a:gsLst>
              <a:lin ang="5400000" scaled="0"/>
            </a:gradFill>
            <a:ln cap="flat" cmpd="sng" w="9525">
              <a:solidFill>
                <a:srgbClr val="8BAE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5"/>
            <p:cNvSpPr txBox="1"/>
            <p:nvPr/>
          </p:nvSpPr>
          <p:spPr>
            <a:xfrm>
              <a:off x="0" y="2097709"/>
              <a:ext cx="1567259" cy="13762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775" lIns="111450" spcFirstLastPara="1" rIns="111450" wrap="square" tIns="113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Develop Community Support, Understanding, and Buy-In</a:t>
              </a:r>
              <a:endParaRPr/>
            </a:p>
          </p:txBody>
        </p:sp>
        <p:sp>
          <p:nvSpPr>
            <p:cNvPr id="172" name="Google Shape;172;p5"/>
            <p:cNvSpPr/>
            <p:nvPr/>
          </p:nvSpPr>
          <p:spPr>
            <a:xfrm>
              <a:off x="1567259" y="2097709"/>
              <a:ext cx="4701778" cy="1376293"/>
            </a:xfrm>
            <a:prstGeom prst="rect">
              <a:avLst/>
            </a:prstGeom>
            <a:solidFill>
              <a:srgbClr val="BBCFE7">
                <a:alpha val="89803"/>
              </a:srgbClr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5"/>
            <p:cNvSpPr txBox="1"/>
            <p:nvPr/>
          </p:nvSpPr>
          <p:spPr>
            <a:xfrm>
              <a:off x="1567259" y="2097709"/>
              <a:ext cx="4701778" cy="13762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0" lIns="95350" spcFirstLastPara="1" rIns="95350" wrap="square" tIns="1905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Integral to have a Steering Committee comprised of a variety of members (respected staff, board members, donors, students?, parents)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None/>
              </a:pPr>
              <a:r>
                <a:rPr lang="en-US" sz="1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Communicate, Seek Input, and Respond         </a:t>
              </a:r>
              <a:endParaRPr/>
            </a:p>
          </p:txBody>
        </p:sp>
        <p:sp>
          <p:nvSpPr>
            <p:cNvPr id="174" name="Google Shape;174;p5"/>
            <p:cNvSpPr/>
            <p:nvPr/>
          </p:nvSpPr>
          <p:spPr>
            <a:xfrm rot="10800000">
              <a:off x="0" y="984"/>
              <a:ext cx="1567259" cy="2117374"/>
            </a:xfrm>
            <a:prstGeom prst="upArrowCallout">
              <a:avLst>
                <a:gd fmla="val 5000" name="adj1"/>
                <a:gd fmla="val 10000" name="adj2"/>
                <a:gd fmla="val 15000" name="adj3"/>
                <a:gd fmla="val 64977" name="adj4"/>
              </a:avLst>
            </a:prstGeom>
            <a:gradFill>
              <a:gsLst>
                <a:gs pos="0">
                  <a:srgbClr val="98B6DA"/>
                </a:gs>
                <a:gs pos="50000">
                  <a:srgbClr val="86ADD8"/>
                </a:gs>
                <a:gs pos="100000">
                  <a:srgbClr val="7298C3"/>
                </a:gs>
              </a:gsLst>
              <a:lin ang="5400000" scaled="0"/>
            </a:gradFill>
            <a:ln cap="flat" cmpd="sng" w="9525">
              <a:solidFill>
                <a:srgbClr val="8BAE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5"/>
            <p:cNvSpPr txBox="1"/>
            <p:nvPr/>
          </p:nvSpPr>
          <p:spPr>
            <a:xfrm>
              <a:off x="0" y="984"/>
              <a:ext cx="1567259" cy="13762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775" lIns="111450" spcFirstLastPara="1" rIns="111450" wrap="square" tIns="113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Define School’s Current Reality </a:t>
              </a:r>
              <a:endParaRPr/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1567259" y="984"/>
              <a:ext cx="4701778" cy="1376293"/>
            </a:xfrm>
            <a:prstGeom prst="rect">
              <a:avLst/>
            </a:prstGeom>
            <a:solidFill>
              <a:srgbClr val="BBCFE7">
                <a:alpha val="89803"/>
              </a:srgbClr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5"/>
            <p:cNvSpPr txBox="1"/>
            <p:nvPr/>
          </p:nvSpPr>
          <p:spPr>
            <a:xfrm>
              <a:off x="1567259" y="984"/>
              <a:ext cx="4701778" cy="13762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0" lIns="95350" spcFirstLastPara="1" rIns="95350" wrap="square" tIns="1905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Strengths and Challenges from MNSAA Self-Study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None/>
              </a:pPr>
              <a:r>
                <a:rPr lang="en-US" sz="1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Analyze Annual Surveys of Stakeholders (parents, donors, students, staff, and anyone else who values your mission and function)</a:t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6"/>
          <p:cNvSpPr/>
          <p:nvPr/>
        </p:nvSpPr>
        <p:spPr>
          <a:xfrm>
            <a:off x="0" y="-136478"/>
            <a:ext cx="12192000" cy="2661314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Suggested Timeline for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SSP Development </a:t>
            </a:r>
            <a:endParaRPr/>
          </a:p>
        </p:txBody>
      </p:sp>
      <p:pic>
        <p:nvPicPr>
          <p:cNvPr descr="A close up of a logo&#10;&#10;Description generated with high confidence" id="183" name="Google Shape;18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3319" y="1777137"/>
            <a:ext cx="1612850" cy="15784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drawing of a cartoon character&#10;&#10;Description generated with high confidence" id="184" name="Google Shape;184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61592" y="1612380"/>
            <a:ext cx="1804782" cy="15121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generated with very high confidence" id="185" name="Google Shape;185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369249">
            <a:off x="7410594" y="1954427"/>
            <a:ext cx="1835914" cy="1297523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6"/>
          <p:cNvSpPr/>
          <p:nvPr/>
        </p:nvSpPr>
        <p:spPr>
          <a:xfrm>
            <a:off x="156750" y="4394975"/>
            <a:ext cx="2304885" cy="2026744"/>
          </a:xfrm>
          <a:prstGeom prst="rect">
            <a:avLst/>
          </a:prstGeom>
          <a:solidFill>
            <a:srgbClr val="D8E2F3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 Strengths / Challenges from Self-Study and Stakeholder Surveys </a:t>
            </a:r>
            <a:endParaRPr/>
          </a:p>
        </p:txBody>
      </p:sp>
      <p:sp>
        <p:nvSpPr>
          <p:cNvPr id="187" name="Google Shape;187;p6"/>
          <p:cNvSpPr txBox="1"/>
          <p:nvPr/>
        </p:nvSpPr>
        <p:spPr>
          <a:xfrm>
            <a:off x="170398" y="5764767"/>
            <a:ext cx="2315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Fall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6"/>
          <p:cNvSpPr/>
          <p:nvPr/>
        </p:nvSpPr>
        <p:spPr>
          <a:xfrm>
            <a:off x="2468899" y="3029803"/>
            <a:ext cx="2315149" cy="3398880"/>
          </a:xfrm>
          <a:prstGeom prst="rect">
            <a:avLst/>
          </a:prstGeom>
          <a:solidFill>
            <a:srgbClr val="B3C6E7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Strengths and Challenges with Stakeholders and accept feedback for consideration. 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Consider: Listening Sessions, Meetings, Video Presentations, Etc. to share. </a:t>
            </a:r>
            <a:endParaRPr/>
          </a:p>
        </p:txBody>
      </p:sp>
      <p:sp>
        <p:nvSpPr>
          <p:cNvPr id="189" name="Google Shape;189;p6"/>
          <p:cNvSpPr txBox="1"/>
          <p:nvPr/>
        </p:nvSpPr>
        <p:spPr>
          <a:xfrm>
            <a:off x="2492812" y="5782352"/>
            <a:ext cx="2304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6"/>
          <p:cNvSpPr/>
          <p:nvPr/>
        </p:nvSpPr>
        <p:spPr>
          <a:xfrm>
            <a:off x="4806409" y="2915477"/>
            <a:ext cx="2315149" cy="3513205"/>
          </a:xfrm>
          <a:prstGeom prst="rect">
            <a:avLst/>
          </a:prstGeom>
          <a:solidFill>
            <a:srgbClr val="D5DBE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Utilize Steering Committee to draft objectives and action steps that are student driven, reflect school’s current reality, and reasonableness considering human resources and available means.</a:t>
            </a:r>
            <a:endParaRPr/>
          </a:p>
        </p:txBody>
      </p:sp>
      <p:sp>
        <p:nvSpPr>
          <p:cNvPr id="191" name="Google Shape;191;p6"/>
          <p:cNvSpPr txBox="1"/>
          <p:nvPr/>
        </p:nvSpPr>
        <p:spPr>
          <a:xfrm>
            <a:off x="4832256" y="5789920"/>
            <a:ext cx="2316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December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6"/>
          <p:cNvSpPr/>
          <p:nvPr/>
        </p:nvSpPr>
        <p:spPr>
          <a:xfrm>
            <a:off x="7141021" y="3035277"/>
            <a:ext cx="2315149" cy="3381295"/>
          </a:xfrm>
          <a:prstGeom prst="rect">
            <a:avLst/>
          </a:prstGeom>
          <a:solidFill>
            <a:srgbClr val="B3C6E7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final editing and begin promoting final draft to stakeholders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(parents, committees, donors, appropriate public entities, website parishes / congregation etc.)</a:t>
            </a:r>
            <a:endParaRPr/>
          </a:p>
        </p:txBody>
      </p:sp>
      <p:sp>
        <p:nvSpPr>
          <p:cNvPr id="193" name="Google Shape;193;p6"/>
          <p:cNvSpPr txBox="1"/>
          <p:nvPr/>
        </p:nvSpPr>
        <p:spPr>
          <a:xfrm>
            <a:off x="7170253" y="5769501"/>
            <a:ext cx="2316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January 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6"/>
          <p:cNvSpPr/>
          <p:nvPr/>
        </p:nvSpPr>
        <p:spPr>
          <a:xfrm>
            <a:off x="9456170" y="3622059"/>
            <a:ext cx="2315149" cy="2803353"/>
          </a:xfrm>
          <a:prstGeom prst="rect">
            <a:avLst/>
          </a:prstGeom>
          <a:solidFill>
            <a:srgbClr val="D8E2F3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Invite your Onsite Visiting Team in to validate your Self-Study and your School Strategic Plan.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your Team Chair!</a:t>
            </a:r>
            <a:endParaRPr/>
          </a:p>
        </p:txBody>
      </p:sp>
      <p:sp>
        <p:nvSpPr>
          <p:cNvPr id="195" name="Google Shape;195;p6"/>
          <p:cNvSpPr txBox="1"/>
          <p:nvPr/>
        </p:nvSpPr>
        <p:spPr>
          <a:xfrm>
            <a:off x="9477570" y="5750362"/>
            <a:ext cx="2324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Spring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6"/>
          <p:cNvSpPr/>
          <p:nvPr/>
        </p:nvSpPr>
        <p:spPr>
          <a:xfrm>
            <a:off x="170398" y="5749526"/>
            <a:ext cx="11601000" cy="669000"/>
          </a:xfrm>
          <a:prstGeom prst="rect">
            <a:avLst/>
          </a:prstGeom>
          <a:solidFill>
            <a:srgbClr val="002060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clipart&#10;&#10;Description generated with very high confidence" id="197" name="Google Shape;197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1568" y="2580903"/>
            <a:ext cx="1316450" cy="1942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908644" y="2280559"/>
            <a:ext cx="1252010" cy="1319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 Quality SSP Is:</a:t>
            </a:r>
            <a:endParaRPr/>
          </a:p>
        </p:txBody>
      </p:sp>
      <p:grpSp>
        <p:nvGrpSpPr>
          <p:cNvPr id="204" name="Google Shape;204;p7"/>
          <p:cNvGrpSpPr/>
          <p:nvPr/>
        </p:nvGrpSpPr>
        <p:grpSpPr>
          <a:xfrm>
            <a:off x="841486" y="1598872"/>
            <a:ext cx="10509027" cy="2189226"/>
            <a:chOff x="3286" y="37942"/>
            <a:chExt cx="10509027" cy="2189226"/>
          </a:xfrm>
        </p:grpSpPr>
        <p:sp>
          <p:nvSpPr>
            <p:cNvPr id="205" name="Google Shape;205;p7"/>
            <p:cNvSpPr/>
            <p:nvPr/>
          </p:nvSpPr>
          <p:spPr>
            <a:xfrm>
              <a:off x="3286" y="37942"/>
              <a:ext cx="3203971" cy="489600"/>
            </a:xfrm>
            <a:prstGeom prst="rect">
              <a:avLst/>
            </a:prstGeom>
            <a:solidFill>
              <a:srgbClr val="4372C3"/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7"/>
            <p:cNvSpPr txBox="1"/>
            <p:nvPr/>
          </p:nvSpPr>
          <p:spPr>
            <a:xfrm>
              <a:off x="3286" y="37942"/>
              <a:ext cx="3203971" cy="489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075" lIns="120900" spcFirstLastPara="1" rIns="120900" wrap="square" tIns="69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Valid</a:t>
              </a:r>
              <a:endParaRPr/>
            </a:p>
          </p:txBody>
        </p:sp>
        <p:sp>
          <p:nvSpPr>
            <p:cNvPr id="207" name="Google Shape;207;p7"/>
            <p:cNvSpPr/>
            <p:nvPr/>
          </p:nvSpPr>
          <p:spPr>
            <a:xfrm>
              <a:off x="3286" y="527542"/>
              <a:ext cx="3203971" cy="1699626"/>
            </a:xfrm>
            <a:prstGeom prst="rect">
              <a:avLst/>
            </a:prstGeom>
            <a:solidFill>
              <a:srgbClr val="CCD3EA">
                <a:alpha val="89803"/>
              </a:srgbClr>
            </a:solidFill>
            <a:ln cap="flat" cmpd="sng" w="12700">
              <a:solidFill>
                <a:srgbClr val="CCD3EA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7"/>
            <p:cNvSpPr txBox="1"/>
            <p:nvPr/>
          </p:nvSpPr>
          <p:spPr>
            <a:xfrm>
              <a:off x="3286" y="527542"/>
              <a:ext cx="3203971" cy="16996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36000" lIns="90675" spcFirstLastPara="1" rIns="120900" wrap="square" tIns="9067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Char char="•"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Does SSP reflect current reality of school?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55"/>
                </a:spcBef>
                <a:spcAft>
                  <a:spcPts val="0"/>
                </a:spcAft>
                <a:buClr>
                  <a:srgbClr val="C00000"/>
                </a:buClr>
                <a:buSzPts val="1700"/>
                <a:buFont typeface="Calibri"/>
                <a:buChar char="•"/>
              </a:pPr>
              <a:r>
                <a:rPr b="0" i="0" lang="en-US" sz="1700" u="none" cap="none" strike="noStrik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Seek outsiders (principal’s, community members) to check your tunnel vision. </a:t>
              </a:r>
              <a:endParaRPr b="0" i="0" sz="17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7"/>
            <p:cNvSpPr/>
            <p:nvPr/>
          </p:nvSpPr>
          <p:spPr>
            <a:xfrm>
              <a:off x="3655814" y="37942"/>
              <a:ext cx="3203971" cy="489600"/>
            </a:xfrm>
            <a:prstGeom prst="rect">
              <a:avLst/>
            </a:prstGeom>
            <a:solidFill>
              <a:srgbClr val="4372C3"/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7"/>
            <p:cNvSpPr txBox="1"/>
            <p:nvPr/>
          </p:nvSpPr>
          <p:spPr>
            <a:xfrm>
              <a:off x="3655814" y="37942"/>
              <a:ext cx="3203971" cy="489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075" lIns="120900" spcFirstLastPara="1" rIns="120900" wrap="square" tIns="69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Connected</a:t>
              </a:r>
              <a:endParaRPr/>
            </a:p>
          </p:txBody>
        </p:sp>
        <p:sp>
          <p:nvSpPr>
            <p:cNvPr id="211" name="Google Shape;211;p7"/>
            <p:cNvSpPr/>
            <p:nvPr/>
          </p:nvSpPr>
          <p:spPr>
            <a:xfrm>
              <a:off x="3655814" y="527542"/>
              <a:ext cx="3203971" cy="1699626"/>
            </a:xfrm>
            <a:prstGeom prst="rect">
              <a:avLst/>
            </a:prstGeom>
            <a:solidFill>
              <a:srgbClr val="CCD3EA">
                <a:alpha val="89803"/>
              </a:srgbClr>
            </a:solidFill>
            <a:ln cap="flat" cmpd="sng" w="12700">
              <a:solidFill>
                <a:srgbClr val="CCD3EA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7"/>
            <p:cNvSpPr txBox="1"/>
            <p:nvPr/>
          </p:nvSpPr>
          <p:spPr>
            <a:xfrm>
              <a:off x="3655814" y="527542"/>
              <a:ext cx="3203971" cy="16996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36000" lIns="90675" spcFirstLastPara="1" rIns="120900" wrap="square" tIns="9067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Char char="•"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Are the challenges in your self-study addressed?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55"/>
                </a:spcBef>
                <a:spcAft>
                  <a:spcPts val="0"/>
                </a:spcAft>
                <a:buClr>
                  <a:srgbClr val="C00000"/>
                </a:buClr>
                <a:buSzPts val="1700"/>
                <a:buFont typeface="Calibri"/>
                <a:buChar char="•"/>
              </a:pPr>
              <a:r>
                <a:rPr b="0" i="0" lang="en-US" sz="1700" u="none" cap="none" strike="noStrik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Review, review, and re-review your self-study; highlighter investment.</a:t>
              </a:r>
              <a:endParaRPr/>
            </a:p>
          </p:txBody>
        </p:sp>
        <p:sp>
          <p:nvSpPr>
            <p:cNvPr id="213" name="Google Shape;213;p7"/>
            <p:cNvSpPr/>
            <p:nvPr/>
          </p:nvSpPr>
          <p:spPr>
            <a:xfrm>
              <a:off x="7308342" y="37942"/>
              <a:ext cx="3203971" cy="489600"/>
            </a:xfrm>
            <a:prstGeom prst="rect">
              <a:avLst/>
            </a:prstGeom>
            <a:solidFill>
              <a:srgbClr val="4372C3"/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7"/>
            <p:cNvSpPr txBox="1"/>
            <p:nvPr/>
          </p:nvSpPr>
          <p:spPr>
            <a:xfrm>
              <a:off x="7308342" y="37942"/>
              <a:ext cx="3203971" cy="489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075" lIns="120900" spcFirstLastPara="1" rIns="120900" wrap="square" tIns="69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Supported</a:t>
              </a:r>
              <a:endParaRPr/>
            </a:p>
          </p:txBody>
        </p:sp>
        <p:sp>
          <p:nvSpPr>
            <p:cNvPr id="215" name="Google Shape;215;p7"/>
            <p:cNvSpPr/>
            <p:nvPr/>
          </p:nvSpPr>
          <p:spPr>
            <a:xfrm>
              <a:off x="7308342" y="527542"/>
              <a:ext cx="3203971" cy="1699626"/>
            </a:xfrm>
            <a:prstGeom prst="rect">
              <a:avLst/>
            </a:prstGeom>
            <a:solidFill>
              <a:srgbClr val="CCD3EA">
                <a:alpha val="89803"/>
              </a:srgbClr>
            </a:solidFill>
            <a:ln cap="flat" cmpd="sng" w="12700">
              <a:solidFill>
                <a:srgbClr val="CCD3EA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7"/>
            <p:cNvSpPr txBox="1"/>
            <p:nvPr/>
          </p:nvSpPr>
          <p:spPr>
            <a:xfrm>
              <a:off x="7308342" y="527542"/>
              <a:ext cx="3203971" cy="16996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36000" lIns="90675" spcFirstLastPara="1" rIns="120900" wrap="square" tIns="9067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Char char="•"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Do all those that care for and support your school know the initiatives within the SSP?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55"/>
                </a:spcBef>
                <a:spcAft>
                  <a:spcPts val="0"/>
                </a:spcAft>
                <a:buClr>
                  <a:srgbClr val="C00000"/>
                </a:buClr>
                <a:buSzPts val="1700"/>
                <a:buFont typeface="Calibri"/>
                <a:buChar char="•"/>
              </a:pPr>
              <a:r>
                <a:rPr b="0" i="0" lang="en-US" sz="1700" u="none" cap="none" strike="noStrik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Think about who your school will need to accomplish the goals within SSP.</a:t>
              </a:r>
              <a:endParaRPr/>
            </a:p>
          </p:txBody>
        </p:sp>
      </p:grpSp>
      <p:grpSp>
        <p:nvGrpSpPr>
          <p:cNvPr id="217" name="Google Shape;217;p7"/>
          <p:cNvGrpSpPr/>
          <p:nvPr/>
        </p:nvGrpSpPr>
        <p:grpSpPr>
          <a:xfrm>
            <a:off x="841486" y="4009630"/>
            <a:ext cx="10509027" cy="2264062"/>
            <a:chOff x="3286" y="524"/>
            <a:chExt cx="10509027" cy="2264062"/>
          </a:xfrm>
        </p:grpSpPr>
        <p:sp>
          <p:nvSpPr>
            <p:cNvPr id="218" name="Google Shape;218;p7"/>
            <p:cNvSpPr/>
            <p:nvPr/>
          </p:nvSpPr>
          <p:spPr>
            <a:xfrm>
              <a:off x="3286" y="524"/>
              <a:ext cx="3203971" cy="720000"/>
            </a:xfrm>
            <a:prstGeom prst="rect">
              <a:avLst/>
            </a:prstGeom>
            <a:solidFill>
              <a:srgbClr val="4372C3"/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7"/>
            <p:cNvSpPr txBox="1"/>
            <p:nvPr/>
          </p:nvSpPr>
          <p:spPr>
            <a:xfrm>
              <a:off x="3286" y="524"/>
              <a:ext cx="3203971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77800" spcFirstLastPara="1" rIns="1778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Visionary</a:t>
              </a:r>
              <a:endParaRPr/>
            </a:p>
          </p:txBody>
        </p:sp>
        <p:sp>
          <p:nvSpPr>
            <p:cNvPr id="220" name="Google Shape;220;p7"/>
            <p:cNvSpPr/>
            <p:nvPr/>
          </p:nvSpPr>
          <p:spPr>
            <a:xfrm>
              <a:off x="3286" y="720524"/>
              <a:ext cx="3203971" cy="1544062"/>
            </a:xfrm>
            <a:prstGeom prst="rect">
              <a:avLst/>
            </a:prstGeom>
            <a:solidFill>
              <a:srgbClr val="CCD3EA">
                <a:alpha val="89803"/>
              </a:srgbClr>
            </a:solidFill>
            <a:ln cap="flat" cmpd="sng" w="12700">
              <a:solidFill>
                <a:srgbClr val="CCD3EA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7"/>
            <p:cNvSpPr txBox="1"/>
            <p:nvPr/>
          </p:nvSpPr>
          <p:spPr>
            <a:xfrm>
              <a:off x="3286" y="720524"/>
              <a:ext cx="3203971" cy="15440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36000" lIns="90675" spcFirstLastPara="1" rIns="120900" wrap="square" tIns="9067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Char char="•"/>
              </a:pPr>
              <a:r>
                <a:rPr b="0" i="0" lang="en-US" sz="19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Does your SSP take you into the future?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Clr>
                  <a:srgbClr val="C00000"/>
                </a:buClr>
                <a:buSzPts val="1700"/>
                <a:buFont typeface="Calibri"/>
                <a:buChar char="•"/>
              </a:pPr>
              <a:r>
                <a:rPr b="0" i="0" lang="en-US" sz="1700" u="none" cap="none" strike="noStrik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Avoid the to-do list.</a:t>
              </a:r>
              <a:endParaRPr/>
            </a:p>
          </p:txBody>
        </p:sp>
        <p:sp>
          <p:nvSpPr>
            <p:cNvPr id="222" name="Google Shape;222;p7"/>
            <p:cNvSpPr/>
            <p:nvPr/>
          </p:nvSpPr>
          <p:spPr>
            <a:xfrm>
              <a:off x="3655814" y="524"/>
              <a:ext cx="3203971" cy="720000"/>
            </a:xfrm>
            <a:prstGeom prst="rect">
              <a:avLst/>
            </a:prstGeom>
            <a:solidFill>
              <a:srgbClr val="4372C3"/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7"/>
            <p:cNvSpPr txBox="1"/>
            <p:nvPr/>
          </p:nvSpPr>
          <p:spPr>
            <a:xfrm>
              <a:off x="3655814" y="524"/>
              <a:ext cx="3203971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77800" spcFirstLastPara="1" rIns="1778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Reasonable</a:t>
              </a:r>
              <a:endParaRPr/>
            </a:p>
          </p:txBody>
        </p:sp>
        <p:sp>
          <p:nvSpPr>
            <p:cNvPr id="224" name="Google Shape;224;p7"/>
            <p:cNvSpPr/>
            <p:nvPr/>
          </p:nvSpPr>
          <p:spPr>
            <a:xfrm>
              <a:off x="3655814" y="720524"/>
              <a:ext cx="3203971" cy="1544062"/>
            </a:xfrm>
            <a:prstGeom prst="rect">
              <a:avLst/>
            </a:prstGeom>
            <a:solidFill>
              <a:srgbClr val="CCD3EA">
                <a:alpha val="89803"/>
              </a:srgbClr>
            </a:solidFill>
            <a:ln cap="flat" cmpd="sng" w="12700">
              <a:solidFill>
                <a:srgbClr val="CCD3EA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7"/>
            <p:cNvSpPr txBox="1"/>
            <p:nvPr/>
          </p:nvSpPr>
          <p:spPr>
            <a:xfrm>
              <a:off x="3655814" y="720524"/>
              <a:ext cx="3203971" cy="15440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36000" lIns="90675" spcFirstLastPara="1" rIns="120900" wrap="square" tIns="9067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Char char="•"/>
              </a:pPr>
              <a:r>
                <a:rPr b="0" i="0" lang="en-US" sz="19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Are you and your team able to accomplish the goals in the SSP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Clr>
                  <a:srgbClr val="C00000"/>
                </a:buClr>
                <a:buSzPts val="1700"/>
                <a:buFont typeface="Calibri"/>
                <a:buChar char="•"/>
              </a:pPr>
              <a:r>
                <a:rPr b="0" i="0" lang="en-US" sz="1700" u="none" cap="none" strike="noStrik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Challenge yourself, but don’t set up for failure.</a:t>
              </a:r>
              <a:endParaRPr/>
            </a:p>
          </p:txBody>
        </p:sp>
        <p:sp>
          <p:nvSpPr>
            <p:cNvPr id="226" name="Google Shape;226;p7"/>
            <p:cNvSpPr/>
            <p:nvPr/>
          </p:nvSpPr>
          <p:spPr>
            <a:xfrm>
              <a:off x="7308342" y="524"/>
              <a:ext cx="3203971" cy="720000"/>
            </a:xfrm>
            <a:prstGeom prst="rect">
              <a:avLst/>
            </a:prstGeom>
            <a:solidFill>
              <a:srgbClr val="4372C3"/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7"/>
            <p:cNvSpPr txBox="1"/>
            <p:nvPr/>
          </p:nvSpPr>
          <p:spPr>
            <a:xfrm>
              <a:off x="7308342" y="524"/>
              <a:ext cx="3203971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77800" spcFirstLastPara="1" rIns="1778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Focused</a:t>
              </a:r>
              <a:endParaRPr/>
            </a:p>
          </p:txBody>
        </p:sp>
        <p:sp>
          <p:nvSpPr>
            <p:cNvPr id="228" name="Google Shape;228;p7"/>
            <p:cNvSpPr/>
            <p:nvPr/>
          </p:nvSpPr>
          <p:spPr>
            <a:xfrm>
              <a:off x="7308342" y="720524"/>
              <a:ext cx="3203971" cy="1544062"/>
            </a:xfrm>
            <a:prstGeom prst="rect">
              <a:avLst/>
            </a:prstGeom>
            <a:solidFill>
              <a:srgbClr val="CCD3EA">
                <a:alpha val="89803"/>
              </a:srgbClr>
            </a:solidFill>
            <a:ln cap="flat" cmpd="sng" w="12700">
              <a:solidFill>
                <a:srgbClr val="CCD3EA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7"/>
            <p:cNvSpPr txBox="1"/>
            <p:nvPr/>
          </p:nvSpPr>
          <p:spPr>
            <a:xfrm>
              <a:off x="7308342" y="720524"/>
              <a:ext cx="3203971" cy="15440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36000" lIns="90675" spcFirstLastPara="1" rIns="120900" wrap="square" tIns="9067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Char char="•"/>
              </a:pPr>
              <a:r>
                <a:rPr b="0" i="0" lang="en-US" sz="19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Are students at the heart of improvement? 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Clr>
                  <a:srgbClr val="C00000"/>
                </a:buClr>
                <a:buSzPts val="1700"/>
                <a:buFont typeface="Calibri"/>
                <a:buChar char="•"/>
              </a:pPr>
              <a:r>
                <a:rPr b="0" i="0" lang="en-US" sz="1700" u="none" cap="none" strike="noStrik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Ask, “Will this objective benefit the kids I get to serve everyday?”</a:t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Required Components of SSP </a:t>
            </a:r>
            <a:endParaRPr/>
          </a:p>
        </p:txBody>
      </p:sp>
      <p:grpSp>
        <p:nvGrpSpPr>
          <p:cNvPr id="235" name="Google Shape;235;p8"/>
          <p:cNvGrpSpPr/>
          <p:nvPr/>
        </p:nvGrpSpPr>
        <p:grpSpPr>
          <a:xfrm>
            <a:off x="386012" y="1697296"/>
            <a:ext cx="11488154" cy="4570312"/>
            <a:chOff x="1001" y="157254"/>
            <a:chExt cx="11488154" cy="4570312"/>
          </a:xfrm>
        </p:grpSpPr>
        <p:sp>
          <p:nvSpPr>
            <p:cNvPr id="236" name="Google Shape;236;p8"/>
            <p:cNvSpPr/>
            <p:nvPr/>
          </p:nvSpPr>
          <p:spPr>
            <a:xfrm>
              <a:off x="1001" y="277910"/>
              <a:ext cx="2777161" cy="128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8"/>
            <p:cNvSpPr txBox="1"/>
            <p:nvPr/>
          </p:nvSpPr>
          <p:spPr>
            <a:xfrm>
              <a:off x="1001" y="277910"/>
              <a:ext cx="2777161" cy="128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256025" spcFirstLastPara="1" rIns="256025" wrap="square" tIns="91425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Objectives</a:t>
              </a:r>
              <a:endParaRPr/>
            </a:p>
            <a:p>
              <a:pPr indent="0" lvl="0" marL="0" marR="0" rtl="0" algn="r">
                <a:lnSpc>
                  <a:spcPct val="90000"/>
                </a:lnSpc>
                <a:spcBef>
                  <a:spcPts val="126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“End Result”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8"/>
            <p:cNvSpPr/>
            <p:nvPr/>
          </p:nvSpPr>
          <p:spPr>
            <a:xfrm>
              <a:off x="2778163" y="157254"/>
              <a:ext cx="555432" cy="1528312"/>
            </a:xfrm>
            <a:prstGeom prst="leftBrace">
              <a:avLst>
                <a:gd fmla="val 35000" name="adj1"/>
                <a:gd fmla="val 50000" name="adj2"/>
              </a:avLst>
            </a:prstGeom>
            <a:noFill/>
            <a:ln cap="flat" cmpd="sng" w="12700">
              <a:solidFill>
                <a:srgbClr val="345A9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8"/>
            <p:cNvSpPr/>
            <p:nvPr/>
          </p:nvSpPr>
          <p:spPr>
            <a:xfrm>
              <a:off x="3555768" y="157254"/>
              <a:ext cx="7933387" cy="1528312"/>
            </a:xfrm>
            <a:prstGeom prst="rect">
              <a:avLst/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8"/>
            <p:cNvSpPr txBox="1"/>
            <p:nvPr/>
          </p:nvSpPr>
          <p:spPr>
            <a:xfrm>
              <a:off x="3555768" y="157254"/>
              <a:ext cx="7933387" cy="1528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Char char="•"/>
              </a:pPr>
              <a:r>
                <a:rPr b="0" i="0" lang="en-US" sz="2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Far reaching statement of where you want to be as a school.</a:t>
              </a:r>
              <a:endPara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3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Char char="•"/>
              </a:pPr>
              <a:r>
                <a:rPr b="0" i="0" lang="en-US" sz="2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Can this </a:t>
              </a:r>
              <a:r>
                <a:rPr b="0" i="1" lang="en-US" sz="2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really</a:t>
              </a:r>
              <a:r>
                <a:rPr b="0" i="0" lang="en-US" sz="2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ever be attained?</a:t>
              </a:r>
              <a:endPara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3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Char char="•"/>
              </a:pPr>
              <a:r>
                <a:rPr b="0" i="0" lang="en-US" sz="2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Does this objective require numerous accomplishments to be attained?</a:t>
              </a:r>
              <a:endParaRPr/>
            </a:p>
          </p:txBody>
        </p:sp>
        <p:sp>
          <p:nvSpPr>
            <p:cNvPr id="241" name="Google Shape;241;p8"/>
            <p:cNvSpPr/>
            <p:nvPr/>
          </p:nvSpPr>
          <p:spPr>
            <a:xfrm>
              <a:off x="1001" y="1919566"/>
              <a:ext cx="2805214" cy="128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8"/>
            <p:cNvSpPr txBox="1"/>
            <p:nvPr/>
          </p:nvSpPr>
          <p:spPr>
            <a:xfrm>
              <a:off x="1001" y="1919566"/>
              <a:ext cx="2805214" cy="128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256025" spcFirstLastPara="1" rIns="256025" wrap="square" tIns="91425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Strategies </a:t>
              </a:r>
              <a:endParaRPr/>
            </a:p>
            <a:p>
              <a:pPr indent="0" lvl="0" marL="0" marR="0" rtl="0" algn="r">
                <a:lnSpc>
                  <a:spcPct val="90000"/>
                </a:lnSpc>
                <a:spcBef>
                  <a:spcPts val="126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“The Recipe”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8"/>
            <p:cNvSpPr/>
            <p:nvPr/>
          </p:nvSpPr>
          <p:spPr>
            <a:xfrm>
              <a:off x="2806215" y="1919566"/>
              <a:ext cx="561042" cy="1287000"/>
            </a:xfrm>
            <a:prstGeom prst="leftBrace">
              <a:avLst>
                <a:gd fmla="val 35000" name="adj1"/>
                <a:gd fmla="val 50000" name="adj2"/>
              </a:avLst>
            </a:prstGeom>
            <a:noFill/>
            <a:ln cap="flat" cmpd="sng" w="12700">
              <a:solidFill>
                <a:srgbClr val="345A9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8"/>
            <p:cNvSpPr/>
            <p:nvPr/>
          </p:nvSpPr>
          <p:spPr>
            <a:xfrm>
              <a:off x="3591675" y="1919566"/>
              <a:ext cx="7896399" cy="1287000"/>
            </a:xfrm>
            <a:prstGeom prst="rect">
              <a:avLst/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8"/>
            <p:cNvSpPr txBox="1"/>
            <p:nvPr/>
          </p:nvSpPr>
          <p:spPr>
            <a:xfrm>
              <a:off x="3591675" y="1919566"/>
              <a:ext cx="7896399" cy="128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Char char="•"/>
              </a:pPr>
              <a:r>
                <a:rPr b="0" i="0" lang="en-US" sz="2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Concise statement that works to accomplish the objective.</a:t>
              </a:r>
              <a:endPara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3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Char char="•"/>
              </a:pPr>
              <a:r>
                <a:rPr b="0" i="0" lang="en-US" sz="2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Start with a verb! </a:t>
              </a:r>
              <a:endPara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3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Char char="•"/>
              </a:pPr>
              <a:r>
                <a:rPr b="0" i="0" lang="en-US" sz="2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Requires defined action steps to come to fruition</a:t>
              </a:r>
              <a:r>
                <a:rPr b="0" i="0" lang="en-US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8"/>
            <p:cNvSpPr/>
            <p:nvPr/>
          </p:nvSpPr>
          <p:spPr>
            <a:xfrm>
              <a:off x="1001" y="3440566"/>
              <a:ext cx="2816434" cy="128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8"/>
            <p:cNvSpPr txBox="1"/>
            <p:nvPr/>
          </p:nvSpPr>
          <p:spPr>
            <a:xfrm>
              <a:off x="1001" y="3440566"/>
              <a:ext cx="2816434" cy="128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256025" spcFirstLastPara="1" rIns="256025" wrap="square" tIns="91425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Action Steps</a:t>
              </a:r>
              <a:endParaRPr/>
            </a:p>
            <a:p>
              <a:pPr indent="0" lvl="0" marL="0" marR="0" rtl="0" algn="r">
                <a:lnSpc>
                  <a:spcPct val="90000"/>
                </a:lnSpc>
                <a:spcBef>
                  <a:spcPts val="126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“The Ingredients”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8"/>
            <p:cNvSpPr/>
            <p:nvPr/>
          </p:nvSpPr>
          <p:spPr>
            <a:xfrm>
              <a:off x="2817436" y="3440566"/>
              <a:ext cx="563286" cy="1287000"/>
            </a:xfrm>
            <a:prstGeom prst="leftBrace">
              <a:avLst>
                <a:gd fmla="val 35000" name="adj1"/>
                <a:gd fmla="val 50000" name="adj2"/>
              </a:avLst>
            </a:prstGeom>
            <a:noFill/>
            <a:ln cap="flat" cmpd="sng" w="12700">
              <a:solidFill>
                <a:srgbClr val="345A9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8"/>
            <p:cNvSpPr/>
            <p:nvPr/>
          </p:nvSpPr>
          <p:spPr>
            <a:xfrm>
              <a:off x="3606037" y="3440566"/>
              <a:ext cx="7875126" cy="1287000"/>
            </a:xfrm>
            <a:prstGeom prst="rect">
              <a:avLst/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8"/>
            <p:cNvSpPr txBox="1"/>
            <p:nvPr/>
          </p:nvSpPr>
          <p:spPr>
            <a:xfrm>
              <a:off x="3606037" y="3440566"/>
              <a:ext cx="7875126" cy="128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Char char="•"/>
              </a:pPr>
              <a:r>
                <a:rPr b="0" i="0" lang="en-US" sz="2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Indicate who is doing what and when to reach the strategy</a:t>
              </a:r>
              <a:endPara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3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Char char="•"/>
              </a:pPr>
              <a:r>
                <a:rPr b="0" i="0" lang="en-US" sz="2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The finite roadmap for the Objective.</a:t>
              </a:r>
              <a:endPara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3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Char char="•"/>
              </a:pPr>
              <a:r>
                <a:rPr b="0" i="0" lang="en-US" sz="2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Steps are chronological and sequential </a:t>
              </a:r>
              <a:endPara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cell phone&#10;&#10;Description generated with very high confidence" id="255" name="Google Shape;255;p9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97964" y="1419373"/>
            <a:ext cx="7834092" cy="4171653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9"/>
          <p:cNvSpPr txBox="1"/>
          <p:nvPr>
            <p:ph type="title"/>
          </p:nvPr>
        </p:nvSpPr>
        <p:spPr>
          <a:xfrm>
            <a:off x="405814" y="1703931"/>
            <a:ext cx="3442286" cy="3450137"/>
          </a:xfrm>
          <a:prstGeom prst="rect">
            <a:avLst/>
          </a:prstGeom>
          <a:solidFill>
            <a:schemeClr val="accent1"/>
          </a:solidFill>
          <a:ln cap="flat" cmpd="thinThick" w="1746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</a:pPr>
            <a:r>
              <a:rPr lang="en-US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Example of SSP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2017-10-27T01:27:01Z</dcterms:created>
  <dc:creator>Andrew Hilliker</dc:creator>
</cp:coreProperties>
</file>