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7" r:id="rId2"/>
    <p:sldId id="374" r:id="rId3"/>
    <p:sldId id="257" r:id="rId4"/>
    <p:sldId id="393" r:id="rId5"/>
    <p:sldId id="397" r:id="rId6"/>
    <p:sldId id="260" r:id="rId7"/>
    <p:sldId id="322" r:id="rId8"/>
    <p:sldId id="321" r:id="rId9"/>
    <p:sldId id="287" r:id="rId10"/>
    <p:sldId id="373" r:id="rId11"/>
    <p:sldId id="378" r:id="rId12"/>
    <p:sldId id="271" r:id="rId13"/>
    <p:sldId id="369" r:id="rId14"/>
    <p:sldId id="275" r:id="rId15"/>
    <p:sldId id="320" r:id="rId16"/>
    <p:sldId id="318" r:id="rId17"/>
    <p:sldId id="319" r:id="rId18"/>
    <p:sldId id="379" r:id="rId19"/>
    <p:sldId id="303" r:id="rId20"/>
    <p:sldId id="304" r:id="rId21"/>
    <p:sldId id="360" r:id="rId22"/>
    <p:sldId id="400" r:id="rId23"/>
    <p:sldId id="261" r:id="rId24"/>
    <p:sldId id="262" r:id="rId25"/>
    <p:sldId id="299" r:id="rId26"/>
    <p:sldId id="399" r:id="rId27"/>
    <p:sldId id="380" r:id="rId28"/>
    <p:sldId id="383" r:id="rId29"/>
    <p:sldId id="401" r:id="rId30"/>
    <p:sldId id="392" r:id="rId31"/>
    <p:sldId id="396" r:id="rId32"/>
    <p:sldId id="402" r:id="rId33"/>
    <p:sldId id="385" r:id="rId34"/>
    <p:sldId id="389" r:id="rId35"/>
    <p:sldId id="344" r:id="rId36"/>
    <p:sldId id="345" r:id="rId37"/>
    <p:sldId id="270" r:id="rId38"/>
    <p:sldId id="274" r:id="rId39"/>
    <p:sldId id="523" r:id="rId40"/>
    <p:sldId id="524" r:id="rId41"/>
    <p:sldId id="258" r:id="rId42"/>
    <p:sldId id="278" r:id="rId43"/>
    <p:sldId id="259" r:id="rId44"/>
    <p:sldId id="27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50BAA2-2370-4703-A101-0D9DB396AC7B}">
          <p14:sldIdLst>
            <p14:sldId id="277"/>
            <p14:sldId id="374"/>
            <p14:sldId id="257"/>
            <p14:sldId id="393"/>
            <p14:sldId id="397"/>
            <p14:sldId id="260"/>
            <p14:sldId id="322"/>
            <p14:sldId id="321"/>
            <p14:sldId id="287"/>
            <p14:sldId id="373"/>
            <p14:sldId id="378"/>
            <p14:sldId id="271"/>
            <p14:sldId id="369"/>
            <p14:sldId id="275"/>
            <p14:sldId id="320"/>
            <p14:sldId id="318"/>
            <p14:sldId id="319"/>
            <p14:sldId id="379"/>
            <p14:sldId id="303"/>
            <p14:sldId id="304"/>
            <p14:sldId id="360"/>
            <p14:sldId id="400"/>
            <p14:sldId id="261"/>
            <p14:sldId id="262"/>
            <p14:sldId id="299"/>
            <p14:sldId id="399"/>
            <p14:sldId id="380"/>
            <p14:sldId id="383"/>
            <p14:sldId id="401"/>
            <p14:sldId id="392"/>
            <p14:sldId id="396"/>
            <p14:sldId id="402"/>
            <p14:sldId id="385"/>
            <p14:sldId id="389"/>
            <p14:sldId id="344"/>
            <p14:sldId id="345"/>
            <p14:sldId id="270"/>
            <p14:sldId id="274"/>
            <p14:sldId id="523"/>
            <p14:sldId id="524"/>
            <p14:sldId id="258"/>
            <p14:sldId id="278"/>
            <p14:sldId id="259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94660"/>
  </p:normalViewPr>
  <p:slideViewPr>
    <p:cSldViewPr>
      <p:cViewPr varScale="1">
        <p:scale>
          <a:sx n="95" d="100"/>
          <a:sy n="95" d="100"/>
        </p:scale>
        <p:origin x="17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BABF2-C257-C444-AD10-CE10AF98686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4746F-E94B-1447-93CA-7EF39D6D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0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https://www.youtube.com/watch?v=ZhtEyNeDWxg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4746F-E94B-1447-93CA-7EF39D6D7E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9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9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9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1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E063D-64F6-4EE3-B4D7-F6DBE9D4E1E2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F0C2D-CEB3-4E0E-AEDC-5DA119BE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ZhtEyNeDWxg" TargetMode="Externa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1UjLiOhg9w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Gnky3Cwlur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youtube.com/watch?v=NHXCsLWu48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RHNPxhpH6q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gdbvE40US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gdbvE40US8?feature=oembed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D16pe10jlE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search?client=firefox-b-1-d&amp;q=dorniden+falls#fpstate=ive&amp;vld=cid:6c50d453,vid:g9rUUz8cMDM,st: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HIZMERDL2c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10338"/>
              </p:ext>
            </p:extLst>
          </p:nvPr>
        </p:nvGraphicFramePr>
        <p:xfrm>
          <a:off x="0" y="0"/>
          <a:ext cx="4038084" cy="5347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470900" imgH="11214100" progId="">
                  <p:embed/>
                </p:oleObj>
              </mc:Choice>
              <mc:Fallback>
                <p:oleObj name="Acrobat Document" r:id="rId2" imgW="8470900" imgH="11214100" progId="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038084" cy="5347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6A13214-6999-D8FD-8DF5-220E38088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681" y="1351800"/>
            <a:ext cx="4038084" cy="53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7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Wendy  Anderson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0" y="1676400"/>
            <a:ext cx="449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Wendell “Wendy” Anderson </a:t>
            </a:r>
            <a:r>
              <a:rPr lang="en-US" sz="2400" dirty="0"/>
              <a:t>of St. Paul was an Olympian on the 1956 hockey team.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dirty="0"/>
              <a:t>Wendy later became a state legislator and finally served as the nation’s youngest governor from 1970-76.</a:t>
            </a:r>
          </a:p>
          <a:p>
            <a:endParaRPr lang="en-US" sz="2400" dirty="0"/>
          </a:p>
          <a:p>
            <a:r>
              <a:rPr lang="en-US" sz="2400" dirty="0"/>
              <a:t>He continued to play hockey throughout his lifetime.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6580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Governor Like </a:t>
            </a:r>
            <a:r>
              <a:rPr lang="en-US" i="1" dirty="0"/>
              <a:t>Minnesota Gold!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6461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Minnesota’s Hometown Olympian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425960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1710" y="1447800"/>
            <a:ext cx="55656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Announcing itself as Minnesota’s Hometown, Hutchinson is proud to have a close relationship with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Lindsay Whalen,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perhaps the most known female athlete in Minnesota.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four-year starting point guard and two-time All-American at the University of Minnesota, Lindsay averaged over 20 points per game during her collegiate career.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Attendance increased nine-fold at women’s basketball games from 2000-04.</a:t>
            </a:r>
          </a:p>
        </p:txBody>
      </p:sp>
    </p:spTree>
    <p:extLst>
      <p:ext uri="{BB962C8B-B14F-4D97-AF65-F5344CB8AC3E}">
        <p14:creationId xmlns:p14="http://schemas.microsoft.com/office/powerpoint/2010/main" val="54862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Lindsay Whalen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/>
        </p:blipFill>
        <p:spPr>
          <a:xfrm>
            <a:off x="16747" y="1417638"/>
            <a:ext cx="3817891" cy="5181600"/>
          </a:xfrm>
        </p:spPr>
      </p:pic>
      <p:sp>
        <p:nvSpPr>
          <p:cNvPr id="5" name="TextBox 4"/>
          <p:cNvSpPr txBox="1"/>
          <p:nvPr/>
        </p:nvSpPr>
        <p:spPr>
          <a:xfrm>
            <a:off x="3970291" y="1383648"/>
            <a:ext cx="51569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Originally drafted by the Connecticut Sun, Lindsay has played professional basketball for over ten years and never missed a start through the 2014 season since her second game in the WNBA.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Lindsay played for the Minnesota Lynx from 2010-18 and led the team to four WNBA Championships.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was the leading scorer in the gold medal-winning 2016 US Olympic women’s basketball game and served as the U of M women’s head for 5 years.</a:t>
            </a:r>
          </a:p>
        </p:txBody>
      </p:sp>
    </p:spTree>
    <p:extLst>
      <p:ext uri="{BB962C8B-B14F-4D97-AF65-F5344CB8AC3E}">
        <p14:creationId xmlns:p14="http://schemas.microsoft.com/office/powerpoint/2010/main" val="146908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Right Formula:  World Record and Gold Medal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0" y="1559132"/>
            <a:ext cx="3485614" cy="4994068"/>
          </a:xfrm>
        </p:spPr>
      </p:pic>
      <p:sp>
        <p:nvSpPr>
          <p:cNvPr id="3" name="TextBox 2"/>
          <p:cNvSpPr txBox="1"/>
          <p:nvPr/>
        </p:nvSpPr>
        <p:spPr>
          <a:xfrm>
            <a:off x="4114800" y="175260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winning seven individual state high school swimming titles as a student athlete at St. Thomas Academy, </a:t>
            </a:r>
            <a:r>
              <a:rPr lang="en-US" sz="2400" b="1" dirty="0">
                <a:solidFill>
                  <a:srgbClr val="C00000"/>
                </a:solidFill>
              </a:rPr>
              <a:t>Tom </a:t>
            </a:r>
            <a:r>
              <a:rPr lang="en-US" sz="2400" b="1" dirty="0" err="1">
                <a:solidFill>
                  <a:srgbClr val="C00000"/>
                </a:solidFill>
              </a:rPr>
              <a:t>Malchow</a:t>
            </a:r>
            <a:r>
              <a:rPr lang="en-US" sz="2400" dirty="0"/>
              <a:t> accepted an athletic scholarship to the University of Michigan.</a:t>
            </a:r>
          </a:p>
          <a:p>
            <a:endParaRPr lang="en-US" sz="2400" dirty="0"/>
          </a:p>
          <a:p>
            <a:r>
              <a:rPr lang="en-US" sz="2400" dirty="0"/>
              <a:t>He obtained a degree in business and is now successful in orthopedic sales in the Pacific Northwest.</a:t>
            </a:r>
          </a:p>
        </p:txBody>
      </p:sp>
    </p:spTree>
    <p:extLst>
      <p:ext uri="{BB962C8B-B14F-4D97-AF65-F5344CB8AC3E}">
        <p14:creationId xmlns:p14="http://schemas.microsoft.com/office/powerpoint/2010/main" val="144243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Malchow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2887995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22" y="1447800"/>
            <a:ext cx="52922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43600"/>
            <a:ext cx="3421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his first ribbon—”It could have been gold”.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515877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hlinkClick r:id="rId5"/>
              </a:rPr>
              <a:t>Tom </a:t>
            </a:r>
            <a:r>
              <a:rPr lang="en-US" sz="2400" b="1" dirty="0" err="1">
                <a:solidFill>
                  <a:srgbClr val="C00000"/>
                </a:solidFill>
                <a:hlinkClick r:id="rId5"/>
              </a:rPr>
              <a:t>Malchow</a:t>
            </a:r>
            <a:r>
              <a:rPr lang="en-US" sz="2400" b="1" dirty="0">
                <a:solidFill>
                  <a:srgbClr val="C00000"/>
                </a:solidFill>
                <a:hlinkClick r:id="rId5"/>
              </a:rPr>
              <a:t> </a:t>
            </a:r>
            <a:r>
              <a:rPr lang="en-US" sz="2400" dirty="0"/>
              <a:t>is a three-time Olympian; he won a silver medal in the 200-meter butterfly at the 1996 Olympics and a gold medal in the same event at the 2000 Olympics.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3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Inspiring a Whole New Generation of Little Girls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/>
          <a:stretch/>
        </p:blipFill>
        <p:spPr>
          <a:xfrm>
            <a:off x="228600" y="2057400"/>
            <a:ext cx="5929448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2057400"/>
            <a:ext cx="251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Briana Scurry</a:t>
            </a:r>
            <a:r>
              <a:rPr lang="en-US" sz="2400" dirty="0"/>
              <a:t>, a graduate of Anoka High School, is a three-time Olympian and helped the U. S. to two gold medals as the team’s goalkeeper.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6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Briana Scurry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791204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1371600"/>
            <a:ext cx="3886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Quick, athletic, focused, and possessing great jumping ability and spectacular balance, </a:t>
            </a:r>
            <a:r>
              <a:rPr lang="en-US" sz="2400" b="1" dirty="0">
                <a:solidFill>
                  <a:srgbClr val="C00000"/>
                </a:solidFill>
                <a:hlinkClick r:id="rId3"/>
              </a:rPr>
              <a:t>Briana Scurry</a:t>
            </a:r>
            <a:r>
              <a:rPr lang="en-US" sz="2400" dirty="0"/>
              <a:t>, received a full athletic scholarship to the University of Massachusetts—Amherst.</a:t>
            </a:r>
          </a:p>
          <a:p>
            <a:endParaRPr lang="en-US" sz="2400" dirty="0"/>
          </a:p>
          <a:p>
            <a:r>
              <a:rPr lang="en-US" sz="2400" dirty="0"/>
              <a:t>She is making a successful recovery from a traumatic brain injury.</a:t>
            </a:r>
          </a:p>
        </p:txBody>
      </p:sp>
    </p:spTree>
    <p:extLst>
      <p:ext uri="{BB962C8B-B14F-4D97-AF65-F5344CB8AC3E}">
        <p14:creationId xmlns:p14="http://schemas.microsoft.com/office/powerpoint/2010/main" val="217687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Briana Scurry Likes </a:t>
            </a:r>
            <a:r>
              <a:rPr lang="en-US" i="1" dirty="0"/>
              <a:t>Minnesota Gold!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0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Skating Along Famously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3276600" cy="5042805"/>
          </a:xfrm>
        </p:spPr>
      </p:pic>
      <p:sp>
        <p:nvSpPr>
          <p:cNvPr id="5" name="TextBox 4"/>
          <p:cNvSpPr txBox="1"/>
          <p:nvPr/>
        </p:nvSpPr>
        <p:spPr>
          <a:xfrm>
            <a:off x="3657600" y="1447800"/>
            <a:ext cx="533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Janet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Gerhauser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took a streetcar to ice arenas for figure skating  practice as she attended Minneapolis Washburn High School.</a:t>
            </a:r>
          </a:p>
          <a:p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thought of her skating partner,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Nightingale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 an older brother.  John attended Cretin High School.  Both later graduated from the University of Minnesota.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placed 6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1952 Olympics figure skating pairs.  Janet was one of only 13 women on the US Olympic team.</a:t>
            </a:r>
          </a:p>
        </p:txBody>
      </p:sp>
    </p:spTree>
    <p:extLst>
      <p:ext uri="{BB962C8B-B14F-4D97-AF65-F5344CB8AC3E}">
        <p14:creationId xmlns:p14="http://schemas.microsoft.com/office/powerpoint/2010/main" val="122703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43400" cy="5243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9C7E8E-6EF5-0B90-8565-619FAA0A1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902" y="2057401"/>
            <a:ext cx="422556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8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Janet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Gerhauser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John Nightingale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312"/>
            <a:ext cx="3569733" cy="50146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13611" r="15001" b="5445"/>
          <a:stretch/>
        </p:blipFill>
        <p:spPr>
          <a:xfrm>
            <a:off x="3867150" y="1466850"/>
            <a:ext cx="5086350" cy="3530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7150" y="4997403"/>
            <a:ext cx="508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Janet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Gerhauser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became an international figure skating judge.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Nightingale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a lengthy military service career.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2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Hockey Connections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4629" r="3602" b="19608"/>
          <a:stretch/>
        </p:blipFill>
        <p:spPr>
          <a:xfrm>
            <a:off x="19050" y="1524000"/>
            <a:ext cx="4871146" cy="5029200"/>
          </a:xfrm>
        </p:spPr>
      </p:pic>
      <p:sp>
        <p:nvSpPr>
          <p:cNvPr id="5" name="TextBox 4"/>
          <p:cNvSpPr txBox="1"/>
          <p:nvPr/>
        </p:nvSpPr>
        <p:spPr>
          <a:xfrm>
            <a:off x="5105400" y="1600200"/>
            <a:ext cx="3886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as the “Babbitt Rabbit” and “Iron Lung” while a prolific scorer at Babbitt High School,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Buzz Schneider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an Olympian on both the 1976and 1980 “Miracle on Ice” teams.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1980 team, he played on a high-scoring line with John “Bah” Harrington (Virginia) and Mark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Pavelich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(Eveleth)</a:t>
            </a:r>
          </a:p>
        </p:txBody>
      </p:sp>
    </p:spTree>
    <p:extLst>
      <p:ext uri="{BB962C8B-B14F-4D97-AF65-F5344CB8AC3E}">
        <p14:creationId xmlns:p14="http://schemas.microsoft.com/office/powerpoint/2010/main" val="371990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4D03F0-7894-0A56-BE57-2773F950B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299"/>
            <a:ext cx="8788400" cy="659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Takes a Village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9" y="2286000"/>
            <a:ext cx="5982401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6720" y="2514600"/>
            <a:ext cx="2701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Jessie Diggins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from Afton, Minnesota, and won the state cross country championship in 9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319" y="1295400"/>
            <a:ext cx="86834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is a woman who cross country skied in the 2014 Olympics in Sochi, Russia.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793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Jessie  Diggins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05" y="1600200"/>
            <a:ext cx="6362790" cy="4525963"/>
          </a:xfrm>
        </p:spPr>
      </p:pic>
    </p:spTree>
    <p:extLst>
      <p:ext uri="{BB962C8B-B14F-4D97-AF65-F5344CB8AC3E}">
        <p14:creationId xmlns:p14="http://schemas.microsoft.com/office/powerpoint/2010/main" val="222361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Embracing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Ojibwe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Heritage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676400"/>
            <a:ext cx="5169763" cy="4830763"/>
          </a:xfrm>
        </p:spPr>
      </p:pic>
      <p:sp>
        <p:nvSpPr>
          <p:cNvPr id="5" name="TextBox 4"/>
          <p:cNvSpPr txBox="1"/>
          <p:nvPr/>
        </p:nvSpPr>
        <p:spPr>
          <a:xfrm>
            <a:off x="5638800" y="1676400"/>
            <a:ext cx="350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it was not considered cool,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Henry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Boucha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ignored his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Ojibwe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heritage during his youth (two of his grandfathers were chiefs).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outstanding athlete, Henry is famous in high school hockey lore and graduated from Warroad High School and was then drafted into the US Army.</a:t>
            </a:r>
          </a:p>
        </p:txBody>
      </p:sp>
    </p:spTree>
    <p:extLst>
      <p:ext uri="{BB962C8B-B14F-4D97-AF65-F5344CB8AC3E}">
        <p14:creationId xmlns:p14="http://schemas.microsoft.com/office/powerpoint/2010/main" val="400147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Henry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Boucha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965979" cy="5029200"/>
          </a:xfrm>
        </p:spPr>
      </p:pic>
      <p:sp>
        <p:nvSpPr>
          <p:cNvPr id="5" name="TextBox 4"/>
          <p:cNvSpPr txBox="1"/>
          <p:nvPr/>
        </p:nvSpPr>
        <p:spPr>
          <a:xfrm>
            <a:off x="4400550" y="1295400"/>
            <a:ext cx="441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integral part of the 1972 Olympic hockey team, Henry was drafted by the Detroit Red Wings and launched a professional career in the sport.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devastating and brutal injury forced him into retirement at age 25.  He has been involved in numerous professions including real estate, Indian Education, coaching, and the author of a book.  He later embraced his heritage until his death in 2023 .</a:t>
            </a:r>
          </a:p>
        </p:txBody>
      </p:sp>
    </p:spTree>
    <p:extLst>
      <p:ext uri="{BB962C8B-B14F-4D97-AF65-F5344CB8AC3E}">
        <p14:creationId xmlns:p14="http://schemas.microsoft.com/office/powerpoint/2010/main" val="429431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Henry </a:t>
            </a:r>
            <a:r>
              <a:rPr lang="en-US" sz="6000" b="1" dirty="0" err="1"/>
              <a:t>Boucha</a:t>
            </a:r>
            <a:r>
              <a:rPr lang="en-US" sz="6000" b="1" dirty="0"/>
              <a:t> in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219200"/>
            <a:ext cx="6908800" cy="5181600"/>
          </a:xfrm>
        </p:spPr>
      </p:pic>
    </p:spTree>
    <p:extLst>
      <p:ext uri="{BB962C8B-B14F-4D97-AF65-F5344CB8AC3E}">
        <p14:creationId xmlns:p14="http://schemas.microsoft.com/office/powerpoint/2010/main" val="261357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Buck Hill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1" y="1304865"/>
            <a:ext cx="41909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</a:t>
            </a:r>
            <a:r>
              <a:rPr lang="en-US" sz="2800" dirty="0"/>
              <a:t>With a 309-foot vertical drop, Buck Hill is located on 45 acres in Burnsville.  </a:t>
            </a:r>
          </a:p>
          <a:p>
            <a:r>
              <a:rPr lang="en-US" sz="2800" dirty="0"/>
              <a:t>  </a:t>
            </a:r>
          </a:p>
          <a:p>
            <a:r>
              <a:rPr lang="en-US" sz="2800" dirty="0"/>
              <a:t>  It opened in 1954.  This is a picture from 1963.</a:t>
            </a:r>
          </a:p>
          <a:p>
            <a:endParaRPr lang="en-US" sz="2800" dirty="0"/>
          </a:p>
          <a:p>
            <a:r>
              <a:rPr lang="en-US" sz="2800" dirty="0"/>
              <a:t>  World Cup champions Lindsey Vonn and Kristina </a:t>
            </a:r>
            <a:r>
              <a:rPr lang="en-US" sz="2800" dirty="0" err="1"/>
              <a:t>Koznick</a:t>
            </a:r>
            <a:r>
              <a:rPr lang="en-US" sz="2800" dirty="0"/>
              <a:t> learned to ski here as well as Olympians Tasha Nelson and Paula </a:t>
            </a:r>
            <a:r>
              <a:rPr lang="en-US" sz="2800" dirty="0" err="1"/>
              <a:t>Moltzan</a:t>
            </a:r>
            <a:r>
              <a:rPr lang="en-US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E10B0-B7CF-4660-8262-7370219B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2" y="1676400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B97118-CCFA-4840-913E-D09E65B967D7}"/>
              </a:ext>
            </a:extLst>
          </p:cNvPr>
          <p:cNvSpPr txBox="1"/>
          <p:nvPr/>
        </p:nvSpPr>
        <p:spPr>
          <a:xfrm>
            <a:off x="228600" y="4572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hlinkClick r:id="rId2"/>
              </a:rPr>
              <a:t>Lindsey  Vonn  </a:t>
            </a:r>
            <a:r>
              <a:rPr lang="en-US" sz="4400" b="1" dirty="0"/>
              <a:t>and Kristina  </a:t>
            </a:r>
            <a:r>
              <a:rPr lang="en-US" sz="4400" b="1" dirty="0" err="1"/>
              <a:t>Koznick</a:t>
            </a:r>
            <a:endParaRPr lang="en-US" sz="4400" b="1" dirty="0"/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36D003B-1BFF-4E73-AD06-EF46AA37A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0"/>
            <a:ext cx="3508202" cy="4710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BC734-E99D-4D1F-B857-65FB2E5B9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69666"/>
            <a:ext cx="4762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1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/>
              <a:t>At the Olympics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About 350 living people </a:t>
            </a:r>
            <a:r>
              <a:rPr lang="en-US" dirty="0"/>
              <a:t>who spent their formative years in Minnesota have competed in the Winter and Summer Olympics</a:t>
            </a:r>
          </a:p>
          <a:p>
            <a:endParaRPr lang="en-US" dirty="0"/>
          </a:p>
          <a:p>
            <a:r>
              <a:rPr lang="en-US" b="1" dirty="0"/>
              <a:t>More have been hockey players than any other sport</a:t>
            </a:r>
            <a:r>
              <a:rPr lang="en-US" dirty="0"/>
              <a:t>, then wrestling, speedskating, and curling is coming on like gangbusters!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There were no Olympics in 1940 and 1944 because of World War II (the Olympics happen every  4  years).  </a:t>
            </a:r>
            <a:r>
              <a:rPr lang="en-US" b="1" dirty="0"/>
              <a:t>The winter and summer Olympic Games were held in the same year through 1992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7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92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457200"/>
            <a:ext cx="4038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Tasha Nelson </a:t>
            </a:r>
            <a:r>
              <a:rPr lang="en-US" sz="3200" b="1" dirty="0" err="1">
                <a:solidFill>
                  <a:srgbClr val="C00000"/>
                </a:solidFill>
              </a:rPr>
              <a:t>McCrank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is originally from Buffalo, Minnesota, but now lives in rural Prior Lake. 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  </a:t>
            </a:r>
            <a:r>
              <a:rPr lang="en-US" sz="3200" dirty="0"/>
              <a:t>A two-time Olympian, Tasha began alpine skiing at Buck Hill as did Olympians Lindsay Vonn and Kristina </a:t>
            </a:r>
            <a:r>
              <a:rPr lang="en-US" sz="3200" dirty="0" err="1"/>
              <a:t>Koznick</a:t>
            </a:r>
            <a:r>
              <a:rPr lang="en-US" sz="3200" dirty="0"/>
              <a:t>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4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46140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4055" y="228600"/>
            <a:ext cx="452994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Jerry and Jay Martin </a:t>
            </a:r>
            <a:r>
              <a:rPr lang="en-US" sz="3200" dirty="0"/>
              <a:t>began their ski jumping careers at Theodore Wirth Park.  Both are graduates of Golden Valley High School.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  Jerry </a:t>
            </a:r>
            <a:r>
              <a:rPr lang="en-US" sz="3200" dirty="0"/>
              <a:t>was a 1976 Olympian; </a:t>
            </a:r>
            <a:r>
              <a:rPr lang="en-US" sz="3200" b="1" dirty="0">
                <a:solidFill>
                  <a:srgbClr val="C00000"/>
                </a:solidFill>
              </a:rPr>
              <a:t>Jay </a:t>
            </a:r>
            <a:r>
              <a:rPr lang="en-US" sz="3200" dirty="0"/>
              <a:t>made the 1964 and 1968 Olympic teams</a:t>
            </a:r>
          </a:p>
        </p:txBody>
      </p:sp>
    </p:spTree>
    <p:extLst>
      <p:ext uri="{BB962C8B-B14F-4D97-AF65-F5344CB8AC3E}">
        <p14:creationId xmlns:p14="http://schemas.microsoft.com/office/powerpoint/2010/main" val="374998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3733800" cy="4824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41" y="19050"/>
            <a:ext cx="21469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" y="4824419"/>
            <a:ext cx="891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hlinkClick r:id="rId4"/>
              </a:rPr>
              <a:t>Jerry Martin </a:t>
            </a:r>
            <a:r>
              <a:rPr lang="en-US" sz="3200" dirty="0"/>
              <a:t>takes a leap off the Theodore Wirth Park ski jump.</a:t>
            </a:r>
          </a:p>
          <a:p>
            <a:r>
              <a:rPr lang="en-US" sz="3200" dirty="0"/>
              <a:t>Jerry won the US National Ski Jump Championship 3 months after becoming blind in one eye.</a:t>
            </a:r>
            <a:endParaRPr lang="en-US" sz="3200" b="1" dirty="0">
              <a:solidFill>
                <a:srgbClr val="C000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269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  <a:hlinkClick r:id="rId3"/>
              </a:rPr>
              <a:t>Regan  Smith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3276600" cy="5129014"/>
          </a:xfrm>
        </p:spPr>
      </p:pic>
      <p:sp>
        <p:nvSpPr>
          <p:cNvPr id="5" name="TextBox 4"/>
          <p:cNvSpPr txBox="1"/>
          <p:nvPr/>
        </p:nvSpPr>
        <p:spPr>
          <a:xfrm>
            <a:off x="3733800" y="1676400"/>
            <a:ext cx="518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Regan Smith is a 21-year-old swimmer from Lakeville who has participated in the World Championships and the Olympics.  She is very intelligent—she attended Stanford University in California.</a:t>
            </a:r>
          </a:p>
          <a:p>
            <a:endParaRPr lang="en-US" sz="2400" dirty="0"/>
          </a:p>
          <a:p>
            <a:r>
              <a:rPr lang="en-US" sz="2400" dirty="0"/>
              <a:t>  She won three medals in the Summer Olympic Games:  a silver in the butterfly, a bronze in the backstroke, and a silver on a relay team.</a:t>
            </a:r>
          </a:p>
        </p:txBody>
      </p:sp>
      <p:pic>
        <p:nvPicPr>
          <p:cNvPr id="6" name="Online Media 5" title="Regan Smith avenges 200m loss in decisive 100m backstroke victory at 2021 TYR Pro | NBC Sports">
            <a:hlinkClick r:id="" action="ppaction://media"/>
            <a:extLst>
              <a:ext uri="{FF2B5EF4-FFF2-40B4-BE49-F238E27FC236}">
                <a16:creationId xmlns:a16="http://schemas.microsoft.com/office/drawing/2014/main" id="{8E87249F-F9A0-43A2-9F25-8C6CBFFE24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716115" y="6034925"/>
            <a:ext cx="970685" cy="5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person, outdoor, swimming&#10;&#10;Description automatically generated">
            <a:extLst>
              <a:ext uri="{FF2B5EF4-FFF2-40B4-BE49-F238E27FC236}">
                <a16:creationId xmlns:a16="http://schemas.microsoft.com/office/drawing/2014/main" id="{96D7B278-B6D4-4AF3-B2A5-988640380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3505200" cy="2628900"/>
          </a:xfrm>
          <a:prstGeom prst="rect">
            <a:avLst/>
          </a:prstGeom>
        </p:spPr>
      </p:pic>
      <p:pic>
        <p:nvPicPr>
          <p:cNvPr id="5" name="Picture 4" descr="A person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1DA17C6D-9E93-4FD4-B0FE-946F50E4B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47" y="2743200"/>
            <a:ext cx="651755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9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Is Now Paradise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21568" b="9496"/>
          <a:stretch/>
        </p:blipFill>
        <p:spPr>
          <a:xfrm>
            <a:off x="37850" y="1676400"/>
            <a:ext cx="4381750" cy="5006150"/>
          </a:xfrm>
        </p:spPr>
      </p:pic>
      <p:sp>
        <p:nvSpPr>
          <p:cNvPr id="5" name="TextBox 4"/>
          <p:cNvSpPr txBox="1"/>
          <p:nvPr/>
        </p:nvSpPr>
        <p:spPr>
          <a:xfrm>
            <a:off x="4800600" y="1600200"/>
            <a:ext cx="4114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Surviving a hardscrabble childhood that included living in an orphanage for two years,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Bob Paradise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 multi-sport athlete (football, hockey, baseball) at Cretin High School in St. Paul.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played hockey (outdoor rink) and baseball at St. Mary’s College in Winona before starting a career as an English teacher at Hill High School.</a:t>
            </a:r>
          </a:p>
        </p:txBody>
      </p:sp>
    </p:spTree>
    <p:extLst>
      <p:ext uri="{BB962C8B-B14F-4D97-AF65-F5344CB8AC3E}">
        <p14:creationId xmlns:p14="http://schemas.microsoft.com/office/powerpoint/2010/main" val="216870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Bob Paradise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602327"/>
            <a:ext cx="5010150" cy="4188874"/>
          </a:xfrm>
        </p:spPr>
      </p:pic>
      <p:sp>
        <p:nvSpPr>
          <p:cNvPr id="5" name="TextBox 4"/>
          <p:cNvSpPr txBox="1"/>
          <p:nvPr/>
        </p:nvSpPr>
        <p:spPr>
          <a:xfrm>
            <a:off x="5029200" y="1371600"/>
            <a:ext cx="411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physical defenseman,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Bob Paradise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played on the 1968 Olympic team co-captained by Herb Brooks.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then played professional hockey in the NHL from 1971-79.  His son is married to Kelly Brooks, daughter of Herb and Patty Brooks.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Bob and his wife, Maggie, now own and operate a property management company.</a:t>
            </a:r>
          </a:p>
        </p:txBody>
      </p:sp>
    </p:spTree>
    <p:extLst>
      <p:ext uri="{BB962C8B-B14F-4D97-AF65-F5344CB8AC3E}">
        <p14:creationId xmlns:p14="http://schemas.microsoft.com/office/powerpoint/2010/main" val="13882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a 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68072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2057400"/>
            <a:ext cx="167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Jim </a:t>
            </a:r>
            <a:r>
              <a:rPr lang="en-US" sz="2400" b="1" dirty="0" err="1">
                <a:solidFill>
                  <a:srgbClr val="C00000"/>
                </a:solidFill>
              </a:rPr>
              <a:t>Mastro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(in blue)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is a college professor at Bemidji State University.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7772400" cy="1470025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… Jim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Mastro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447800"/>
            <a:ext cx="3713344" cy="5245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1828800"/>
            <a:ext cx="403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Jim </a:t>
            </a:r>
            <a:r>
              <a:rPr lang="en-US" sz="2400" dirty="0" err="1">
                <a:hlinkClick r:id="rId3"/>
              </a:rPr>
              <a:t>Mastro</a:t>
            </a:r>
            <a:r>
              <a:rPr lang="en-US" sz="2400" dirty="0">
                <a:hlinkClick r:id="rId3"/>
              </a:rPr>
              <a:t> </a:t>
            </a:r>
            <a:r>
              <a:rPr lang="en-US" sz="2400" dirty="0"/>
              <a:t>was born blind in one eye and when playing with a friend, he got poked in his good eye by sharp metal from a curtain rod and went blind in that eye also.</a:t>
            </a:r>
          </a:p>
          <a:p>
            <a:endParaRPr lang="en-US" sz="2400" dirty="0"/>
          </a:p>
          <a:p>
            <a:r>
              <a:rPr lang="en-US" sz="2400" dirty="0"/>
              <a:t>He was an alternate in wrestling for the 1976 Olympics and was a Paralympian many times and won several medals.</a:t>
            </a:r>
          </a:p>
        </p:txBody>
      </p:sp>
    </p:spTree>
    <p:extLst>
      <p:ext uri="{BB962C8B-B14F-4D97-AF65-F5344CB8AC3E}">
        <p14:creationId xmlns:p14="http://schemas.microsoft.com/office/powerpoint/2010/main" val="148555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488282"/>
            <a:ext cx="7543800" cy="5408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Amy Peterson, Five-Time Olympian</a:t>
            </a:r>
          </a:p>
        </p:txBody>
      </p:sp>
    </p:spTree>
    <p:extLst>
      <p:ext uri="{BB962C8B-B14F-4D97-AF65-F5344CB8AC3E}">
        <p14:creationId xmlns:p14="http://schemas.microsoft.com/office/powerpoint/2010/main" val="264874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Olympian  Qualities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Self-directed</a:t>
            </a:r>
          </a:p>
          <a:p>
            <a:r>
              <a:rPr lang="en-US" dirty="0"/>
              <a:t>Dream big; inspired</a:t>
            </a:r>
          </a:p>
          <a:p>
            <a:r>
              <a:rPr lang="en-US" dirty="0"/>
              <a:t>Perseverance, determination</a:t>
            </a:r>
          </a:p>
          <a:p>
            <a:r>
              <a:rPr lang="en-US" dirty="0"/>
              <a:t>Time management skills</a:t>
            </a:r>
          </a:p>
          <a:p>
            <a:r>
              <a:rPr lang="en-US" dirty="0"/>
              <a:t>Balance in life</a:t>
            </a:r>
          </a:p>
          <a:p>
            <a:r>
              <a:rPr lang="en-US" dirty="0"/>
              <a:t>Motivation, dedication, love of sport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Modesty</a:t>
            </a:r>
          </a:p>
          <a:p>
            <a:r>
              <a:rPr lang="en-US" dirty="0"/>
              <a:t>Athletic talent, gifts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6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44581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304800"/>
            <a:ext cx="45593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2400" dirty="0"/>
              <a:t>my Peterson of Maplewood was chosen by her fellow Olympians to be flag bearer at the 2002 Olympics.  </a:t>
            </a:r>
          </a:p>
          <a:p>
            <a:endParaRPr lang="en-US" sz="2400" dirty="0"/>
          </a:p>
          <a:p>
            <a:r>
              <a:rPr lang="en-US" sz="2400" dirty="0"/>
              <a:t>Amy won 3 Olympic medals and today lives and works on a large dairy farm in upstate New York</a:t>
            </a:r>
            <a:r>
              <a:rPr lang="en-US" sz="32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338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6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/>
              <a:t>Here is a man who played for the United States hockey team in the 1948 Olympics in Switzerland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30422"/>
            <a:ext cx="3581400" cy="43986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181600" y="2971800"/>
            <a:ext cx="327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Ruben Bjorkman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from Roseau, Minnesota, and played for the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148983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Ruben gained fame at the state hockey tournament as “The Masked Marvel”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2" y="1600200"/>
            <a:ext cx="7232096" cy="4525963"/>
          </a:xfrm>
        </p:spPr>
      </p:pic>
    </p:spTree>
    <p:extLst>
      <p:ext uri="{BB962C8B-B14F-4D97-AF65-F5344CB8AC3E}">
        <p14:creationId xmlns:p14="http://schemas.microsoft.com/office/powerpoint/2010/main" val="106495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Ruben  Bjorkman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Today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34" y="1600200"/>
            <a:ext cx="603553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you do when you fall flat on your face?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200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5638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3775" y="5334000"/>
            <a:ext cx="556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4"/>
              </a:rPr>
              <a:t>Heather </a:t>
            </a:r>
            <a:r>
              <a:rPr lang="en-US" sz="2800" dirty="0" err="1">
                <a:hlinkClick r:id="rId4"/>
              </a:rPr>
              <a:t>Dorniden</a:t>
            </a:r>
            <a:r>
              <a:rPr lang="en-US" sz="2800" dirty="0">
                <a:hlinkClick r:id="rId4"/>
              </a:rPr>
              <a:t> </a:t>
            </a:r>
            <a:r>
              <a:rPr lang="en-US" sz="2800" dirty="0"/>
              <a:t>of the University of Minnesota in the Big 10 Indoor Track Championship</a:t>
            </a:r>
          </a:p>
        </p:txBody>
      </p:sp>
    </p:spTree>
    <p:extLst>
      <p:ext uri="{BB962C8B-B14F-4D97-AF65-F5344CB8AC3E}">
        <p14:creationId xmlns:p14="http://schemas.microsoft.com/office/powerpoint/2010/main" val="290356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Olympian, Paralympian Qualities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. . 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7300" y="2857500"/>
            <a:ext cx="56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“Give back” to the sport, community, and school</a:t>
            </a:r>
          </a:p>
        </p:txBody>
      </p:sp>
    </p:spTree>
    <p:extLst>
      <p:ext uri="{BB962C8B-B14F-4D97-AF65-F5344CB8AC3E}">
        <p14:creationId xmlns:p14="http://schemas.microsoft.com/office/powerpoint/2010/main" val="132686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 the  Olympics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214797" cy="5257800"/>
          </a:xfrm>
        </p:spPr>
      </p:pic>
    </p:spTree>
    <p:extLst>
      <p:ext uri="{BB962C8B-B14F-4D97-AF65-F5344CB8AC3E}">
        <p14:creationId xmlns:p14="http://schemas.microsoft.com/office/powerpoint/2010/main" val="16332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Amanda Smock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/>
          <a:stretch/>
        </p:blipFill>
        <p:spPr>
          <a:xfrm>
            <a:off x="228600" y="1447800"/>
            <a:ext cx="4343400" cy="4972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1447800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national champion in the triple jump in both 2014 and 2015, </a:t>
            </a:r>
            <a:r>
              <a:rPr lang="en-US" sz="2400" b="1" dirty="0">
                <a:solidFill>
                  <a:srgbClr val="C00000"/>
                </a:solidFill>
                <a:hlinkClick r:id="rId3"/>
              </a:rPr>
              <a:t>Amanda Smock </a:t>
            </a:r>
            <a:r>
              <a:rPr lang="en-US" sz="2400" dirty="0"/>
              <a:t>is now training for the 2016 Olympics hosted in Rio de Janeiro, Brazil.</a:t>
            </a:r>
          </a:p>
          <a:p>
            <a:endParaRPr lang="en-US" sz="2400" dirty="0"/>
          </a:p>
          <a:p>
            <a:r>
              <a:rPr lang="en-US" sz="2400" dirty="0"/>
              <a:t>She obtained a doctorate in exercise physiology at the University of Minnesota.</a:t>
            </a:r>
          </a:p>
        </p:txBody>
      </p:sp>
    </p:spTree>
    <p:extLst>
      <p:ext uri="{BB962C8B-B14F-4D97-AF65-F5344CB8AC3E}">
        <p14:creationId xmlns:p14="http://schemas.microsoft.com/office/powerpoint/2010/main" val="34645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Perseverance Payoff Is London Flight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7"/>
          <a:stretch/>
        </p:blipFill>
        <p:spPr>
          <a:xfrm>
            <a:off x="232899" y="1371601"/>
            <a:ext cx="5482102" cy="495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1585943"/>
            <a:ext cx="312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Amanda Smock,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Melrose, competed in the triple jump and finished 27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2012 Olympics in London, England.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starred in gymnastics in high school and then attended North Dakota State University.</a:t>
            </a:r>
          </a:p>
        </p:txBody>
      </p:sp>
    </p:spTree>
    <p:extLst>
      <p:ext uri="{BB962C8B-B14F-4D97-AF65-F5344CB8AC3E}">
        <p14:creationId xmlns:p14="http://schemas.microsoft.com/office/powerpoint/2010/main" val="29785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Happy in Hockey, Happy in Politics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3538236" cy="5142437"/>
          </a:xfrm>
        </p:spPr>
      </p:pic>
    </p:spTree>
    <p:extLst>
      <p:ext uri="{BB962C8B-B14F-4D97-AF65-F5344CB8AC3E}">
        <p14:creationId xmlns:p14="http://schemas.microsoft.com/office/powerpoint/2010/main" val="206792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2098</TotalTime>
  <Words>1541</Words>
  <Application>Microsoft Office PowerPoint</Application>
  <PresentationFormat>On-screen Show (4:3)</PresentationFormat>
  <Paragraphs>133</Paragraphs>
  <Slides>44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Times New Roman</vt:lpstr>
      <vt:lpstr>Office Theme</vt:lpstr>
      <vt:lpstr>Acrobat Document</vt:lpstr>
      <vt:lpstr>PowerPoint Presentation</vt:lpstr>
      <vt:lpstr>PowerPoint Presentation</vt:lpstr>
      <vt:lpstr>At the Olympics</vt:lpstr>
      <vt:lpstr>Olympian  Qualities</vt:lpstr>
      <vt:lpstr>Olympian, Paralympian Qualities</vt:lpstr>
      <vt:lpstr>At  the  Olympics</vt:lpstr>
      <vt:lpstr>Amanda Smock</vt:lpstr>
      <vt:lpstr>Perseverance Payoff Is London Flight</vt:lpstr>
      <vt:lpstr>Happy in Hockey, Happy in Politics</vt:lpstr>
      <vt:lpstr>Wendy  Anderson</vt:lpstr>
      <vt:lpstr>The Governor Like Minnesota Gold!</vt:lpstr>
      <vt:lpstr>Minnesota’s Hometown Olympian</vt:lpstr>
      <vt:lpstr>Lindsay Whalen</vt:lpstr>
      <vt:lpstr>The Right Formula:  World Record and Gold Medal</vt:lpstr>
      <vt:lpstr>Tom Malchow</vt:lpstr>
      <vt:lpstr>Inspiring a Whole New Generation of Little Girls</vt:lpstr>
      <vt:lpstr>Briana Scurry</vt:lpstr>
      <vt:lpstr>Briana Scurry Likes Minnesota Gold!</vt:lpstr>
      <vt:lpstr>Still Skating Along Famously</vt:lpstr>
      <vt:lpstr>Janet Gerhauser and John Nightingale</vt:lpstr>
      <vt:lpstr>Hockey Connections</vt:lpstr>
      <vt:lpstr>PowerPoint Presentation</vt:lpstr>
      <vt:lpstr>It Takes a Village</vt:lpstr>
      <vt:lpstr>Jessie  Diggins  Today</vt:lpstr>
      <vt:lpstr>Embracing Ojibwe Heritage</vt:lpstr>
      <vt:lpstr>Henry Boucha</vt:lpstr>
      <vt:lpstr>Henry Boucha in 2018</vt:lpstr>
      <vt:lpstr>Buck Hill</vt:lpstr>
      <vt:lpstr>PowerPoint Presentation</vt:lpstr>
      <vt:lpstr>PowerPoint Presentation</vt:lpstr>
      <vt:lpstr>PowerPoint Presentation</vt:lpstr>
      <vt:lpstr>PowerPoint Presentation</vt:lpstr>
      <vt:lpstr>Regan  Smith</vt:lpstr>
      <vt:lpstr>PowerPoint Presentation</vt:lpstr>
      <vt:lpstr>Life Is Now Paradise</vt:lpstr>
      <vt:lpstr>Bob Paradise</vt:lpstr>
      <vt:lpstr>Having a Vision</vt:lpstr>
      <vt:lpstr>Meet … Jim Mastro</vt:lpstr>
      <vt:lpstr>PowerPoint Presentation</vt:lpstr>
      <vt:lpstr>PowerPoint Presentation</vt:lpstr>
      <vt:lpstr>Here is a man who played for the United States hockey team in the 1948 Olympics in Switzerland</vt:lpstr>
      <vt:lpstr>Ruben gained fame at the state hockey tournament as “The Masked Marvel”</vt:lpstr>
      <vt:lpstr>Ruben  Bjorkman Today</vt:lpstr>
      <vt:lpstr>What do you do when you fall flat on your face?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Mader</dc:creator>
  <cp:lastModifiedBy>Patrick Mader</cp:lastModifiedBy>
  <cp:revision>234</cp:revision>
  <dcterms:created xsi:type="dcterms:W3CDTF">2016-02-10T13:46:21Z</dcterms:created>
  <dcterms:modified xsi:type="dcterms:W3CDTF">2023-10-29T20:24:41Z</dcterms:modified>
</cp:coreProperties>
</file>