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60" r:id="rId3"/>
    <p:sldId id="261" r:id="rId4"/>
    <p:sldId id="262" r:id="rId5"/>
    <p:sldId id="263" r:id="rId6"/>
    <p:sldId id="264" r:id="rId7"/>
    <p:sldId id="267" r:id="rId8"/>
    <p:sldId id="275" r:id="rId9"/>
    <p:sldId id="276" r:id="rId10"/>
    <p:sldId id="277" r:id="rId11"/>
    <p:sldId id="282" r:id="rId12"/>
    <p:sldId id="283" r:id="rId13"/>
    <p:sldId id="281" r:id="rId14"/>
    <p:sldId id="285" r:id="rId15"/>
    <p:sldId id="286" r:id="rId16"/>
    <p:sldId id="288" r:id="rId17"/>
    <p:sldId id="289" r:id="rId18"/>
    <p:sldId id="290" r:id="rId19"/>
    <p:sldId id="291" r:id="rId20"/>
    <p:sldId id="292" r:id="rId21"/>
    <p:sldId id="293" r:id="rId22"/>
    <p:sldId id="294" r:id="rId23"/>
    <p:sldId id="304" r:id="rId24"/>
    <p:sldId id="306" r:id="rId25"/>
    <p:sldId id="30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4F02"/>
    <a:srgbClr val="8885AE"/>
    <a:srgbClr val="3CB8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AAE88A-D9A6-7E49-901C-6C1F071EB0DD}" v="2" dt="2023-10-30T14:39:40.4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66" autoAdjust="0"/>
    <p:restoredTop sz="78691"/>
  </p:normalViewPr>
  <p:slideViewPr>
    <p:cSldViewPr snapToGrid="0">
      <p:cViewPr varScale="1">
        <p:scale>
          <a:sx n="101" d="100"/>
          <a:sy n="101" d="100"/>
        </p:scale>
        <p:origin x="1576"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766A58B9-6847-8448-B7E8-4D0A81B5F018}" type="datetimeFigureOut">
              <a:rPr lang="en-US" smtClean="0"/>
              <a:t>10/30/23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B0F3B7-E09C-BE4C-9AE6-5DD735CD18C3}" type="slidenum">
              <a:rPr lang="en-US" smtClean="0"/>
              <a:t>‹#›</a:t>
            </a:fld>
            <a:endParaRPr lang="en-US"/>
          </a:p>
        </p:txBody>
      </p:sp>
    </p:spTree>
    <p:extLst>
      <p:ext uri="{BB962C8B-B14F-4D97-AF65-F5344CB8AC3E}">
        <p14:creationId xmlns:p14="http://schemas.microsoft.com/office/powerpoint/2010/main" val="4039825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B0F3B7-E09C-BE4C-9AE6-5DD735CD18C3}" type="slidenum">
              <a:rPr lang="en-US" smtClean="0"/>
              <a:t>1</a:t>
            </a:fld>
            <a:endParaRPr lang="en-US"/>
          </a:p>
        </p:txBody>
      </p:sp>
    </p:spTree>
    <p:extLst>
      <p:ext uri="{BB962C8B-B14F-4D97-AF65-F5344CB8AC3E}">
        <p14:creationId xmlns:p14="http://schemas.microsoft.com/office/powerpoint/2010/main" val="599029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into a café, a bar, or any bustling hub of humanity such as for example a school lunch room. What do you witness? A sea of together-aloneness.</a:t>
            </a:r>
          </a:p>
        </p:txBody>
      </p:sp>
      <p:sp>
        <p:nvSpPr>
          <p:cNvPr id="4" name="Slide Number Placeholder 3"/>
          <p:cNvSpPr>
            <a:spLocks noGrp="1"/>
          </p:cNvSpPr>
          <p:nvPr>
            <p:ph type="sldNum" sz="quarter" idx="5"/>
          </p:nvPr>
        </p:nvSpPr>
        <p:spPr/>
        <p:txBody>
          <a:bodyPr/>
          <a:lstStyle/>
          <a:p>
            <a:fld id="{B1B0F3B7-E09C-BE4C-9AE6-5DD735CD18C3}" type="slidenum">
              <a:rPr lang="en-US" smtClean="0"/>
              <a:t>10</a:t>
            </a:fld>
            <a:endParaRPr lang="en-US"/>
          </a:p>
        </p:txBody>
      </p:sp>
    </p:spTree>
    <p:extLst>
      <p:ext uri="{BB962C8B-B14F-4D97-AF65-F5344CB8AC3E}">
        <p14:creationId xmlns:p14="http://schemas.microsoft.com/office/powerpoint/2010/main" val="1547883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Studies show that we actually interact virtually the most with the people closest to us. https://</a:t>
            </a:r>
            <a:r>
              <a:rPr lang="en-US" dirty="0" err="1"/>
              <a:t>www.networkworld.com</a:t>
            </a:r>
            <a:r>
              <a:rPr lang="en-US" dirty="0"/>
              <a:t>/article/3189620/survey-texting-is-replacing-talking-for-families-with-</a:t>
            </a:r>
            <a:r>
              <a:rPr lang="en-US" dirty="0" err="1"/>
              <a:t>kids.html</a:t>
            </a:r>
            <a:endParaRPr lang="en-US" dirty="0"/>
          </a:p>
        </p:txBody>
      </p:sp>
      <p:sp>
        <p:nvSpPr>
          <p:cNvPr id="4" name="Slide Number Placeholder 3"/>
          <p:cNvSpPr>
            <a:spLocks noGrp="1"/>
          </p:cNvSpPr>
          <p:nvPr>
            <p:ph type="sldNum" sz="quarter" idx="5"/>
          </p:nvPr>
        </p:nvSpPr>
        <p:spPr/>
        <p:txBody>
          <a:bodyPr/>
          <a:lstStyle/>
          <a:p>
            <a:fld id="{B1B0F3B7-E09C-BE4C-9AE6-5DD735CD18C3}" type="slidenum">
              <a:rPr lang="en-US" smtClean="0"/>
              <a:t>11</a:t>
            </a:fld>
            <a:endParaRPr lang="en-US"/>
          </a:p>
        </p:txBody>
      </p:sp>
    </p:spTree>
    <p:extLst>
      <p:ext uri="{BB962C8B-B14F-4D97-AF65-F5344CB8AC3E}">
        <p14:creationId xmlns:p14="http://schemas.microsoft.com/office/powerpoint/2010/main" val="3901689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Census Bureau chronicles a curious change: from 1973 to 2014, the average U.S. home ballooned from 1,700 sq ft to 2,700 sq ft. https://</a:t>
            </a:r>
            <a:r>
              <a:rPr lang="en-US" dirty="0" err="1"/>
              <a:t>www.census.gov</a:t>
            </a:r>
            <a:r>
              <a:rPr lang="en-US" dirty="0"/>
              <a:t>/construction/chars/pdf/c25ann2015.pdf</a:t>
            </a:r>
          </a:p>
          <a:p>
            <a:endParaRPr lang="en-US" dirty="0"/>
          </a:p>
          <a:p>
            <a:r>
              <a:rPr lang="en-US" dirty="0"/>
              <a:t>Add to that, PEW Research tells us that households shrunk from 3.2 members to 2.5 over the same timeframe. https://</a:t>
            </a:r>
            <a:r>
              <a:rPr lang="en-US" dirty="0" err="1"/>
              <a:t>www.pewresearch.org</a:t>
            </a:r>
            <a:r>
              <a:rPr lang="en-US" dirty="0"/>
              <a:t>/short-reads/2019/10/01/the-number-of-people-in-the-average-u-s-household-is-going-up-for-the-first-time-in-over-160-years/#:~:text=Note%3A%20There%20are%20two%20ways,a%20household%20with%203.4%20people.</a:t>
            </a:r>
          </a:p>
        </p:txBody>
      </p:sp>
      <p:sp>
        <p:nvSpPr>
          <p:cNvPr id="4" name="Slide Number Placeholder 3"/>
          <p:cNvSpPr>
            <a:spLocks noGrp="1"/>
          </p:cNvSpPr>
          <p:nvPr>
            <p:ph type="sldNum" sz="quarter" idx="5"/>
          </p:nvPr>
        </p:nvSpPr>
        <p:spPr/>
        <p:txBody>
          <a:bodyPr/>
          <a:lstStyle/>
          <a:p>
            <a:fld id="{B1B0F3B7-E09C-BE4C-9AE6-5DD735CD18C3}" type="slidenum">
              <a:rPr lang="en-US" smtClean="0"/>
              <a:t>12</a:t>
            </a:fld>
            <a:endParaRPr lang="en-US"/>
          </a:p>
        </p:txBody>
      </p:sp>
    </p:spTree>
    <p:extLst>
      <p:ext uri="{BB962C8B-B14F-4D97-AF65-F5344CB8AC3E}">
        <p14:creationId xmlns:p14="http://schemas.microsoft.com/office/powerpoint/2010/main" val="1228869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Revisiting Edgar Schein, he also defined 3 levels or types of relationships.</a:t>
            </a:r>
          </a:p>
          <a:p>
            <a:endParaRPr lang="en-US" dirty="0"/>
          </a:p>
          <a:p>
            <a:r>
              <a:rPr lang="en-US" dirty="0"/>
              <a:t>In their 2005 book “Promises I Can Keep: Why Poor Women Put Motherhood Before Marriage”, Kathryn Edin and Maria Kefalas mention that nearly ever woman they interviewed for their book over a period of years that they lived in poor communities said that they had no friends. All of this means that there are a substantial number of people for whom there is no one in this first level. https://</a:t>
            </a:r>
            <a:r>
              <a:rPr lang="en-US" dirty="0" err="1"/>
              <a:t>www.amazon.com</a:t>
            </a:r>
            <a:r>
              <a:rPr lang="en-US" dirty="0"/>
              <a:t>/Promises-Can-Keep-Motherhood-Marriage/</a:t>
            </a:r>
            <a:r>
              <a:rPr lang="en-US" dirty="0" err="1"/>
              <a:t>dp</a:t>
            </a:r>
            <a:r>
              <a:rPr lang="en-US" dirty="0"/>
              <a:t>/0520241134</a:t>
            </a:r>
          </a:p>
        </p:txBody>
      </p:sp>
      <p:sp>
        <p:nvSpPr>
          <p:cNvPr id="4" name="Slide Number Placeholder 3"/>
          <p:cNvSpPr>
            <a:spLocks noGrp="1"/>
          </p:cNvSpPr>
          <p:nvPr>
            <p:ph type="sldNum" sz="quarter" idx="5"/>
          </p:nvPr>
        </p:nvSpPr>
        <p:spPr/>
        <p:txBody>
          <a:bodyPr/>
          <a:lstStyle/>
          <a:p>
            <a:fld id="{B1B0F3B7-E09C-BE4C-9AE6-5DD735CD18C3}" type="slidenum">
              <a:rPr lang="en-US" smtClean="0"/>
              <a:t>13</a:t>
            </a:fld>
            <a:endParaRPr lang="en-US"/>
          </a:p>
        </p:txBody>
      </p:sp>
    </p:spTree>
    <p:extLst>
      <p:ext uri="{BB962C8B-B14F-4D97-AF65-F5344CB8AC3E}">
        <p14:creationId xmlns:p14="http://schemas.microsoft.com/office/powerpoint/2010/main" val="1051684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B0F3B7-E09C-BE4C-9AE6-5DD735CD18C3}" type="slidenum">
              <a:rPr lang="en-US" smtClean="0"/>
              <a:t>14</a:t>
            </a:fld>
            <a:endParaRPr lang="en-US"/>
          </a:p>
        </p:txBody>
      </p:sp>
    </p:spTree>
    <p:extLst>
      <p:ext uri="{BB962C8B-B14F-4D97-AF65-F5344CB8AC3E}">
        <p14:creationId xmlns:p14="http://schemas.microsoft.com/office/powerpoint/2010/main" val="1669841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1B0F3B7-E09C-BE4C-9AE6-5DD735CD18C3}" type="slidenum">
              <a:rPr lang="en-US" smtClean="0"/>
              <a:t>15</a:t>
            </a:fld>
            <a:endParaRPr lang="en-US"/>
          </a:p>
        </p:txBody>
      </p:sp>
    </p:spTree>
    <p:extLst>
      <p:ext uri="{BB962C8B-B14F-4D97-AF65-F5344CB8AC3E}">
        <p14:creationId xmlns:p14="http://schemas.microsoft.com/office/powerpoint/2010/main" val="254536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B0F3B7-E09C-BE4C-9AE6-5DD735CD18C3}" type="slidenum">
              <a:rPr lang="en-US" smtClean="0"/>
              <a:t>16</a:t>
            </a:fld>
            <a:endParaRPr lang="en-US"/>
          </a:p>
        </p:txBody>
      </p:sp>
    </p:spTree>
    <p:extLst>
      <p:ext uri="{BB962C8B-B14F-4D97-AF65-F5344CB8AC3E}">
        <p14:creationId xmlns:p14="http://schemas.microsoft.com/office/powerpoint/2010/main" val="2238959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illustrate this, there is a logical fallacy called the Illusion of Explanatory Depth. https://</a:t>
            </a:r>
            <a:r>
              <a:rPr lang="en-US" dirty="0" err="1"/>
              <a:t>en.wikipedia.org</a:t>
            </a:r>
            <a:r>
              <a:rPr lang="en-US" dirty="0"/>
              <a:t>/wiki/</a:t>
            </a:r>
            <a:r>
              <a:rPr lang="en-US" dirty="0" err="1"/>
              <a:t>Illusion_of_explanatory_depth</a:t>
            </a:r>
            <a:endParaRPr lang="en-US" dirty="0"/>
          </a:p>
        </p:txBody>
      </p:sp>
      <p:sp>
        <p:nvSpPr>
          <p:cNvPr id="4" name="Slide Number Placeholder 3"/>
          <p:cNvSpPr>
            <a:spLocks noGrp="1"/>
          </p:cNvSpPr>
          <p:nvPr>
            <p:ph type="sldNum" sz="quarter" idx="5"/>
          </p:nvPr>
        </p:nvSpPr>
        <p:spPr/>
        <p:txBody>
          <a:bodyPr/>
          <a:lstStyle/>
          <a:p>
            <a:fld id="{B1B0F3B7-E09C-BE4C-9AE6-5DD735CD18C3}" type="slidenum">
              <a:rPr lang="en-US" smtClean="0"/>
              <a:t>17</a:t>
            </a:fld>
            <a:endParaRPr lang="en-US"/>
          </a:p>
        </p:txBody>
      </p:sp>
    </p:spTree>
    <p:extLst>
      <p:ext uri="{BB962C8B-B14F-4D97-AF65-F5344CB8AC3E}">
        <p14:creationId xmlns:p14="http://schemas.microsoft.com/office/powerpoint/2010/main" val="2055819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en.wikipedia.org</a:t>
            </a:r>
            <a:r>
              <a:rPr lang="en-US" dirty="0"/>
              <a:t>/wiki/Dunning%E2%80%93Kruger_effect</a:t>
            </a:r>
          </a:p>
        </p:txBody>
      </p:sp>
      <p:sp>
        <p:nvSpPr>
          <p:cNvPr id="4" name="Slide Number Placeholder 3"/>
          <p:cNvSpPr>
            <a:spLocks noGrp="1"/>
          </p:cNvSpPr>
          <p:nvPr>
            <p:ph type="sldNum" sz="quarter" idx="5"/>
          </p:nvPr>
        </p:nvSpPr>
        <p:spPr/>
        <p:txBody>
          <a:bodyPr/>
          <a:lstStyle/>
          <a:p>
            <a:fld id="{B1B0F3B7-E09C-BE4C-9AE6-5DD735CD18C3}" type="slidenum">
              <a:rPr lang="en-US" smtClean="0"/>
              <a:t>18</a:t>
            </a:fld>
            <a:endParaRPr lang="en-US"/>
          </a:p>
        </p:txBody>
      </p:sp>
    </p:spTree>
    <p:extLst>
      <p:ext uri="{BB962C8B-B14F-4D97-AF65-F5344CB8AC3E}">
        <p14:creationId xmlns:p14="http://schemas.microsoft.com/office/powerpoint/2010/main" val="1215293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when the average person is checking Teams or Slack constantly throughout the day, messaging frequently with their close colleagues, and having only the most superficial of interactions with people across the company, you have a recipe for your staff filling in the gaps in their knowledge not with conversation, but rather with stereotypes and caricatures of people’s traits, and none of that inclines people to feeling like they are a part of something meaningful together.</a:t>
            </a:r>
          </a:p>
        </p:txBody>
      </p:sp>
      <p:sp>
        <p:nvSpPr>
          <p:cNvPr id="4" name="Slide Number Placeholder 3"/>
          <p:cNvSpPr>
            <a:spLocks noGrp="1"/>
          </p:cNvSpPr>
          <p:nvPr>
            <p:ph type="sldNum" sz="quarter" idx="5"/>
          </p:nvPr>
        </p:nvSpPr>
        <p:spPr/>
        <p:txBody>
          <a:bodyPr/>
          <a:lstStyle/>
          <a:p>
            <a:fld id="{B1B0F3B7-E09C-BE4C-9AE6-5DD735CD18C3}" type="slidenum">
              <a:rPr lang="en-US" smtClean="0"/>
              <a:t>19</a:t>
            </a:fld>
            <a:endParaRPr lang="en-US"/>
          </a:p>
        </p:txBody>
      </p:sp>
    </p:spTree>
    <p:extLst>
      <p:ext uri="{BB962C8B-B14F-4D97-AF65-F5344CB8AC3E}">
        <p14:creationId xmlns:p14="http://schemas.microsoft.com/office/powerpoint/2010/main" val="1046425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B0F3B7-E09C-BE4C-9AE6-5DD735CD18C3}" type="slidenum">
              <a:rPr lang="en-US" smtClean="0"/>
              <a:t>2</a:t>
            </a:fld>
            <a:endParaRPr lang="en-US"/>
          </a:p>
        </p:txBody>
      </p:sp>
    </p:spTree>
    <p:extLst>
      <p:ext uri="{BB962C8B-B14F-4D97-AF65-F5344CB8AC3E}">
        <p14:creationId xmlns:p14="http://schemas.microsoft.com/office/powerpoint/2010/main" val="451209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B0F3B7-E09C-BE4C-9AE6-5DD735CD18C3}" type="slidenum">
              <a:rPr lang="en-US" smtClean="0"/>
              <a:t>20</a:t>
            </a:fld>
            <a:endParaRPr lang="en-US"/>
          </a:p>
        </p:txBody>
      </p:sp>
    </p:spTree>
    <p:extLst>
      <p:ext uri="{BB962C8B-B14F-4D97-AF65-F5344CB8AC3E}">
        <p14:creationId xmlns:p14="http://schemas.microsoft.com/office/powerpoint/2010/main" val="302054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to building a healthy culture is that leaders must develop a strong understanding of their organization’s culture.</a:t>
            </a:r>
          </a:p>
        </p:txBody>
      </p:sp>
      <p:sp>
        <p:nvSpPr>
          <p:cNvPr id="4" name="Slide Number Placeholder 3"/>
          <p:cNvSpPr>
            <a:spLocks noGrp="1"/>
          </p:cNvSpPr>
          <p:nvPr>
            <p:ph type="sldNum" sz="quarter" idx="5"/>
          </p:nvPr>
        </p:nvSpPr>
        <p:spPr/>
        <p:txBody>
          <a:bodyPr/>
          <a:lstStyle/>
          <a:p>
            <a:fld id="{B1B0F3B7-E09C-BE4C-9AE6-5DD735CD18C3}" type="slidenum">
              <a:rPr lang="en-US" smtClean="0"/>
              <a:t>21</a:t>
            </a:fld>
            <a:endParaRPr lang="en-US"/>
          </a:p>
        </p:txBody>
      </p:sp>
    </p:spTree>
    <p:extLst>
      <p:ext uri="{BB962C8B-B14F-4D97-AF65-F5344CB8AC3E}">
        <p14:creationId xmlns:p14="http://schemas.microsoft.com/office/powerpoint/2010/main" val="1722879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be able to map the maze of mutual influences to truly tap into the tapestry of how both spoken and silent standards shape the seen and subtle signs of culture.</a:t>
            </a:r>
          </a:p>
        </p:txBody>
      </p:sp>
      <p:sp>
        <p:nvSpPr>
          <p:cNvPr id="4" name="Slide Number Placeholder 3"/>
          <p:cNvSpPr>
            <a:spLocks noGrp="1"/>
          </p:cNvSpPr>
          <p:nvPr>
            <p:ph type="sldNum" sz="quarter" idx="5"/>
          </p:nvPr>
        </p:nvSpPr>
        <p:spPr/>
        <p:txBody>
          <a:bodyPr/>
          <a:lstStyle/>
          <a:p>
            <a:fld id="{B1B0F3B7-E09C-BE4C-9AE6-5DD735CD18C3}" type="slidenum">
              <a:rPr lang="en-US" smtClean="0"/>
              <a:t>22</a:t>
            </a:fld>
            <a:endParaRPr lang="en-US"/>
          </a:p>
        </p:txBody>
      </p:sp>
    </p:spTree>
    <p:extLst>
      <p:ext uri="{BB962C8B-B14F-4D97-AF65-F5344CB8AC3E}">
        <p14:creationId xmlns:p14="http://schemas.microsoft.com/office/powerpoint/2010/main" val="163056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Robert Putnam, who I mentioned before, released a study in the early 2000s that found that, the greater the diversity in a community, the fewer people vote and the less they volunteer, the less they give to charity and work on community projects, and the less empathy for and connection to one another they feel. It turns out that–while diversity can make us uncomfortable though–being willing to work with people that are different from us gives us the opportunity to break down barriers and become part of something larger than ourselves. https://</a:t>
            </a:r>
            <a:r>
              <a:rPr lang="en-US" dirty="0" err="1"/>
              <a:t>onlinelibrary.wiley.com</a:t>
            </a:r>
            <a:r>
              <a:rPr lang="en-US" dirty="0"/>
              <a:t>/</a:t>
            </a:r>
            <a:r>
              <a:rPr lang="en-US" dirty="0" err="1"/>
              <a:t>doi</a:t>
            </a:r>
            <a:r>
              <a:rPr lang="en-US" dirty="0"/>
              <a:t>/10.1111/j.1467-9477.2007.00176.x</a:t>
            </a:r>
          </a:p>
        </p:txBody>
      </p:sp>
      <p:sp>
        <p:nvSpPr>
          <p:cNvPr id="4" name="Slide Number Placeholder 3"/>
          <p:cNvSpPr>
            <a:spLocks noGrp="1"/>
          </p:cNvSpPr>
          <p:nvPr>
            <p:ph type="sldNum" sz="quarter" idx="5"/>
          </p:nvPr>
        </p:nvSpPr>
        <p:spPr/>
        <p:txBody>
          <a:bodyPr/>
          <a:lstStyle/>
          <a:p>
            <a:fld id="{B1B0F3B7-E09C-BE4C-9AE6-5DD735CD18C3}" type="slidenum">
              <a:rPr lang="en-US" smtClean="0"/>
              <a:t>23</a:t>
            </a:fld>
            <a:endParaRPr lang="en-US"/>
          </a:p>
        </p:txBody>
      </p:sp>
    </p:spTree>
    <p:extLst>
      <p:ext uri="{BB962C8B-B14F-4D97-AF65-F5344CB8AC3E}">
        <p14:creationId xmlns:p14="http://schemas.microsoft.com/office/powerpoint/2010/main" val="3802273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all of this volatility, uncertainty, complexity, and ambiguity, we are asked to lead organizations and people through immediate challenges toward short- and long-term goals.</a:t>
            </a:r>
          </a:p>
        </p:txBody>
      </p:sp>
      <p:sp>
        <p:nvSpPr>
          <p:cNvPr id="4" name="Slide Number Placeholder 3"/>
          <p:cNvSpPr>
            <a:spLocks noGrp="1"/>
          </p:cNvSpPr>
          <p:nvPr>
            <p:ph type="sldNum" sz="quarter" idx="5"/>
          </p:nvPr>
        </p:nvSpPr>
        <p:spPr/>
        <p:txBody>
          <a:bodyPr/>
          <a:lstStyle/>
          <a:p>
            <a:fld id="{B1B0F3B7-E09C-BE4C-9AE6-5DD735CD18C3}" type="slidenum">
              <a:rPr lang="en-US" smtClean="0"/>
              <a:t>24</a:t>
            </a:fld>
            <a:endParaRPr lang="en-US"/>
          </a:p>
        </p:txBody>
      </p:sp>
    </p:spTree>
    <p:extLst>
      <p:ext uri="{BB962C8B-B14F-4D97-AF65-F5344CB8AC3E}">
        <p14:creationId xmlns:p14="http://schemas.microsoft.com/office/powerpoint/2010/main" val="4070159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QR code to connect on LinkedIn. Right to get information on the upcoming coaching webinar.</a:t>
            </a:r>
          </a:p>
        </p:txBody>
      </p:sp>
      <p:sp>
        <p:nvSpPr>
          <p:cNvPr id="4" name="Slide Number Placeholder 3"/>
          <p:cNvSpPr>
            <a:spLocks noGrp="1"/>
          </p:cNvSpPr>
          <p:nvPr>
            <p:ph type="sldNum" sz="quarter" idx="5"/>
          </p:nvPr>
        </p:nvSpPr>
        <p:spPr/>
        <p:txBody>
          <a:bodyPr/>
          <a:lstStyle/>
          <a:p>
            <a:fld id="{B1B0F3B7-E09C-BE4C-9AE6-5DD735CD18C3}" type="slidenum">
              <a:rPr lang="en-US" smtClean="0"/>
              <a:t>25</a:t>
            </a:fld>
            <a:endParaRPr lang="en-US"/>
          </a:p>
        </p:txBody>
      </p:sp>
    </p:spTree>
    <p:extLst>
      <p:ext uri="{BB962C8B-B14F-4D97-AF65-F5344CB8AC3E}">
        <p14:creationId xmlns:p14="http://schemas.microsoft.com/office/powerpoint/2010/main" val="1037336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Culture is the behaviors, artifacts, values, and beliefs of groups of people. Individuals can act out culture, but not have culture on their own. Groups have culture, and when you are a part of a culture, you have a sense of community, belonging, and a sense of being part of something greater than yourself. Culture in organizations not only dictates people’s behavior. It also make it so that they are willing to put in hard work when it’s necessary and allows them to feel like they have a sense of belonging.</a:t>
            </a:r>
          </a:p>
          <a:p>
            <a:endParaRPr lang="en-US" dirty="0"/>
          </a:p>
          <a:p>
            <a:r>
              <a:rPr lang="en-US" dirty="0"/>
              <a:t>Researchers Margaret </a:t>
            </a:r>
            <a:r>
              <a:rPr lang="en-US" dirty="0" err="1"/>
              <a:t>Brinig</a:t>
            </a:r>
            <a:r>
              <a:rPr lang="en-US" dirty="0"/>
              <a:t> and Nicole Stelle Garnett found: https://</a:t>
            </a:r>
            <a:r>
              <a:rPr lang="en-US" dirty="0" err="1"/>
              <a:t>press.uchicago.edu</a:t>
            </a:r>
            <a:r>
              <a:rPr lang="en-US" dirty="0"/>
              <a:t>/</a:t>
            </a:r>
            <a:r>
              <a:rPr lang="en-US" dirty="0" err="1"/>
              <a:t>ucp</a:t>
            </a:r>
            <a:r>
              <a:rPr lang="en-US" dirty="0"/>
              <a:t>/books/book/</a:t>
            </a:r>
            <a:r>
              <a:rPr lang="en-US" dirty="0" err="1"/>
              <a:t>chicago</a:t>
            </a:r>
            <a:r>
              <a:rPr lang="en-US" dirty="0"/>
              <a:t>/L/bo17607504.html</a:t>
            </a:r>
          </a:p>
        </p:txBody>
      </p:sp>
      <p:sp>
        <p:nvSpPr>
          <p:cNvPr id="4" name="Slide Number Placeholder 3"/>
          <p:cNvSpPr>
            <a:spLocks noGrp="1"/>
          </p:cNvSpPr>
          <p:nvPr>
            <p:ph type="sldNum" sz="quarter" idx="5"/>
          </p:nvPr>
        </p:nvSpPr>
        <p:spPr/>
        <p:txBody>
          <a:bodyPr/>
          <a:lstStyle/>
          <a:p>
            <a:fld id="{B1B0F3B7-E09C-BE4C-9AE6-5DD735CD18C3}" type="slidenum">
              <a:rPr lang="en-US" smtClean="0"/>
              <a:t>3</a:t>
            </a:fld>
            <a:endParaRPr lang="en-US"/>
          </a:p>
        </p:txBody>
      </p:sp>
    </p:spTree>
    <p:extLst>
      <p:ext uri="{BB962C8B-B14F-4D97-AF65-F5344CB8AC3E}">
        <p14:creationId xmlns:p14="http://schemas.microsoft.com/office/powerpoint/2010/main" val="2855647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collective experiences that shape the distinct behaviors of individuals and groups are what culture expert Edgar Schein calls 'Basic Assumptions’. If you’re familiar with the work of Chris Argyris of Yale and Harvard, his term for Basic Assumptions was Theories-In-Use. If you’ve heard of mental models, those are also fundamentally the same as Basic Assumptions.</a:t>
            </a:r>
          </a:p>
        </p:txBody>
      </p:sp>
      <p:sp>
        <p:nvSpPr>
          <p:cNvPr id="4" name="Slide Number Placeholder 3"/>
          <p:cNvSpPr>
            <a:spLocks noGrp="1"/>
          </p:cNvSpPr>
          <p:nvPr>
            <p:ph type="sldNum" sz="quarter" idx="5"/>
          </p:nvPr>
        </p:nvSpPr>
        <p:spPr/>
        <p:txBody>
          <a:bodyPr/>
          <a:lstStyle/>
          <a:p>
            <a:fld id="{B1B0F3B7-E09C-BE4C-9AE6-5DD735CD18C3}" type="slidenum">
              <a:rPr lang="en-US" smtClean="0"/>
              <a:t>4</a:t>
            </a:fld>
            <a:endParaRPr lang="en-US"/>
          </a:p>
        </p:txBody>
      </p:sp>
    </p:spTree>
    <p:extLst>
      <p:ext uri="{BB962C8B-B14F-4D97-AF65-F5344CB8AC3E}">
        <p14:creationId xmlns:p14="http://schemas.microsoft.com/office/powerpoint/2010/main" val="4099147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Atop the foundation of Basic Assumptions lie the Espoused Values. These represent the principles you vocally advocate for and uphold. </a:t>
            </a:r>
            <a:endParaRPr lang="en-US" dirty="0"/>
          </a:p>
        </p:txBody>
      </p:sp>
      <p:sp>
        <p:nvSpPr>
          <p:cNvPr id="4" name="Slide Number Placeholder 3"/>
          <p:cNvSpPr>
            <a:spLocks noGrp="1"/>
          </p:cNvSpPr>
          <p:nvPr>
            <p:ph type="sldNum" sz="quarter" idx="5"/>
          </p:nvPr>
        </p:nvSpPr>
        <p:spPr/>
        <p:txBody>
          <a:bodyPr/>
          <a:lstStyle/>
          <a:p>
            <a:fld id="{B1B0F3B7-E09C-BE4C-9AE6-5DD735CD18C3}" type="slidenum">
              <a:rPr lang="en-US" smtClean="0"/>
              <a:t>5</a:t>
            </a:fld>
            <a:endParaRPr lang="en-US"/>
          </a:p>
        </p:txBody>
      </p:sp>
    </p:spTree>
    <p:extLst>
      <p:ext uri="{BB962C8B-B14F-4D97-AF65-F5344CB8AC3E}">
        <p14:creationId xmlns:p14="http://schemas.microsoft.com/office/powerpoint/2010/main" val="2066438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3rd level, you get to what we see and feel in our everyday experience. That is Behaviors and Artifacts. These are the visible manifestations of culture.</a:t>
            </a:r>
          </a:p>
        </p:txBody>
      </p:sp>
      <p:sp>
        <p:nvSpPr>
          <p:cNvPr id="4" name="Slide Number Placeholder 3"/>
          <p:cNvSpPr>
            <a:spLocks noGrp="1"/>
          </p:cNvSpPr>
          <p:nvPr>
            <p:ph type="sldNum" sz="quarter" idx="5"/>
          </p:nvPr>
        </p:nvSpPr>
        <p:spPr/>
        <p:txBody>
          <a:bodyPr/>
          <a:lstStyle/>
          <a:p>
            <a:fld id="{B1B0F3B7-E09C-BE4C-9AE6-5DD735CD18C3}" type="slidenum">
              <a:rPr lang="en-US" smtClean="0"/>
              <a:t>6</a:t>
            </a:fld>
            <a:endParaRPr lang="en-US"/>
          </a:p>
        </p:txBody>
      </p:sp>
    </p:spTree>
    <p:extLst>
      <p:ext uri="{BB962C8B-B14F-4D97-AF65-F5344CB8AC3E}">
        <p14:creationId xmlns:p14="http://schemas.microsoft.com/office/powerpoint/2010/main" val="3379183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B0F3B7-E09C-BE4C-9AE6-5DD735CD18C3}" type="slidenum">
              <a:rPr lang="en-US" smtClean="0"/>
              <a:t>7</a:t>
            </a:fld>
            <a:endParaRPr lang="en-US"/>
          </a:p>
        </p:txBody>
      </p:sp>
    </p:spTree>
    <p:extLst>
      <p:ext uri="{BB962C8B-B14F-4D97-AF65-F5344CB8AC3E}">
        <p14:creationId xmlns:p14="http://schemas.microsoft.com/office/powerpoint/2010/main" val="1323307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1999, Thomas L. Friedman published his book "The Lexus and the Olive Tree".</a:t>
            </a:r>
          </a:p>
        </p:txBody>
      </p:sp>
      <p:sp>
        <p:nvSpPr>
          <p:cNvPr id="4" name="Slide Number Placeholder 3"/>
          <p:cNvSpPr>
            <a:spLocks noGrp="1"/>
          </p:cNvSpPr>
          <p:nvPr>
            <p:ph type="sldNum" sz="quarter" idx="5"/>
          </p:nvPr>
        </p:nvSpPr>
        <p:spPr/>
        <p:txBody>
          <a:bodyPr/>
          <a:lstStyle/>
          <a:p>
            <a:fld id="{B1B0F3B7-E09C-BE4C-9AE6-5DD735CD18C3}" type="slidenum">
              <a:rPr lang="en-US" smtClean="0"/>
              <a:t>8</a:t>
            </a:fld>
            <a:endParaRPr lang="en-US"/>
          </a:p>
        </p:txBody>
      </p:sp>
    </p:spTree>
    <p:extLst>
      <p:ext uri="{BB962C8B-B14F-4D97-AF65-F5344CB8AC3E}">
        <p14:creationId xmlns:p14="http://schemas.microsoft.com/office/powerpoint/2010/main" val="1835619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year 2000, Robert Putnam published "Bowling Alone", spotlighting the increasing isolation being experienced by Americans.</a:t>
            </a:r>
          </a:p>
        </p:txBody>
      </p:sp>
      <p:sp>
        <p:nvSpPr>
          <p:cNvPr id="4" name="Slide Number Placeholder 3"/>
          <p:cNvSpPr>
            <a:spLocks noGrp="1"/>
          </p:cNvSpPr>
          <p:nvPr>
            <p:ph type="sldNum" sz="quarter" idx="5"/>
          </p:nvPr>
        </p:nvSpPr>
        <p:spPr/>
        <p:txBody>
          <a:bodyPr/>
          <a:lstStyle/>
          <a:p>
            <a:fld id="{B1B0F3B7-E09C-BE4C-9AE6-5DD735CD18C3}" type="slidenum">
              <a:rPr lang="en-US" smtClean="0"/>
              <a:t>9</a:t>
            </a:fld>
            <a:endParaRPr lang="en-US"/>
          </a:p>
        </p:txBody>
      </p:sp>
    </p:spTree>
    <p:extLst>
      <p:ext uri="{BB962C8B-B14F-4D97-AF65-F5344CB8AC3E}">
        <p14:creationId xmlns:p14="http://schemas.microsoft.com/office/powerpoint/2010/main" val="3469531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3E977-F57D-7B9B-ECF8-1FA0075FF0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76D48B-358B-140C-636B-30C27AE9E2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14A81-8B54-2605-D6A6-D520A6003E9C}"/>
              </a:ext>
            </a:extLst>
          </p:cNvPr>
          <p:cNvSpPr>
            <a:spLocks noGrp="1"/>
          </p:cNvSpPr>
          <p:nvPr>
            <p:ph type="dt" sz="half" idx="10"/>
          </p:nvPr>
        </p:nvSpPr>
        <p:spPr/>
        <p:txBody>
          <a:bodyPr/>
          <a:lstStyle/>
          <a:p>
            <a:fld id="{A860DD5D-2FF6-4BBC-B6B1-D567A0D876C3}" type="datetimeFigureOut">
              <a:rPr lang="en-US" smtClean="0"/>
              <a:t>10/30/23</a:t>
            </a:fld>
            <a:endParaRPr lang="en-US"/>
          </a:p>
        </p:txBody>
      </p:sp>
      <p:sp>
        <p:nvSpPr>
          <p:cNvPr id="5" name="Footer Placeholder 4">
            <a:extLst>
              <a:ext uri="{FF2B5EF4-FFF2-40B4-BE49-F238E27FC236}">
                <a16:creationId xmlns:a16="http://schemas.microsoft.com/office/drawing/2014/main" id="{2538D028-0CE7-0242-2EA9-19AFA90B97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E0D5A1-FCF7-B85B-A79D-5D673CD8C941}"/>
              </a:ext>
            </a:extLst>
          </p:cNvPr>
          <p:cNvSpPr>
            <a:spLocks noGrp="1"/>
          </p:cNvSpPr>
          <p:nvPr>
            <p:ph type="sldNum" sz="quarter" idx="12"/>
          </p:nvPr>
        </p:nvSpPr>
        <p:spPr/>
        <p:txBody>
          <a:bodyPr/>
          <a:lstStyle/>
          <a:p>
            <a:fld id="{A0A59FCF-8003-4C2E-AB98-D869BF2AF340}" type="slidenum">
              <a:rPr lang="en-US" smtClean="0"/>
              <a:t>‹#›</a:t>
            </a:fld>
            <a:endParaRPr lang="en-US"/>
          </a:p>
        </p:txBody>
      </p:sp>
    </p:spTree>
    <p:extLst>
      <p:ext uri="{BB962C8B-B14F-4D97-AF65-F5344CB8AC3E}">
        <p14:creationId xmlns:p14="http://schemas.microsoft.com/office/powerpoint/2010/main" val="839910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rt 2 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BACE28-889B-0197-658A-B3BBB897DFCF}"/>
              </a:ext>
            </a:extLst>
          </p:cNvPr>
          <p:cNvSpPr txBox="1"/>
          <p:nvPr userDrawn="1"/>
        </p:nvSpPr>
        <p:spPr>
          <a:xfrm>
            <a:off x="626807" y="3672347"/>
            <a:ext cx="3411511" cy="584775"/>
          </a:xfrm>
          <a:prstGeom prst="rect">
            <a:avLst/>
          </a:prstGeom>
          <a:noFill/>
        </p:spPr>
        <p:txBody>
          <a:bodyPr wrap="none" rtlCol="0">
            <a:spAutoFit/>
          </a:bodyPr>
          <a:lstStyle/>
          <a:p>
            <a:r>
              <a:rPr lang="en-US" sz="3200" b="1" dirty="0">
                <a:solidFill>
                  <a:schemeClr val="bg1"/>
                </a:solidFill>
                <a:latin typeface="Merriweather" panose="00000500000000000000" pitchFamily="2" charset="0"/>
              </a:rPr>
              <a:t>What changed?</a:t>
            </a:r>
            <a:endParaRPr lang="en-US" sz="4000" b="1" dirty="0">
              <a:solidFill>
                <a:schemeClr val="bg1"/>
              </a:solidFill>
              <a:latin typeface="Merriweather" panose="00000500000000000000" pitchFamily="2" charset="0"/>
            </a:endParaRPr>
          </a:p>
        </p:txBody>
      </p:sp>
      <p:sp>
        <p:nvSpPr>
          <p:cNvPr id="7" name="TextBox 6">
            <a:extLst>
              <a:ext uri="{FF2B5EF4-FFF2-40B4-BE49-F238E27FC236}">
                <a16:creationId xmlns:a16="http://schemas.microsoft.com/office/drawing/2014/main" id="{95D98D1D-9D4E-FA46-03CE-82BDC18D4579}"/>
              </a:ext>
            </a:extLst>
          </p:cNvPr>
          <p:cNvSpPr txBox="1"/>
          <p:nvPr userDrawn="1"/>
        </p:nvSpPr>
        <p:spPr>
          <a:xfrm>
            <a:off x="626807" y="3432218"/>
            <a:ext cx="3989439" cy="276999"/>
          </a:xfrm>
          <a:prstGeom prst="rect">
            <a:avLst/>
          </a:prstGeom>
          <a:noFill/>
        </p:spPr>
        <p:txBody>
          <a:bodyPr wrap="square" rtlCol="0">
            <a:spAutoFit/>
          </a:bodyPr>
          <a:lstStyle/>
          <a:p>
            <a:pPr algn="l"/>
            <a:r>
              <a:rPr lang="en-US" sz="1200" spc="200" dirty="0">
                <a:solidFill>
                  <a:schemeClr val="bg1">
                    <a:alpha val="80000"/>
                  </a:schemeClr>
                </a:solidFill>
                <a:latin typeface="Avenir Heavy" panose="020B0703020203020204" pitchFamily="34" charset="0"/>
              </a:rPr>
              <a:t>PART II</a:t>
            </a:r>
          </a:p>
        </p:txBody>
      </p:sp>
    </p:spTree>
    <p:extLst>
      <p:ext uri="{BB962C8B-B14F-4D97-AF65-F5344CB8AC3E}">
        <p14:creationId xmlns:p14="http://schemas.microsoft.com/office/powerpoint/2010/main" val="456912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How culture changes strip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0A66CE-9EA9-005F-9E35-7B0DB75B3362}"/>
              </a:ext>
            </a:extLst>
          </p:cNvPr>
          <p:cNvSpPr/>
          <p:nvPr userDrawn="1"/>
        </p:nvSpPr>
        <p:spPr>
          <a:xfrm>
            <a:off x="0" y="6791633"/>
            <a:ext cx="12192000" cy="66368"/>
          </a:xfrm>
          <a:prstGeom prst="rect">
            <a:avLst/>
          </a:prstGeom>
          <a:solidFill>
            <a:srgbClr val="8885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510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rt 3 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BACE28-889B-0197-658A-B3BBB897DFCF}"/>
              </a:ext>
            </a:extLst>
          </p:cNvPr>
          <p:cNvSpPr txBox="1"/>
          <p:nvPr userDrawn="1"/>
        </p:nvSpPr>
        <p:spPr>
          <a:xfrm>
            <a:off x="626807" y="3672347"/>
            <a:ext cx="3772186" cy="584775"/>
          </a:xfrm>
          <a:prstGeom prst="rect">
            <a:avLst/>
          </a:prstGeom>
          <a:noFill/>
        </p:spPr>
        <p:txBody>
          <a:bodyPr wrap="none" rtlCol="0">
            <a:spAutoFit/>
          </a:bodyPr>
          <a:lstStyle/>
          <a:p>
            <a:r>
              <a:rPr lang="en-US" sz="3200" b="1" dirty="0">
                <a:solidFill>
                  <a:schemeClr val="bg1"/>
                </a:solidFill>
                <a:latin typeface="Merriweather" panose="00000500000000000000" pitchFamily="2" charset="0"/>
              </a:rPr>
              <a:t>What can you do?</a:t>
            </a:r>
            <a:endParaRPr lang="en-US" sz="4000" b="1" dirty="0">
              <a:solidFill>
                <a:schemeClr val="bg1"/>
              </a:solidFill>
              <a:latin typeface="Merriweather" panose="00000500000000000000" pitchFamily="2" charset="0"/>
            </a:endParaRPr>
          </a:p>
        </p:txBody>
      </p:sp>
      <p:sp>
        <p:nvSpPr>
          <p:cNvPr id="7" name="TextBox 6">
            <a:extLst>
              <a:ext uri="{FF2B5EF4-FFF2-40B4-BE49-F238E27FC236}">
                <a16:creationId xmlns:a16="http://schemas.microsoft.com/office/drawing/2014/main" id="{95D98D1D-9D4E-FA46-03CE-82BDC18D4579}"/>
              </a:ext>
            </a:extLst>
          </p:cNvPr>
          <p:cNvSpPr txBox="1"/>
          <p:nvPr userDrawn="1"/>
        </p:nvSpPr>
        <p:spPr>
          <a:xfrm>
            <a:off x="626807" y="3432218"/>
            <a:ext cx="3989439" cy="276999"/>
          </a:xfrm>
          <a:prstGeom prst="rect">
            <a:avLst/>
          </a:prstGeom>
          <a:noFill/>
        </p:spPr>
        <p:txBody>
          <a:bodyPr wrap="square" rtlCol="0">
            <a:spAutoFit/>
          </a:bodyPr>
          <a:lstStyle/>
          <a:p>
            <a:pPr algn="l"/>
            <a:r>
              <a:rPr lang="en-US" sz="1200" spc="200" dirty="0">
                <a:solidFill>
                  <a:schemeClr val="bg1">
                    <a:alpha val="80000"/>
                  </a:schemeClr>
                </a:solidFill>
                <a:latin typeface="Avenir Heavy" panose="020B0703020203020204" pitchFamily="34" charset="0"/>
              </a:rPr>
              <a:t>PART III</a:t>
            </a:r>
          </a:p>
        </p:txBody>
      </p:sp>
    </p:spTree>
    <p:extLst>
      <p:ext uri="{BB962C8B-B14F-4D97-AF65-F5344CB8AC3E}">
        <p14:creationId xmlns:p14="http://schemas.microsoft.com/office/powerpoint/2010/main" val="2262373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What can you do strip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0A66CE-9EA9-005F-9E35-7B0DB75B3362}"/>
              </a:ext>
            </a:extLst>
          </p:cNvPr>
          <p:cNvSpPr/>
          <p:nvPr userDrawn="1"/>
        </p:nvSpPr>
        <p:spPr>
          <a:xfrm>
            <a:off x="0" y="6791633"/>
            <a:ext cx="12192000" cy="66368"/>
          </a:xfrm>
          <a:prstGeom prst="rect">
            <a:avLst/>
          </a:prstGeom>
          <a:solidFill>
            <a:srgbClr val="AE4F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9452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F6E9D-94D3-8C6D-A563-BC202AB8EF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58F4AA-0B25-EC67-DB58-A54465D640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11D82C-1B47-A9D1-1B80-BA8BCA57CE0F}"/>
              </a:ext>
            </a:extLst>
          </p:cNvPr>
          <p:cNvSpPr>
            <a:spLocks noGrp="1"/>
          </p:cNvSpPr>
          <p:nvPr>
            <p:ph type="dt" sz="half" idx="10"/>
          </p:nvPr>
        </p:nvSpPr>
        <p:spPr/>
        <p:txBody>
          <a:bodyPr/>
          <a:lstStyle/>
          <a:p>
            <a:fld id="{A860DD5D-2FF6-4BBC-B6B1-D567A0D876C3}" type="datetimeFigureOut">
              <a:rPr lang="en-US" smtClean="0"/>
              <a:t>10/30/23</a:t>
            </a:fld>
            <a:endParaRPr lang="en-US"/>
          </a:p>
        </p:txBody>
      </p:sp>
      <p:sp>
        <p:nvSpPr>
          <p:cNvPr id="5" name="Footer Placeholder 4">
            <a:extLst>
              <a:ext uri="{FF2B5EF4-FFF2-40B4-BE49-F238E27FC236}">
                <a16:creationId xmlns:a16="http://schemas.microsoft.com/office/drawing/2014/main" id="{A1353F29-32B4-ADA8-6921-8EDE19961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CCA238-25DC-23E6-5023-BF75DA04CAF7}"/>
              </a:ext>
            </a:extLst>
          </p:cNvPr>
          <p:cNvSpPr>
            <a:spLocks noGrp="1"/>
          </p:cNvSpPr>
          <p:nvPr>
            <p:ph type="sldNum" sz="quarter" idx="12"/>
          </p:nvPr>
        </p:nvSpPr>
        <p:spPr/>
        <p:txBody>
          <a:bodyPr/>
          <a:lstStyle/>
          <a:p>
            <a:fld id="{A0A59FCF-8003-4C2E-AB98-D869BF2AF340}" type="slidenum">
              <a:rPr lang="en-US" smtClean="0"/>
              <a:t>‹#›</a:t>
            </a:fld>
            <a:endParaRPr lang="en-US"/>
          </a:p>
        </p:txBody>
      </p:sp>
    </p:spTree>
    <p:extLst>
      <p:ext uri="{BB962C8B-B14F-4D97-AF65-F5344CB8AC3E}">
        <p14:creationId xmlns:p14="http://schemas.microsoft.com/office/powerpoint/2010/main" val="2710451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C4BB3-784D-C90E-4A37-E368085AA8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47166D-C297-7B47-0441-7C5509454B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0EEE0-F4DE-036C-51A3-D49336D9EB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E24B96-FEA4-7680-BBA8-0BDF4CA626F8}"/>
              </a:ext>
            </a:extLst>
          </p:cNvPr>
          <p:cNvSpPr>
            <a:spLocks noGrp="1"/>
          </p:cNvSpPr>
          <p:nvPr>
            <p:ph type="dt" sz="half" idx="10"/>
          </p:nvPr>
        </p:nvSpPr>
        <p:spPr/>
        <p:txBody>
          <a:bodyPr/>
          <a:lstStyle/>
          <a:p>
            <a:fld id="{A860DD5D-2FF6-4BBC-B6B1-D567A0D876C3}" type="datetimeFigureOut">
              <a:rPr lang="en-US" smtClean="0"/>
              <a:t>10/30/23</a:t>
            </a:fld>
            <a:endParaRPr lang="en-US"/>
          </a:p>
        </p:txBody>
      </p:sp>
      <p:sp>
        <p:nvSpPr>
          <p:cNvPr id="6" name="Footer Placeholder 5">
            <a:extLst>
              <a:ext uri="{FF2B5EF4-FFF2-40B4-BE49-F238E27FC236}">
                <a16:creationId xmlns:a16="http://schemas.microsoft.com/office/drawing/2014/main" id="{06A59444-079D-3564-1DEA-C0AE8F1621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364D3C-CEFE-6B3D-65D2-8F52763371A2}"/>
              </a:ext>
            </a:extLst>
          </p:cNvPr>
          <p:cNvSpPr>
            <a:spLocks noGrp="1"/>
          </p:cNvSpPr>
          <p:nvPr>
            <p:ph type="sldNum" sz="quarter" idx="12"/>
          </p:nvPr>
        </p:nvSpPr>
        <p:spPr/>
        <p:txBody>
          <a:bodyPr/>
          <a:lstStyle/>
          <a:p>
            <a:fld id="{A0A59FCF-8003-4C2E-AB98-D869BF2AF340}" type="slidenum">
              <a:rPr lang="en-US" smtClean="0"/>
              <a:t>‹#›</a:t>
            </a:fld>
            <a:endParaRPr lang="en-US"/>
          </a:p>
        </p:txBody>
      </p:sp>
    </p:spTree>
    <p:extLst>
      <p:ext uri="{BB962C8B-B14F-4D97-AF65-F5344CB8AC3E}">
        <p14:creationId xmlns:p14="http://schemas.microsoft.com/office/powerpoint/2010/main" val="833024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3E082-3B7C-B2A0-108D-5B79C7CFF6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634905-2665-DE21-92B7-EE4EB25B42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82647E-629A-425F-762A-633B11D0B5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50E69B-66C7-47CB-4E18-29A6DD315C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86D25C-02F0-E0D6-A305-767FE17413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E542FA-2E32-6676-9ACD-9A9C981BDF4F}"/>
              </a:ext>
            </a:extLst>
          </p:cNvPr>
          <p:cNvSpPr>
            <a:spLocks noGrp="1"/>
          </p:cNvSpPr>
          <p:nvPr>
            <p:ph type="dt" sz="half" idx="10"/>
          </p:nvPr>
        </p:nvSpPr>
        <p:spPr/>
        <p:txBody>
          <a:bodyPr/>
          <a:lstStyle/>
          <a:p>
            <a:fld id="{A860DD5D-2FF6-4BBC-B6B1-D567A0D876C3}" type="datetimeFigureOut">
              <a:rPr lang="en-US" smtClean="0"/>
              <a:t>10/30/23</a:t>
            </a:fld>
            <a:endParaRPr lang="en-US"/>
          </a:p>
        </p:txBody>
      </p:sp>
      <p:sp>
        <p:nvSpPr>
          <p:cNvPr id="8" name="Footer Placeholder 7">
            <a:extLst>
              <a:ext uri="{FF2B5EF4-FFF2-40B4-BE49-F238E27FC236}">
                <a16:creationId xmlns:a16="http://schemas.microsoft.com/office/drawing/2014/main" id="{E2E6A349-7873-268F-02B7-9C8A13D805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FFED69-2951-6D4E-E2DC-746C17A25108}"/>
              </a:ext>
            </a:extLst>
          </p:cNvPr>
          <p:cNvSpPr>
            <a:spLocks noGrp="1"/>
          </p:cNvSpPr>
          <p:nvPr>
            <p:ph type="sldNum" sz="quarter" idx="12"/>
          </p:nvPr>
        </p:nvSpPr>
        <p:spPr/>
        <p:txBody>
          <a:bodyPr/>
          <a:lstStyle/>
          <a:p>
            <a:fld id="{A0A59FCF-8003-4C2E-AB98-D869BF2AF340}" type="slidenum">
              <a:rPr lang="en-US" smtClean="0"/>
              <a:t>‹#›</a:t>
            </a:fld>
            <a:endParaRPr lang="en-US"/>
          </a:p>
        </p:txBody>
      </p:sp>
    </p:spTree>
    <p:extLst>
      <p:ext uri="{BB962C8B-B14F-4D97-AF65-F5344CB8AC3E}">
        <p14:creationId xmlns:p14="http://schemas.microsoft.com/office/powerpoint/2010/main" val="2762006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AFABA-536F-7B61-C9E2-C1007E9401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868521-F2C0-0B95-AE2F-5134F1DEA543}"/>
              </a:ext>
            </a:extLst>
          </p:cNvPr>
          <p:cNvSpPr>
            <a:spLocks noGrp="1"/>
          </p:cNvSpPr>
          <p:nvPr>
            <p:ph type="dt" sz="half" idx="10"/>
          </p:nvPr>
        </p:nvSpPr>
        <p:spPr/>
        <p:txBody>
          <a:bodyPr/>
          <a:lstStyle/>
          <a:p>
            <a:fld id="{A860DD5D-2FF6-4BBC-B6B1-D567A0D876C3}" type="datetimeFigureOut">
              <a:rPr lang="en-US" smtClean="0"/>
              <a:t>10/30/23</a:t>
            </a:fld>
            <a:endParaRPr lang="en-US"/>
          </a:p>
        </p:txBody>
      </p:sp>
      <p:sp>
        <p:nvSpPr>
          <p:cNvPr id="4" name="Footer Placeholder 3">
            <a:extLst>
              <a:ext uri="{FF2B5EF4-FFF2-40B4-BE49-F238E27FC236}">
                <a16:creationId xmlns:a16="http://schemas.microsoft.com/office/drawing/2014/main" id="{A25DD43A-A817-2B1C-F504-FA6F6FCFF0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A29E31-9455-3E12-AF98-B103F8A9547C}"/>
              </a:ext>
            </a:extLst>
          </p:cNvPr>
          <p:cNvSpPr>
            <a:spLocks noGrp="1"/>
          </p:cNvSpPr>
          <p:nvPr>
            <p:ph type="sldNum" sz="quarter" idx="12"/>
          </p:nvPr>
        </p:nvSpPr>
        <p:spPr/>
        <p:txBody>
          <a:bodyPr/>
          <a:lstStyle/>
          <a:p>
            <a:fld id="{A0A59FCF-8003-4C2E-AB98-D869BF2AF340}" type="slidenum">
              <a:rPr lang="en-US" smtClean="0"/>
              <a:t>‹#›</a:t>
            </a:fld>
            <a:endParaRPr lang="en-US"/>
          </a:p>
        </p:txBody>
      </p:sp>
    </p:spTree>
    <p:extLst>
      <p:ext uri="{BB962C8B-B14F-4D97-AF65-F5344CB8AC3E}">
        <p14:creationId xmlns:p14="http://schemas.microsoft.com/office/powerpoint/2010/main" val="2423040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3987E2-BE1B-BFA4-251F-D9D7F7F08018}"/>
              </a:ext>
            </a:extLst>
          </p:cNvPr>
          <p:cNvSpPr>
            <a:spLocks noGrp="1"/>
          </p:cNvSpPr>
          <p:nvPr>
            <p:ph type="dt" sz="half" idx="10"/>
          </p:nvPr>
        </p:nvSpPr>
        <p:spPr/>
        <p:txBody>
          <a:bodyPr/>
          <a:lstStyle/>
          <a:p>
            <a:fld id="{A860DD5D-2FF6-4BBC-B6B1-D567A0D876C3}" type="datetimeFigureOut">
              <a:rPr lang="en-US" smtClean="0"/>
              <a:t>10/30/23</a:t>
            </a:fld>
            <a:endParaRPr lang="en-US"/>
          </a:p>
        </p:txBody>
      </p:sp>
      <p:sp>
        <p:nvSpPr>
          <p:cNvPr id="3" name="Footer Placeholder 2">
            <a:extLst>
              <a:ext uri="{FF2B5EF4-FFF2-40B4-BE49-F238E27FC236}">
                <a16:creationId xmlns:a16="http://schemas.microsoft.com/office/drawing/2014/main" id="{6A4D62BB-7CC5-4D12-6B8C-E0DA39FEA6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2C8675-6027-6A52-07A6-F26C425A0243}"/>
              </a:ext>
            </a:extLst>
          </p:cNvPr>
          <p:cNvSpPr>
            <a:spLocks noGrp="1"/>
          </p:cNvSpPr>
          <p:nvPr>
            <p:ph type="sldNum" sz="quarter" idx="12"/>
          </p:nvPr>
        </p:nvSpPr>
        <p:spPr/>
        <p:txBody>
          <a:bodyPr/>
          <a:lstStyle/>
          <a:p>
            <a:fld id="{A0A59FCF-8003-4C2E-AB98-D869BF2AF340}" type="slidenum">
              <a:rPr lang="en-US" smtClean="0"/>
              <a:t>‹#›</a:t>
            </a:fld>
            <a:endParaRPr lang="en-US"/>
          </a:p>
        </p:txBody>
      </p:sp>
    </p:spTree>
    <p:extLst>
      <p:ext uri="{BB962C8B-B14F-4D97-AF65-F5344CB8AC3E}">
        <p14:creationId xmlns:p14="http://schemas.microsoft.com/office/powerpoint/2010/main" val="3290500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1 - 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6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rt 1 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BACE28-889B-0197-658A-B3BBB897DFCF}"/>
              </a:ext>
            </a:extLst>
          </p:cNvPr>
          <p:cNvSpPr txBox="1"/>
          <p:nvPr userDrawn="1"/>
        </p:nvSpPr>
        <p:spPr>
          <a:xfrm>
            <a:off x="626807" y="3672347"/>
            <a:ext cx="3499676" cy="584775"/>
          </a:xfrm>
          <a:prstGeom prst="rect">
            <a:avLst/>
          </a:prstGeom>
          <a:noFill/>
        </p:spPr>
        <p:txBody>
          <a:bodyPr wrap="none" rtlCol="0">
            <a:spAutoFit/>
          </a:bodyPr>
          <a:lstStyle/>
          <a:p>
            <a:r>
              <a:rPr lang="en-US" sz="3200" b="1" dirty="0">
                <a:solidFill>
                  <a:schemeClr val="bg1"/>
                </a:solidFill>
                <a:latin typeface="Merriweather" panose="00000500000000000000" pitchFamily="2" charset="0"/>
              </a:rPr>
              <a:t>What is culture?</a:t>
            </a:r>
            <a:endParaRPr lang="en-US" sz="4000" b="1" dirty="0">
              <a:solidFill>
                <a:schemeClr val="bg1"/>
              </a:solidFill>
              <a:latin typeface="Merriweather" panose="00000500000000000000" pitchFamily="2" charset="0"/>
            </a:endParaRPr>
          </a:p>
        </p:txBody>
      </p:sp>
      <p:sp>
        <p:nvSpPr>
          <p:cNvPr id="7" name="TextBox 6">
            <a:extLst>
              <a:ext uri="{FF2B5EF4-FFF2-40B4-BE49-F238E27FC236}">
                <a16:creationId xmlns:a16="http://schemas.microsoft.com/office/drawing/2014/main" id="{95D98D1D-9D4E-FA46-03CE-82BDC18D4579}"/>
              </a:ext>
            </a:extLst>
          </p:cNvPr>
          <p:cNvSpPr txBox="1"/>
          <p:nvPr userDrawn="1"/>
        </p:nvSpPr>
        <p:spPr>
          <a:xfrm>
            <a:off x="626807" y="3432218"/>
            <a:ext cx="3989439" cy="276999"/>
          </a:xfrm>
          <a:prstGeom prst="rect">
            <a:avLst/>
          </a:prstGeom>
          <a:noFill/>
        </p:spPr>
        <p:txBody>
          <a:bodyPr wrap="square" rtlCol="0">
            <a:spAutoFit/>
          </a:bodyPr>
          <a:lstStyle/>
          <a:p>
            <a:pPr algn="l"/>
            <a:r>
              <a:rPr lang="en-US" sz="1200" spc="200" dirty="0">
                <a:solidFill>
                  <a:schemeClr val="bg1">
                    <a:alpha val="80000"/>
                  </a:schemeClr>
                </a:solidFill>
                <a:latin typeface="Avenir Heavy" panose="020B0703020203020204" pitchFamily="34" charset="0"/>
              </a:rPr>
              <a:t>PART I</a:t>
            </a:r>
          </a:p>
        </p:txBody>
      </p:sp>
    </p:spTree>
    <p:extLst>
      <p:ext uri="{BB962C8B-B14F-4D97-AF65-F5344CB8AC3E}">
        <p14:creationId xmlns:p14="http://schemas.microsoft.com/office/powerpoint/2010/main" val="585323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hat is culture strip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0A66CE-9EA9-005F-9E35-7B0DB75B3362}"/>
              </a:ext>
            </a:extLst>
          </p:cNvPr>
          <p:cNvSpPr/>
          <p:nvPr userDrawn="1"/>
        </p:nvSpPr>
        <p:spPr>
          <a:xfrm>
            <a:off x="0" y="6791633"/>
            <a:ext cx="12192000" cy="66368"/>
          </a:xfrm>
          <a:prstGeom prst="rect">
            <a:avLst/>
          </a:prstGeom>
          <a:solidFill>
            <a:srgbClr val="3CB8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633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AA1B5E-FB68-E8B0-625C-5BC2ED847A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11FFAA-1D4F-3FF9-996D-734A946DE5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1F05B-2215-C19B-B49D-C0CF712B27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60DD5D-2FF6-4BBC-B6B1-D567A0D876C3}" type="datetimeFigureOut">
              <a:rPr lang="en-US" smtClean="0"/>
              <a:t>10/30/23</a:t>
            </a:fld>
            <a:endParaRPr lang="en-US"/>
          </a:p>
        </p:txBody>
      </p:sp>
      <p:sp>
        <p:nvSpPr>
          <p:cNvPr id="5" name="Footer Placeholder 4">
            <a:extLst>
              <a:ext uri="{FF2B5EF4-FFF2-40B4-BE49-F238E27FC236}">
                <a16:creationId xmlns:a16="http://schemas.microsoft.com/office/drawing/2014/main" id="{2D94CBC0-F428-2141-44FB-5B1C824057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2DFAE5-C52A-A8DF-CA47-0CE6521BDE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A59FCF-8003-4C2E-AB98-D869BF2AF340}" type="slidenum">
              <a:rPr lang="en-US" smtClean="0"/>
              <a:t>‹#›</a:t>
            </a:fld>
            <a:endParaRPr lang="en-US"/>
          </a:p>
        </p:txBody>
      </p:sp>
    </p:spTree>
    <p:extLst>
      <p:ext uri="{BB962C8B-B14F-4D97-AF65-F5344CB8AC3E}">
        <p14:creationId xmlns:p14="http://schemas.microsoft.com/office/powerpoint/2010/main" val="3379630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124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tables in a room with large windows&#10;&#10;Description automatically generated">
            <a:extLst>
              <a:ext uri="{FF2B5EF4-FFF2-40B4-BE49-F238E27FC236}">
                <a16:creationId xmlns:a16="http://schemas.microsoft.com/office/drawing/2014/main" id="{01448617-9CBF-C4E6-8E34-56C347B8D6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6795821"/>
          </a:xfrm>
          <a:prstGeom prst="rect">
            <a:avLst/>
          </a:prstGeom>
        </p:spPr>
      </p:pic>
    </p:spTree>
    <p:extLst>
      <p:ext uri="{BB962C8B-B14F-4D97-AF65-F5344CB8AC3E}">
        <p14:creationId xmlns:p14="http://schemas.microsoft.com/office/powerpoint/2010/main" val="973364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094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884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A diagram of a person's relationship&#10;&#10;Description automatically generated">
            <a:extLst>
              <a:ext uri="{FF2B5EF4-FFF2-40B4-BE49-F238E27FC236}">
                <a16:creationId xmlns:a16="http://schemas.microsoft.com/office/drawing/2014/main" id="{A3CBFEBC-EDB6-11AD-C25E-2FE9D765E2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2000" cy="6734432"/>
          </a:xfrm>
          <a:prstGeom prst="rect">
            <a:avLst/>
          </a:prstGeom>
        </p:spPr>
      </p:pic>
      <p:pic>
        <p:nvPicPr>
          <p:cNvPr id="4" name="Picture 3" descr="A diagram of a community&#10;&#10;Description automatically generated">
            <a:extLst>
              <a:ext uri="{FF2B5EF4-FFF2-40B4-BE49-F238E27FC236}">
                <a16:creationId xmlns:a16="http://schemas.microsoft.com/office/drawing/2014/main" id="{01158F31-BF11-C966-2E68-DDCC877424D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1"/>
            <a:ext cx="12191999" cy="6734432"/>
          </a:xfrm>
          <a:prstGeom prst="rect">
            <a:avLst/>
          </a:prstGeom>
        </p:spPr>
      </p:pic>
    </p:spTree>
    <p:extLst>
      <p:ext uri="{BB962C8B-B14F-4D97-AF65-F5344CB8AC3E}">
        <p14:creationId xmlns:p14="http://schemas.microsoft.com/office/powerpoint/2010/main" val="712661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A diagram of a couple of circles&#10;&#10;Description automatically generated">
            <a:extLst>
              <a:ext uri="{FF2B5EF4-FFF2-40B4-BE49-F238E27FC236}">
                <a16:creationId xmlns:a16="http://schemas.microsoft.com/office/drawing/2014/main" id="{4304A2A3-7589-A25B-163C-C0742322EAA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2000" cy="6759146"/>
          </a:xfrm>
          <a:prstGeom prst="rect">
            <a:avLst/>
          </a:prstGeom>
        </p:spPr>
      </p:pic>
      <p:pic>
        <p:nvPicPr>
          <p:cNvPr id="4" name="Picture 3" descr="A diagram of a community&#10;&#10;Description automatically generated">
            <a:extLst>
              <a:ext uri="{FF2B5EF4-FFF2-40B4-BE49-F238E27FC236}">
                <a16:creationId xmlns:a16="http://schemas.microsoft.com/office/drawing/2014/main" id="{1D746773-772E-B0FA-028D-CAEA4065856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12191999" cy="6677425"/>
          </a:xfrm>
          <a:prstGeom prst="rect">
            <a:avLst/>
          </a:prstGeom>
        </p:spPr>
      </p:pic>
    </p:spTree>
    <p:extLst>
      <p:ext uri="{BB962C8B-B14F-4D97-AF65-F5344CB8AC3E}">
        <p14:creationId xmlns:p14="http://schemas.microsoft.com/office/powerpoint/2010/main" val="502916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965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A diagram of a couple of circles&#10;&#10;Description automatically generated">
            <a:extLst>
              <a:ext uri="{FF2B5EF4-FFF2-40B4-BE49-F238E27FC236}">
                <a16:creationId xmlns:a16="http://schemas.microsoft.com/office/drawing/2014/main" id="{34578091-6269-5EFE-7F56-ED00E411624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2000" cy="6759146"/>
          </a:xfrm>
          <a:prstGeom prst="rect">
            <a:avLst/>
          </a:prstGeom>
        </p:spPr>
      </p:pic>
      <p:pic>
        <p:nvPicPr>
          <p:cNvPr id="3" name="Picture 2" descr="A diagram of a community&#10;&#10;Description automatically generated">
            <a:extLst>
              <a:ext uri="{FF2B5EF4-FFF2-40B4-BE49-F238E27FC236}">
                <a16:creationId xmlns:a16="http://schemas.microsoft.com/office/drawing/2014/main" id="{D7121C61-A429-EC18-9EFA-A8F8BC7A7BA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12191999" cy="6677425"/>
          </a:xfrm>
          <a:prstGeom prst="rect">
            <a:avLst/>
          </a:prstGeom>
        </p:spPr>
      </p:pic>
    </p:spTree>
    <p:extLst>
      <p:ext uri="{BB962C8B-B14F-4D97-AF65-F5344CB8AC3E}">
        <p14:creationId xmlns:p14="http://schemas.microsoft.com/office/powerpoint/2010/main" val="3603987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309D74-798E-DF79-D57C-FBF8980FEF2A}"/>
              </a:ext>
            </a:extLst>
          </p:cNvPr>
          <p:cNvSpPr txBox="1"/>
          <p:nvPr/>
        </p:nvSpPr>
        <p:spPr>
          <a:xfrm>
            <a:off x="196948" y="6539493"/>
            <a:ext cx="3989439" cy="246221"/>
          </a:xfrm>
          <a:prstGeom prst="rect">
            <a:avLst/>
          </a:prstGeom>
          <a:noFill/>
        </p:spPr>
        <p:txBody>
          <a:bodyPr wrap="square" rtlCol="0">
            <a:spAutoFit/>
          </a:bodyPr>
          <a:lstStyle/>
          <a:p>
            <a:r>
              <a:rPr lang="en-US" sz="1000" dirty="0">
                <a:solidFill>
                  <a:srgbClr val="8885AE">
                    <a:alpha val="80000"/>
                  </a:srgbClr>
                </a:solidFill>
                <a:latin typeface="Avenir Heavy" panose="020B0703020203020204" pitchFamily="34" charset="0"/>
              </a:rPr>
              <a:t>Source: </a:t>
            </a:r>
            <a:r>
              <a:rPr lang="en-US" sz="1000" dirty="0">
                <a:solidFill>
                  <a:srgbClr val="8885AE">
                    <a:alpha val="80000"/>
                  </a:srgbClr>
                </a:solidFill>
                <a:latin typeface="Avenir Book" panose="02000503020000020003" pitchFamily="2" charset="0"/>
              </a:rPr>
              <a:t>Lawson, University of Liverpool</a:t>
            </a:r>
          </a:p>
        </p:txBody>
      </p:sp>
    </p:spTree>
    <p:extLst>
      <p:ext uri="{BB962C8B-B14F-4D97-AF65-F5344CB8AC3E}">
        <p14:creationId xmlns:p14="http://schemas.microsoft.com/office/powerpoint/2010/main" val="3340288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98970E-7F57-CD91-ACEC-B6453B743F19}"/>
              </a:ext>
            </a:extLst>
          </p:cNvPr>
          <p:cNvSpPr txBox="1"/>
          <p:nvPr/>
        </p:nvSpPr>
        <p:spPr>
          <a:xfrm>
            <a:off x="196948" y="6539493"/>
            <a:ext cx="3989439" cy="246221"/>
          </a:xfrm>
          <a:prstGeom prst="rect">
            <a:avLst/>
          </a:prstGeom>
          <a:noFill/>
        </p:spPr>
        <p:txBody>
          <a:bodyPr wrap="square" rtlCol="0">
            <a:spAutoFit/>
          </a:bodyPr>
          <a:lstStyle/>
          <a:p>
            <a:r>
              <a:rPr lang="en-US" sz="1000" dirty="0">
                <a:solidFill>
                  <a:srgbClr val="8885AE">
                    <a:alpha val="80000"/>
                  </a:srgbClr>
                </a:solidFill>
                <a:latin typeface="Avenir Heavy" panose="020B0703020203020204" pitchFamily="34" charset="0"/>
              </a:rPr>
              <a:t>Source: </a:t>
            </a:r>
            <a:r>
              <a:rPr lang="en-US" sz="1000" dirty="0">
                <a:solidFill>
                  <a:srgbClr val="8885AE">
                    <a:alpha val="80000"/>
                  </a:srgbClr>
                </a:solidFill>
                <a:latin typeface="Avenir Book" panose="02000503020000020003" pitchFamily="2" charset="0"/>
              </a:rPr>
              <a:t>Saturday Morning Breakfast Cereal</a:t>
            </a:r>
          </a:p>
        </p:txBody>
      </p:sp>
    </p:spTree>
    <p:extLst>
      <p:ext uri="{BB962C8B-B14F-4D97-AF65-F5344CB8AC3E}">
        <p14:creationId xmlns:p14="http://schemas.microsoft.com/office/powerpoint/2010/main" val="2191575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A collage of people working at a desk&#10;&#10;Description automatically generated">
            <a:extLst>
              <a:ext uri="{FF2B5EF4-FFF2-40B4-BE49-F238E27FC236}">
                <a16:creationId xmlns:a16="http://schemas.microsoft.com/office/drawing/2014/main" id="{26D14936-2FD9-2970-625F-65B997F48B1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2000" cy="6734432"/>
          </a:xfrm>
          <a:prstGeom prst="rect">
            <a:avLst/>
          </a:prstGeom>
        </p:spPr>
      </p:pic>
    </p:spTree>
    <p:extLst>
      <p:ext uri="{BB962C8B-B14F-4D97-AF65-F5344CB8AC3E}">
        <p14:creationId xmlns:p14="http://schemas.microsoft.com/office/powerpoint/2010/main" val="3054020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CCB600-74C5-40D4-11BF-9A0470CD2750}"/>
              </a:ext>
            </a:extLst>
          </p:cNvPr>
          <p:cNvSpPr txBox="1"/>
          <p:nvPr/>
        </p:nvSpPr>
        <p:spPr>
          <a:xfrm>
            <a:off x="0" y="6182766"/>
            <a:ext cx="3989439" cy="461665"/>
          </a:xfrm>
          <a:prstGeom prst="rect">
            <a:avLst/>
          </a:prstGeom>
          <a:noFill/>
        </p:spPr>
        <p:txBody>
          <a:bodyPr wrap="square" rtlCol="0">
            <a:spAutoFit/>
          </a:bodyPr>
          <a:lstStyle/>
          <a:p>
            <a:pPr algn="ctr"/>
            <a:r>
              <a:rPr lang="en-US" sz="2400" b="1" dirty="0">
                <a:solidFill>
                  <a:schemeClr val="bg1"/>
                </a:solidFill>
                <a:latin typeface="Merriweather" panose="00000500000000000000" pitchFamily="2" charset="0"/>
              </a:rPr>
              <a:t>What is culture?</a:t>
            </a:r>
          </a:p>
        </p:txBody>
      </p:sp>
      <p:sp>
        <p:nvSpPr>
          <p:cNvPr id="3" name="TextBox 2">
            <a:extLst>
              <a:ext uri="{FF2B5EF4-FFF2-40B4-BE49-F238E27FC236}">
                <a16:creationId xmlns:a16="http://schemas.microsoft.com/office/drawing/2014/main" id="{187313C3-601F-C075-A0F0-7CC8AA69158A}"/>
              </a:ext>
            </a:extLst>
          </p:cNvPr>
          <p:cNvSpPr txBox="1"/>
          <p:nvPr/>
        </p:nvSpPr>
        <p:spPr>
          <a:xfrm>
            <a:off x="4101280" y="6182766"/>
            <a:ext cx="3989439" cy="461665"/>
          </a:xfrm>
          <a:prstGeom prst="rect">
            <a:avLst/>
          </a:prstGeom>
          <a:noFill/>
        </p:spPr>
        <p:txBody>
          <a:bodyPr wrap="square" rtlCol="0">
            <a:spAutoFit/>
          </a:bodyPr>
          <a:lstStyle/>
          <a:p>
            <a:pPr algn="ctr"/>
            <a:r>
              <a:rPr lang="en-US" sz="2400" b="1" dirty="0">
                <a:solidFill>
                  <a:schemeClr val="bg1"/>
                </a:solidFill>
                <a:latin typeface="Merriweather" panose="00000500000000000000" pitchFamily="2" charset="0"/>
              </a:rPr>
              <a:t>What changed?</a:t>
            </a:r>
          </a:p>
        </p:txBody>
      </p:sp>
      <p:sp>
        <p:nvSpPr>
          <p:cNvPr id="4" name="TextBox 3">
            <a:extLst>
              <a:ext uri="{FF2B5EF4-FFF2-40B4-BE49-F238E27FC236}">
                <a16:creationId xmlns:a16="http://schemas.microsoft.com/office/drawing/2014/main" id="{3901A50A-69E4-80BC-9C3B-C8E5FCB4D956}"/>
              </a:ext>
            </a:extLst>
          </p:cNvPr>
          <p:cNvSpPr txBox="1"/>
          <p:nvPr/>
        </p:nvSpPr>
        <p:spPr>
          <a:xfrm>
            <a:off x="8202561" y="6182765"/>
            <a:ext cx="3989439" cy="381541"/>
          </a:xfrm>
          <a:prstGeom prst="rect">
            <a:avLst/>
          </a:prstGeom>
          <a:noFill/>
        </p:spPr>
        <p:txBody>
          <a:bodyPr wrap="square" rtlCol="0">
            <a:spAutoFit/>
          </a:bodyPr>
          <a:lstStyle/>
          <a:p>
            <a:pPr algn="ctr"/>
            <a:r>
              <a:rPr lang="en-US" sz="2400" b="1" dirty="0">
                <a:solidFill>
                  <a:schemeClr val="bg1"/>
                </a:solidFill>
                <a:latin typeface="Merriweather" panose="00000500000000000000" pitchFamily="2" charset="0"/>
              </a:rPr>
              <a:t>What can you do?</a:t>
            </a:r>
          </a:p>
        </p:txBody>
      </p:sp>
      <p:sp>
        <p:nvSpPr>
          <p:cNvPr id="6" name="TextBox 5">
            <a:extLst>
              <a:ext uri="{FF2B5EF4-FFF2-40B4-BE49-F238E27FC236}">
                <a16:creationId xmlns:a16="http://schemas.microsoft.com/office/drawing/2014/main" id="{F77BD959-B534-DE81-F738-66CF9254AED6}"/>
              </a:ext>
            </a:extLst>
          </p:cNvPr>
          <p:cNvSpPr txBox="1"/>
          <p:nvPr/>
        </p:nvSpPr>
        <p:spPr>
          <a:xfrm>
            <a:off x="0" y="5920514"/>
            <a:ext cx="3989439" cy="276999"/>
          </a:xfrm>
          <a:prstGeom prst="rect">
            <a:avLst/>
          </a:prstGeom>
          <a:noFill/>
        </p:spPr>
        <p:txBody>
          <a:bodyPr wrap="square" rtlCol="0">
            <a:spAutoFit/>
          </a:bodyPr>
          <a:lstStyle/>
          <a:p>
            <a:pPr algn="ctr"/>
            <a:r>
              <a:rPr lang="en-US" sz="1200" spc="200" dirty="0">
                <a:solidFill>
                  <a:schemeClr val="bg1">
                    <a:alpha val="80000"/>
                  </a:schemeClr>
                </a:solidFill>
                <a:latin typeface="Avenir Heavy" panose="020B0703020203020204" pitchFamily="34" charset="0"/>
              </a:rPr>
              <a:t>PART I</a:t>
            </a:r>
          </a:p>
        </p:txBody>
      </p:sp>
      <p:sp>
        <p:nvSpPr>
          <p:cNvPr id="7" name="TextBox 6">
            <a:extLst>
              <a:ext uri="{FF2B5EF4-FFF2-40B4-BE49-F238E27FC236}">
                <a16:creationId xmlns:a16="http://schemas.microsoft.com/office/drawing/2014/main" id="{E9711B94-E98A-75DC-FEF3-063CC4106829}"/>
              </a:ext>
            </a:extLst>
          </p:cNvPr>
          <p:cNvSpPr txBox="1"/>
          <p:nvPr/>
        </p:nvSpPr>
        <p:spPr>
          <a:xfrm>
            <a:off x="4101279" y="5920514"/>
            <a:ext cx="3989439" cy="276999"/>
          </a:xfrm>
          <a:prstGeom prst="rect">
            <a:avLst/>
          </a:prstGeom>
          <a:noFill/>
        </p:spPr>
        <p:txBody>
          <a:bodyPr wrap="square" rtlCol="0">
            <a:spAutoFit/>
          </a:bodyPr>
          <a:lstStyle/>
          <a:p>
            <a:pPr algn="ctr"/>
            <a:r>
              <a:rPr lang="en-US" sz="1200" spc="200" dirty="0">
                <a:solidFill>
                  <a:schemeClr val="bg1">
                    <a:alpha val="80000"/>
                  </a:schemeClr>
                </a:solidFill>
                <a:latin typeface="Avenir Heavy" panose="020B0703020203020204" pitchFamily="34" charset="0"/>
              </a:rPr>
              <a:t>PART II</a:t>
            </a:r>
          </a:p>
        </p:txBody>
      </p:sp>
      <p:sp>
        <p:nvSpPr>
          <p:cNvPr id="8" name="TextBox 7">
            <a:extLst>
              <a:ext uri="{FF2B5EF4-FFF2-40B4-BE49-F238E27FC236}">
                <a16:creationId xmlns:a16="http://schemas.microsoft.com/office/drawing/2014/main" id="{38F074A4-30CE-5C85-53B2-436CD0F8EBCC}"/>
              </a:ext>
            </a:extLst>
          </p:cNvPr>
          <p:cNvSpPr txBox="1"/>
          <p:nvPr/>
        </p:nvSpPr>
        <p:spPr>
          <a:xfrm>
            <a:off x="8202558" y="5920514"/>
            <a:ext cx="3989439" cy="276999"/>
          </a:xfrm>
          <a:prstGeom prst="rect">
            <a:avLst/>
          </a:prstGeom>
          <a:noFill/>
        </p:spPr>
        <p:txBody>
          <a:bodyPr wrap="square" rtlCol="0">
            <a:spAutoFit/>
          </a:bodyPr>
          <a:lstStyle/>
          <a:p>
            <a:pPr algn="ctr"/>
            <a:r>
              <a:rPr lang="en-US" sz="1200" spc="200" dirty="0">
                <a:solidFill>
                  <a:schemeClr val="bg1">
                    <a:alpha val="80000"/>
                  </a:schemeClr>
                </a:solidFill>
                <a:latin typeface="Avenir Heavy" panose="020B0703020203020204" pitchFamily="34" charset="0"/>
              </a:rPr>
              <a:t>PART III</a:t>
            </a:r>
          </a:p>
        </p:txBody>
      </p:sp>
    </p:spTree>
    <p:extLst>
      <p:ext uri="{BB962C8B-B14F-4D97-AF65-F5344CB8AC3E}">
        <p14:creationId xmlns:p14="http://schemas.microsoft.com/office/powerpoint/2010/main" val="1051834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685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0439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0A8945-6FA8-A094-91CA-BADC30B2BEA0}"/>
              </a:ext>
            </a:extLst>
          </p:cNvPr>
          <p:cNvSpPr txBox="1"/>
          <p:nvPr/>
        </p:nvSpPr>
        <p:spPr>
          <a:xfrm>
            <a:off x="886264" y="640079"/>
            <a:ext cx="2459328"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chemeClr val="tx1">
                    <a:lumMod val="85000"/>
                    <a:lumOff val="15000"/>
                  </a:schemeClr>
                </a:solidFill>
                <a:latin typeface="Avenir Medium" panose="02000603020000020003" pitchFamily="2" charset="0"/>
              </a:rPr>
              <a:t>Rugged individualism</a:t>
            </a:r>
          </a:p>
          <a:p>
            <a:pPr marL="285750" indent="-285750">
              <a:buFont typeface="Arial" panose="020B0604020202020204" pitchFamily="34" charset="0"/>
              <a:buChar char="•"/>
            </a:pPr>
            <a:r>
              <a:rPr lang="en-US" sz="1600" dirty="0">
                <a:solidFill>
                  <a:schemeClr val="tx1">
                    <a:lumMod val="85000"/>
                    <a:lumOff val="15000"/>
                  </a:schemeClr>
                </a:solidFill>
                <a:latin typeface="Avenir Medium" panose="02000603020000020003" pitchFamily="2" charset="0"/>
              </a:rPr>
              <a:t>Entrepreneurial spirit</a:t>
            </a:r>
          </a:p>
        </p:txBody>
      </p:sp>
      <p:sp>
        <p:nvSpPr>
          <p:cNvPr id="3" name="TextBox 2">
            <a:extLst>
              <a:ext uri="{FF2B5EF4-FFF2-40B4-BE49-F238E27FC236}">
                <a16:creationId xmlns:a16="http://schemas.microsoft.com/office/drawing/2014/main" id="{626819A6-4F83-E546-285F-8329BB536A12}"/>
              </a:ext>
            </a:extLst>
          </p:cNvPr>
          <p:cNvSpPr txBox="1"/>
          <p:nvPr/>
        </p:nvSpPr>
        <p:spPr>
          <a:xfrm>
            <a:off x="4926609" y="1224854"/>
            <a:ext cx="2338782"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chemeClr val="tx1">
                    <a:lumMod val="85000"/>
                    <a:lumOff val="15000"/>
                  </a:schemeClr>
                </a:solidFill>
                <a:latin typeface="Avenir Medium" panose="02000603020000020003" pitchFamily="2" charset="0"/>
              </a:rPr>
              <a:t>Technical innovation</a:t>
            </a:r>
          </a:p>
          <a:p>
            <a:pPr marL="285750" indent="-285750">
              <a:buFont typeface="Arial" panose="020B0604020202020204" pitchFamily="34" charset="0"/>
              <a:buChar char="•"/>
            </a:pPr>
            <a:r>
              <a:rPr lang="en-US" sz="1600" dirty="0">
                <a:solidFill>
                  <a:schemeClr val="tx1">
                    <a:lumMod val="85000"/>
                    <a:lumOff val="15000"/>
                  </a:schemeClr>
                </a:solidFill>
                <a:latin typeface="Avenir Medium" panose="02000603020000020003" pitchFamily="2" charset="0"/>
              </a:rPr>
              <a:t>Work is fun</a:t>
            </a:r>
          </a:p>
        </p:txBody>
      </p:sp>
      <p:sp>
        <p:nvSpPr>
          <p:cNvPr id="4" name="TextBox 3">
            <a:extLst>
              <a:ext uri="{FF2B5EF4-FFF2-40B4-BE49-F238E27FC236}">
                <a16:creationId xmlns:a16="http://schemas.microsoft.com/office/drawing/2014/main" id="{96C5FA76-BF47-C57D-F09D-44FC85B82A70}"/>
              </a:ext>
            </a:extLst>
          </p:cNvPr>
          <p:cNvSpPr txBox="1"/>
          <p:nvPr/>
        </p:nvSpPr>
        <p:spPr>
          <a:xfrm>
            <a:off x="8496954" y="640079"/>
            <a:ext cx="2808782"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chemeClr val="tx1">
                    <a:lumMod val="85000"/>
                    <a:lumOff val="15000"/>
                  </a:schemeClr>
                </a:solidFill>
                <a:latin typeface="Avenir Medium" panose="02000603020000020003" pitchFamily="2" charset="0"/>
              </a:rPr>
              <a:t>Truth through conflict</a:t>
            </a:r>
          </a:p>
          <a:p>
            <a:pPr marL="285750" indent="-285750">
              <a:buFont typeface="Arial" panose="020B0604020202020204" pitchFamily="34" charset="0"/>
              <a:buChar char="•"/>
            </a:pPr>
            <a:r>
              <a:rPr lang="en-US" sz="1600" dirty="0">
                <a:solidFill>
                  <a:schemeClr val="tx1">
                    <a:lumMod val="85000"/>
                    <a:lumOff val="15000"/>
                  </a:schemeClr>
                </a:solidFill>
                <a:latin typeface="Avenir Medium" panose="02000603020000020003" pitchFamily="2" charset="0"/>
              </a:rPr>
              <a:t>Push back and get buy-in</a:t>
            </a:r>
          </a:p>
        </p:txBody>
      </p:sp>
      <p:sp>
        <p:nvSpPr>
          <p:cNvPr id="5" name="TextBox 4">
            <a:extLst>
              <a:ext uri="{FF2B5EF4-FFF2-40B4-BE49-F238E27FC236}">
                <a16:creationId xmlns:a16="http://schemas.microsoft.com/office/drawing/2014/main" id="{A34F9A4A-83FE-3302-035D-42746B89A3AB}"/>
              </a:ext>
            </a:extLst>
          </p:cNvPr>
          <p:cNvSpPr txBox="1"/>
          <p:nvPr/>
        </p:nvSpPr>
        <p:spPr>
          <a:xfrm>
            <a:off x="2251389" y="5230836"/>
            <a:ext cx="2675220"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chemeClr val="tx1">
                    <a:lumMod val="85000"/>
                    <a:lumOff val="15000"/>
                  </a:schemeClr>
                </a:solidFill>
                <a:latin typeface="Avenir Medium" panose="02000603020000020003" pitchFamily="2" charset="0"/>
              </a:rPr>
              <a:t>Do the right thing</a:t>
            </a:r>
          </a:p>
          <a:p>
            <a:pPr marL="285750" indent="-285750">
              <a:buFont typeface="Arial" panose="020B0604020202020204" pitchFamily="34" charset="0"/>
              <a:buChar char="•"/>
            </a:pPr>
            <a:r>
              <a:rPr lang="en-US" sz="1600" dirty="0">
                <a:solidFill>
                  <a:schemeClr val="tx1">
                    <a:lumMod val="85000"/>
                    <a:lumOff val="15000"/>
                  </a:schemeClr>
                </a:solidFill>
                <a:latin typeface="Avenir Medium" panose="02000603020000020003" pitchFamily="2" charset="0"/>
              </a:rPr>
              <a:t>He who proposes, does</a:t>
            </a:r>
          </a:p>
          <a:p>
            <a:pPr marL="285750" indent="-285750">
              <a:buFont typeface="Arial" panose="020B0604020202020204" pitchFamily="34" charset="0"/>
              <a:buChar char="•"/>
            </a:pPr>
            <a:r>
              <a:rPr lang="en-US" sz="1600" dirty="0">
                <a:solidFill>
                  <a:schemeClr val="tx1">
                    <a:lumMod val="85000"/>
                    <a:lumOff val="15000"/>
                  </a:schemeClr>
                </a:solidFill>
                <a:latin typeface="Avenir Medium" panose="02000603020000020003" pitchFamily="2" charset="0"/>
              </a:rPr>
              <a:t>Individual responsibility</a:t>
            </a:r>
          </a:p>
        </p:txBody>
      </p:sp>
      <p:sp>
        <p:nvSpPr>
          <p:cNvPr id="6" name="TextBox 5">
            <a:extLst>
              <a:ext uri="{FF2B5EF4-FFF2-40B4-BE49-F238E27FC236}">
                <a16:creationId xmlns:a16="http://schemas.microsoft.com/office/drawing/2014/main" id="{4482ADE8-6B3B-F171-EDF7-E18DCC8CFE67}"/>
              </a:ext>
            </a:extLst>
          </p:cNvPr>
          <p:cNvSpPr txBox="1"/>
          <p:nvPr/>
        </p:nvSpPr>
        <p:spPr>
          <a:xfrm>
            <a:off x="7265391" y="5340758"/>
            <a:ext cx="2209259"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chemeClr val="tx1">
                    <a:lumMod val="85000"/>
                    <a:lumOff val="15000"/>
                  </a:schemeClr>
                </a:solidFill>
                <a:latin typeface="Avenir Medium" panose="02000603020000020003" pitchFamily="2" charset="0"/>
              </a:rPr>
              <a:t>Paternalistic family</a:t>
            </a:r>
          </a:p>
          <a:p>
            <a:pPr marL="285750" indent="-285750">
              <a:buFont typeface="Arial" panose="020B0604020202020204" pitchFamily="34" charset="0"/>
              <a:buChar char="•"/>
            </a:pPr>
            <a:r>
              <a:rPr lang="en-US" sz="1600" dirty="0">
                <a:solidFill>
                  <a:schemeClr val="tx1">
                    <a:lumMod val="85000"/>
                    <a:lumOff val="15000"/>
                  </a:schemeClr>
                </a:solidFill>
                <a:latin typeface="Avenir Medium" panose="02000603020000020003" pitchFamily="2" charset="0"/>
              </a:rPr>
              <a:t>Job security</a:t>
            </a:r>
          </a:p>
        </p:txBody>
      </p:sp>
      <p:cxnSp>
        <p:nvCxnSpPr>
          <p:cNvPr id="8" name="Connector: Elbow 7">
            <a:extLst>
              <a:ext uri="{FF2B5EF4-FFF2-40B4-BE49-F238E27FC236}">
                <a16:creationId xmlns:a16="http://schemas.microsoft.com/office/drawing/2014/main" id="{2A2C16F6-06F7-779C-0858-DF34282E2806}"/>
              </a:ext>
            </a:extLst>
          </p:cNvPr>
          <p:cNvCxnSpPr>
            <a:cxnSpLocks/>
            <a:stCxn id="2" idx="2"/>
            <a:endCxn id="6" idx="0"/>
          </p:cNvCxnSpPr>
          <p:nvPr/>
        </p:nvCxnSpPr>
        <p:spPr>
          <a:xfrm rot="16200000" flipH="1">
            <a:off x="3185022" y="155759"/>
            <a:ext cx="4115904" cy="6254093"/>
          </a:xfrm>
          <a:prstGeom prst="bentConnector3">
            <a:avLst>
              <a:gd name="adj1" fmla="val 82641"/>
            </a:avLst>
          </a:prstGeom>
          <a:ln>
            <a:solidFill>
              <a:srgbClr val="AE4F0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3BD2C8C5-46AD-52E9-31CC-7BD272E5939F}"/>
              </a:ext>
            </a:extLst>
          </p:cNvPr>
          <p:cNvCxnSpPr>
            <a:stCxn id="5" idx="0"/>
            <a:endCxn id="4" idx="2"/>
          </p:cNvCxnSpPr>
          <p:nvPr/>
        </p:nvCxnSpPr>
        <p:spPr>
          <a:xfrm rot="5400000" flipH="1" flipV="1">
            <a:off x="4742181" y="71672"/>
            <a:ext cx="4005982" cy="6312346"/>
          </a:xfrm>
          <a:prstGeom prst="bentConnector3">
            <a:avLst>
              <a:gd name="adj1" fmla="val 8036"/>
            </a:avLst>
          </a:prstGeom>
          <a:ln>
            <a:solidFill>
              <a:srgbClr val="AE4F0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4C084705-EE7C-926D-AFBD-ADC668B57F9A}"/>
              </a:ext>
            </a:extLst>
          </p:cNvPr>
          <p:cNvCxnSpPr>
            <a:cxnSpLocks/>
          </p:cNvCxnSpPr>
          <p:nvPr/>
        </p:nvCxnSpPr>
        <p:spPr>
          <a:xfrm rot="5400000">
            <a:off x="914682" y="3227845"/>
            <a:ext cx="4005984" cy="1"/>
          </a:xfrm>
          <a:prstGeom prst="bentConnector3">
            <a:avLst/>
          </a:prstGeom>
          <a:ln>
            <a:solidFill>
              <a:srgbClr val="AE4F0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23A30719-311E-CFAD-38AD-2DC88EA903EE}"/>
              </a:ext>
            </a:extLst>
          </p:cNvPr>
          <p:cNvCxnSpPr>
            <a:cxnSpLocks/>
          </p:cNvCxnSpPr>
          <p:nvPr/>
        </p:nvCxnSpPr>
        <p:spPr>
          <a:xfrm rot="16200000" flipH="1">
            <a:off x="6978354" y="3282804"/>
            <a:ext cx="4115905" cy="1"/>
          </a:xfrm>
          <a:prstGeom prst="bentConnector3">
            <a:avLst/>
          </a:prstGeom>
          <a:ln>
            <a:solidFill>
              <a:srgbClr val="AE4F0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28339DD9-F650-80D9-9F15-3E4F3C1CE467}"/>
              </a:ext>
            </a:extLst>
          </p:cNvPr>
          <p:cNvCxnSpPr>
            <a:cxnSpLocks/>
          </p:cNvCxnSpPr>
          <p:nvPr/>
        </p:nvCxnSpPr>
        <p:spPr>
          <a:xfrm flipV="1">
            <a:off x="3409059" y="932466"/>
            <a:ext cx="5024428" cy="1"/>
          </a:xfrm>
          <a:prstGeom prst="bentConnector3">
            <a:avLst/>
          </a:prstGeom>
          <a:ln>
            <a:solidFill>
              <a:srgbClr val="AE4F0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F5F4105A-1951-0A45-9C08-94E87E5CDC07}"/>
              </a:ext>
            </a:extLst>
          </p:cNvPr>
          <p:cNvCxnSpPr>
            <a:endCxn id="3" idx="1"/>
          </p:cNvCxnSpPr>
          <p:nvPr/>
        </p:nvCxnSpPr>
        <p:spPr>
          <a:xfrm rot="5400000" flipH="1" flipV="1">
            <a:off x="2730729" y="3034956"/>
            <a:ext cx="3713594" cy="678166"/>
          </a:xfrm>
          <a:prstGeom prst="bentConnector2">
            <a:avLst/>
          </a:prstGeom>
          <a:ln>
            <a:solidFill>
              <a:srgbClr val="AE4F0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982DC36C-DC8B-6414-E59E-92157F8B9003}"/>
              </a:ext>
            </a:extLst>
          </p:cNvPr>
          <p:cNvCxnSpPr>
            <a:stCxn id="3" idx="3"/>
          </p:cNvCxnSpPr>
          <p:nvPr/>
        </p:nvCxnSpPr>
        <p:spPr>
          <a:xfrm>
            <a:off x="7265391" y="1517242"/>
            <a:ext cx="471840" cy="3823515"/>
          </a:xfrm>
          <a:prstGeom prst="bentConnector2">
            <a:avLst/>
          </a:prstGeom>
          <a:ln>
            <a:solidFill>
              <a:srgbClr val="AE4F0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66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05DB09-799F-AA25-76FD-283EA61614A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2000" cy="6772507"/>
          </a:xfrm>
          <a:prstGeom prst="rect">
            <a:avLst/>
          </a:prstGeom>
        </p:spPr>
      </p:pic>
    </p:spTree>
    <p:extLst>
      <p:ext uri="{BB962C8B-B14F-4D97-AF65-F5344CB8AC3E}">
        <p14:creationId xmlns:p14="http://schemas.microsoft.com/office/powerpoint/2010/main" val="2359685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419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butterfly flying over a river&#10;&#10;Description automatically generated">
            <a:extLst>
              <a:ext uri="{FF2B5EF4-FFF2-40B4-BE49-F238E27FC236}">
                <a16:creationId xmlns:a16="http://schemas.microsoft.com/office/drawing/2014/main" id="{CF531F52-C0D8-77B3-F933-26D2855DD0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5AA6B12C-D782-42DB-79F9-BDA5829E19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8390" y="665976"/>
            <a:ext cx="2032000" cy="2032000"/>
          </a:xfrm>
          <a:prstGeom prst="rect">
            <a:avLst/>
          </a:prstGeom>
        </p:spPr>
      </p:pic>
      <p:pic>
        <p:nvPicPr>
          <p:cNvPr id="2" name="Picture 1" descr="A qr code with a letter b&#10;&#10;Description automatically generated">
            <a:extLst>
              <a:ext uri="{FF2B5EF4-FFF2-40B4-BE49-F238E27FC236}">
                <a16:creationId xmlns:a16="http://schemas.microsoft.com/office/drawing/2014/main" id="{B8F51D54-4FD3-FBB8-7E2B-E18F3BB057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1612" y="665976"/>
            <a:ext cx="2032000" cy="2032000"/>
          </a:xfrm>
          <a:prstGeom prst="rect">
            <a:avLst/>
          </a:prstGeom>
        </p:spPr>
      </p:pic>
    </p:spTree>
    <p:extLst>
      <p:ext uri="{BB962C8B-B14F-4D97-AF65-F5344CB8AC3E}">
        <p14:creationId xmlns:p14="http://schemas.microsoft.com/office/powerpoint/2010/main" val="1476999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943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A white landscape with a river and a city&#10;&#10;Description automatically generated">
            <a:extLst>
              <a:ext uri="{FF2B5EF4-FFF2-40B4-BE49-F238E27FC236}">
                <a16:creationId xmlns:a16="http://schemas.microsoft.com/office/drawing/2014/main" id="{91A385B6-5B16-720B-14E1-FD1BECE979B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2000" cy="6788426"/>
          </a:xfrm>
          <a:prstGeom prst="rect">
            <a:avLst/>
          </a:prstGeom>
        </p:spPr>
      </p:pic>
      <p:pic>
        <p:nvPicPr>
          <p:cNvPr id="3" name="Picture 2" descr="A diagram of a diagram&#10;&#10;Description automatically generated">
            <a:extLst>
              <a:ext uri="{FF2B5EF4-FFF2-40B4-BE49-F238E27FC236}">
                <a16:creationId xmlns:a16="http://schemas.microsoft.com/office/drawing/2014/main" id="{C0955FDB-654E-D629-38BD-472D8309004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2192000" cy="6758609"/>
          </a:xfrm>
          <a:prstGeom prst="rect">
            <a:avLst/>
          </a:prstGeom>
        </p:spPr>
      </p:pic>
    </p:spTree>
    <p:extLst>
      <p:ext uri="{BB962C8B-B14F-4D97-AF65-F5344CB8AC3E}">
        <p14:creationId xmlns:p14="http://schemas.microsoft.com/office/powerpoint/2010/main" val="3322939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A green and orange circle with white text&#10;&#10;Description automatically generated">
            <a:extLst>
              <a:ext uri="{FF2B5EF4-FFF2-40B4-BE49-F238E27FC236}">
                <a16:creationId xmlns:a16="http://schemas.microsoft.com/office/drawing/2014/main" id="{130E6420-BF65-406E-2D29-7BD1D10D783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2000" cy="6768548"/>
          </a:xfrm>
          <a:prstGeom prst="rect">
            <a:avLst/>
          </a:prstGeom>
        </p:spPr>
      </p:pic>
      <p:pic>
        <p:nvPicPr>
          <p:cNvPr id="3" name="Picture 2" descr="A diagram of a diagram&#10;&#10;Description automatically generated">
            <a:extLst>
              <a:ext uri="{FF2B5EF4-FFF2-40B4-BE49-F238E27FC236}">
                <a16:creationId xmlns:a16="http://schemas.microsoft.com/office/drawing/2014/main" id="{8B589944-964C-6A11-8847-38ED0CDA20B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12192000" cy="6758609"/>
          </a:xfrm>
          <a:prstGeom prst="rect">
            <a:avLst/>
          </a:prstGeom>
        </p:spPr>
      </p:pic>
    </p:spTree>
    <p:extLst>
      <p:ext uri="{BB962C8B-B14F-4D97-AF65-F5344CB8AC3E}">
        <p14:creationId xmlns:p14="http://schemas.microsoft.com/office/powerpoint/2010/main" val="494359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descr="A diagram of a diagram&#10;&#10;Description automatically generated">
            <a:extLst>
              <a:ext uri="{FF2B5EF4-FFF2-40B4-BE49-F238E27FC236}">
                <a16:creationId xmlns:a16="http://schemas.microsoft.com/office/drawing/2014/main" id="{46DD3ADD-0629-05DC-D10A-5EF783A86C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2000" cy="6758609"/>
          </a:xfrm>
          <a:prstGeom prst="rect">
            <a:avLst/>
          </a:prstGeom>
        </p:spPr>
      </p:pic>
    </p:spTree>
    <p:extLst>
      <p:ext uri="{BB962C8B-B14F-4D97-AF65-F5344CB8AC3E}">
        <p14:creationId xmlns:p14="http://schemas.microsoft.com/office/powerpoint/2010/main" val="2264589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723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79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bowling ball&#10;&#10;Description automatically generated">
            <a:extLst>
              <a:ext uri="{FF2B5EF4-FFF2-40B4-BE49-F238E27FC236}">
                <a16:creationId xmlns:a16="http://schemas.microsoft.com/office/drawing/2014/main" id="{C67BBE78-DDA1-ADCA-50ED-328AE41D5F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788506"/>
          </a:xfrm>
          <a:prstGeom prst="rect">
            <a:avLst/>
          </a:prstGeom>
        </p:spPr>
      </p:pic>
    </p:spTree>
    <p:extLst>
      <p:ext uri="{BB962C8B-B14F-4D97-AF65-F5344CB8AC3E}">
        <p14:creationId xmlns:p14="http://schemas.microsoft.com/office/powerpoint/2010/main" val="1629479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12903</TotalTime>
  <Words>999</Words>
  <Application>Microsoft Macintosh PowerPoint</Application>
  <PresentationFormat>Widescreen</PresentationFormat>
  <Paragraphs>68</Paragraphs>
  <Slides>25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Avenir Book</vt:lpstr>
      <vt:lpstr>Avenir Heavy</vt:lpstr>
      <vt:lpstr>Avenir Medium</vt:lpstr>
      <vt:lpstr>Calibri</vt:lpstr>
      <vt:lpstr>Calibri Light</vt:lpstr>
      <vt:lpstr>Merriweather</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Frick, Wolfgang</dc:creator>
  <cp:lastModifiedBy>Eric Pratum</cp:lastModifiedBy>
  <cp:revision>8</cp:revision>
  <cp:lastPrinted>2023-08-23T16:02:05Z</cp:lastPrinted>
  <dcterms:created xsi:type="dcterms:W3CDTF">2023-07-25T19:22:14Z</dcterms:created>
  <dcterms:modified xsi:type="dcterms:W3CDTF">2023-10-30T14:39:46Z</dcterms:modified>
</cp:coreProperties>
</file>