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0"/>
  </p:notesMasterIdLst>
  <p:sldIdLst>
    <p:sldId id="256" r:id="rId5"/>
    <p:sldId id="963" r:id="rId6"/>
    <p:sldId id="974" r:id="rId7"/>
    <p:sldId id="965" r:id="rId8"/>
    <p:sldId id="296" r:id="rId9"/>
    <p:sldId id="966" r:id="rId10"/>
    <p:sldId id="959" r:id="rId11"/>
    <p:sldId id="339" r:id="rId12"/>
    <p:sldId id="312" r:id="rId13"/>
    <p:sldId id="975" r:id="rId14"/>
    <p:sldId id="976" r:id="rId15"/>
    <p:sldId id="320" r:id="rId16"/>
    <p:sldId id="977" r:id="rId17"/>
    <p:sldId id="978" r:id="rId18"/>
    <p:sldId id="973" r:id="rId19"/>
  </p:sldIdLst>
  <p:sldSz cx="12192000" cy="6858000"/>
  <p:notesSz cx="6858000" cy="9144000"/>
  <p:embeddedFontLst>
    <p:embeddedFont>
      <p:font typeface="Avenir Book" panose="02000503020000020003" pitchFamily="2" charset="0"/>
      <p:regular r:id="rId21"/>
      <p:italic r:id="rId22"/>
    </p:embeddedFont>
    <p:embeddedFont>
      <p:font typeface="Avenir Heavy" panose="02000503020000020003" pitchFamily="2" charset="0"/>
      <p:bold r:id="rId23"/>
      <p:italic r:id="rId24"/>
      <p:boldItalic r:id="rId25"/>
    </p:embeddedFont>
    <p:embeddedFont>
      <p:font typeface="Avenir LT Std 65 Medium" panose="02000503020000020003" pitchFamily="2"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Georgia" panose="02040502050405020303" pitchFamily="18" charset="0"/>
      <p:regular r:id="rId34"/>
      <p:bold r:id="rId35"/>
      <p:italic r:id="rId36"/>
      <p:boldItalic r:id="rId37"/>
    </p:embeddedFont>
    <p:embeddedFont>
      <p:font typeface="Merriweather" pitchFamily="2" charset="77"/>
      <p:regular r:id="rId38"/>
      <p:bold r:id="rId39"/>
      <p:italic r:id="rId40"/>
      <p:boldItalic r:id="rId41"/>
    </p:embeddedFont>
    <p:embeddedFont>
      <p:font typeface="Nunito Sans" pitchFamily="2" charset="77"/>
      <p:regular r:id="rId42"/>
      <p:bold r:id="rId43"/>
      <p:italic r:id="rId44"/>
      <p:boldItalic r:id="rId45"/>
    </p:embeddedFont>
    <p:embeddedFont>
      <p:font typeface="Nunito Sans Light" panose="020F030202020403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95" roundtripDataSignature="AMtx7miR6a5e/bejr1elliNr9pxtA4NR3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BC9735-263B-38CC-5C7D-2B763AB2970E}" name="Kami Pratum" initials="KP" userId="S::kami@bigwidesky.com::42a6ad56-5583-49c3-9b39-cde5f7c4bec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4BDFF"/>
    <a:srgbClr val="646182"/>
    <a:srgbClr val="8885AE"/>
    <a:srgbClr val="D3F4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6803CE-C8FE-134A-B334-CB8B974D5C73}" v="2" dt="2023-10-30T14:23:43.083"/>
  </p1510:revLst>
</p1510:revInfo>
</file>

<file path=ppt/tableStyles.xml><?xml version="1.0" encoding="utf-8"?>
<a:tblStyleLst xmlns:a="http://schemas.openxmlformats.org/drawingml/2006/main" def="{85F03B23-5988-4FA5-B099-C0B93C5C3FC8}">
  <a:tblStyle styleId="{85F03B23-5988-4FA5-B099-C0B93C5C3FC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81"/>
    <p:restoredTop sz="76327"/>
  </p:normalViewPr>
  <p:slideViewPr>
    <p:cSldViewPr snapToGrid="0">
      <p:cViewPr varScale="1">
        <p:scale>
          <a:sx n="92" d="100"/>
          <a:sy n="92" d="100"/>
        </p:scale>
        <p:origin x="1872"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9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9.fntdata"/><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102" Type="http://schemas.microsoft.com/office/2018/10/relationships/authors" Target="authors.xml"/><Relationship Id="rId5" Type="http://schemas.openxmlformats.org/officeDocument/2006/relationships/slide" Target="slides/slide1.xml"/><Relationship Id="rId95" Type="http://customschemas.google.com/relationships/presentationmetadata" Target="metadata"/><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100" Type="http://schemas.microsoft.com/office/2016/11/relationships/changesInfo" Target="changesInfos/changesInfo1.xml"/><Relationship Id="rId8" Type="http://schemas.openxmlformats.org/officeDocument/2006/relationships/slide" Target="slides/slide4.xml"/><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0" Type="http://schemas.openxmlformats.org/officeDocument/2006/relationships/notesMaster" Target="notesMasters/notesMaster1.xml"/><Relationship Id="rId41" Type="http://schemas.openxmlformats.org/officeDocument/2006/relationships/font" Target="fonts/font21.fntdata"/><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 Id="rId10" Type="http://schemas.openxmlformats.org/officeDocument/2006/relationships/slide" Target="slides/slide6.xml"/><Relationship Id="rId31" Type="http://schemas.openxmlformats.org/officeDocument/2006/relationships/font" Target="fonts/font11.fntdata"/><Relationship Id="rId44" Type="http://schemas.openxmlformats.org/officeDocument/2006/relationships/font" Target="fonts/font24.fntdata"/><Relationship Id="rId99" Type="http://schemas.openxmlformats.org/officeDocument/2006/relationships/tableStyles" Target="tableStyles.xml"/><Relationship Id="rId10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Pratum" userId="943e8717-45c8-4757-aba8-8f5068cf095f" providerId="ADAL" clId="{826803CE-C8FE-134A-B334-CB8B974D5C73}"/>
    <pc:docChg chg="modSld">
      <pc:chgData name="Eric Pratum" userId="943e8717-45c8-4757-aba8-8f5068cf095f" providerId="ADAL" clId="{826803CE-C8FE-134A-B334-CB8B974D5C73}" dt="2023-10-30T14:23:43.082" v="0" actId="18331"/>
      <pc:docMkLst>
        <pc:docMk/>
      </pc:docMkLst>
      <pc:sldChg chg="setBg">
        <pc:chgData name="Eric Pratum" userId="943e8717-45c8-4757-aba8-8f5068cf095f" providerId="ADAL" clId="{826803CE-C8FE-134A-B334-CB8B974D5C73}" dt="2023-10-30T14:23:43.082" v="0" actId="18331"/>
        <pc:sldMkLst>
          <pc:docMk/>
          <pc:sldMk cId="0" sldId="256"/>
        </pc:sldMkLst>
      </pc:sldChg>
      <pc:sldChg chg="setBg">
        <pc:chgData name="Eric Pratum" userId="943e8717-45c8-4757-aba8-8f5068cf095f" providerId="ADAL" clId="{826803CE-C8FE-134A-B334-CB8B974D5C73}" dt="2023-10-30T14:23:43.082" v="0" actId="18331"/>
        <pc:sldMkLst>
          <pc:docMk/>
          <pc:sldMk cId="1887098837" sldId="339"/>
        </pc:sldMkLst>
      </pc:sldChg>
      <pc:sldChg chg="setBg">
        <pc:chgData name="Eric Pratum" userId="943e8717-45c8-4757-aba8-8f5068cf095f" providerId="ADAL" clId="{826803CE-C8FE-134A-B334-CB8B974D5C73}" dt="2023-10-30T14:23:43.082" v="0" actId="18331"/>
        <pc:sldMkLst>
          <pc:docMk/>
          <pc:sldMk cId="3646221754" sldId="959"/>
        </pc:sldMkLst>
      </pc:sldChg>
      <pc:sldChg chg="setBg">
        <pc:chgData name="Eric Pratum" userId="943e8717-45c8-4757-aba8-8f5068cf095f" providerId="ADAL" clId="{826803CE-C8FE-134A-B334-CB8B974D5C73}" dt="2023-10-30T14:23:43.082" v="0" actId="18331"/>
        <pc:sldMkLst>
          <pc:docMk/>
          <pc:sldMk cId="1876172289" sldId="963"/>
        </pc:sldMkLst>
      </pc:sldChg>
      <pc:sldChg chg="setBg">
        <pc:chgData name="Eric Pratum" userId="943e8717-45c8-4757-aba8-8f5068cf095f" providerId="ADAL" clId="{826803CE-C8FE-134A-B334-CB8B974D5C73}" dt="2023-10-30T14:23:43.082" v="0" actId="18331"/>
        <pc:sldMkLst>
          <pc:docMk/>
          <pc:sldMk cId="2614983876" sldId="973"/>
        </pc:sldMkLst>
      </pc:sldChg>
      <pc:sldChg chg="setBg">
        <pc:chgData name="Eric Pratum" userId="943e8717-45c8-4757-aba8-8f5068cf095f" providerId="ADAL" clId="{826803CE-C8FE-134A-B334-CB8B974D5C73}" dt="2023-10-30T14:23:43.082" v="0" actId="18331"/>
        <pc:sldMkLst>
          <pc:docMk/>
          <pc:sldMk cId="2348729808" sldId="975"/>
        </pc:sldMkLst>
      </pc:sldChg>
      <pc:sldChg chg="setBg">
        <pc:chgData name="Eric Pratum" userId="943e8717-45c8-4757-aba8-8f5068cf095f" providerId="ADAL" clId="{826803CE-C8FE-134A-B334-CB8B974D5C73}" dt="2023-10-30T14:23:43.082" v="0" actId="18331"/>
        <pc:sldMkLst>
          <pc:docMk/>
          <pc:sldMk cId="4180103792" sldId="976"/>
        </pc:sldMkLst>
      </pc:sldChg>
      <pc:sldChg chg="setBg">
        <pc:chgData name="Eric Pratum" userId="943e8717-45c8-4757-aba8-8f5068cf095f" providerId="ADAL" clId="{826803CE-C8FE-134A-B334-CB8B974D5C73}" dt="2023-10-30T14:23:43.082" v="0" actId="18331"/>
        <pc:sldMkLst>
          <pc:docMk/>
          <pc:sldMk cId="3266016951" sldId="977"/>
        </pc:sldMkLst>
      </pc:sldChg>
      <pc:sldChg chg="setBg">
        <pc:chgData name="Eric Pratum" userId="943e8717-45c8-4757-aba8-8f5068cf095f" providerId="ADAL" clId="{826803CE-C8FE-134A-B334-CB8B974D5C73}" dt="2023-10-30T14:23:43.082" v="0" actId="18331"/>
        <pc:sldMkLst>
          <pc:docMk/>
          <pc:sldMk cId="739774796" sldId="9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152" name="Google Shape;15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12021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58183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3779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33627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95915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152" name="Google Shape;15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968584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2210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231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6882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1097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4447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2912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2802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72005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3"/>
        <p:cNvGrpSpPr/>
        <p:nvPr/>
      </p:nvGrpSpPr>
      <p:grpSpPr>
        <a:xfrm>
          <a:off x="0" y="0"/>
          <a:ext cx="0" cy="0"/>
          <a:chOff x="0" y="0"/>
          <a:chExt cx="0" cy="0"/>
        </a:xfrm>
      </p:grpSpPr>
      <p:sp>
        <p:nvSpPr>
          <p:cNvPr id="14" name="Google Shape;14;p18"/>
          <p:cNvSpPr/>
          <p:nvPr/>
        </p:nvSpPr>
        <p:spPr>
          <a:xfrm>
            <a:off x="1077340" y="2454443"/>
            <a:ext cx="6877879" cy="3717758"/>
          </a:xfrm>
          <a:prstGeom prst="rect">
            <a:avLst/>
          </a:prstGeom>
          <a:solidFill>
            <a:srgbClr val="0C3649"/>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Nunito Sans Light"/>
              <a:ea typeface="Nunito Sans Light"/>
              <a:cs typeface="Nunito Sans Light"/>
              <a:sym typeface="Nunito Sans Light"/>
            </a:endParaRPr>
          </a:p>
        </p:txBody>
      </p:sp>
      <p:pic>
        <p:nvPicPr>
          <p:cNvPr id="15" name="Google Shape;15;p1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001126" y="1"/>
            <a:ext cx="3187699" cy="6857999"/>
          </a:xfrm>
          <a:prstGeom prst="rect">
            <a:avLst/>
          </a:prstGeom>
          <a:noFill/>
          <a:ln>
            <a:noFill/>
          </a:ln>
        </p:spPr>
      </p:pic>
      <p:sp>
        <p:nvSpPr>
          <p:cNvPr id="16" name="Google Shape;16;p18"/>
          <p:cNvSpPr txBox="1">
            <a:spLocks noGrp="1"/>
          </p:cNvSpPr>
          <p:nvPr>
            <p:ph type="ctrTitle"/>
          </p:nvPr>
        </p:nvSpPr>
        <p:spPr>
          <a:xfrm>
            <a:off x="1818396" y="3050776"/>
            <a:ext cx="5395766" cy="1400518"/>
          </a:xfrm>
          <a:prstGeom prst="rect">
            <a:avLst/>
          </a:prstGeom>
          <a:noFill/>
          <a:ln>
            <a:noFill/>
          </a:ln>
        </p:spPr>
        <p:txBody>
          <a:bodyPr spcFirstLastPara="1" wrap="square" lIns="91425" tIns="45700" rIns="91425" bIns="45700" anchor="t" anchorCtr="0">
            <a:noAutofit/>
          </a:bodyPr>
          <a:lstStyle>
            <a:lvl1pPr lvl="0" algn="ctr">
              <a:lnSpc>
                <a:spcPct val="114166"/>
              </a:lnSpc>
              <a:spcBef>
                <a:spcPts val="0"/>
              </a:spcBef>
              <a:spcAft>
                <a:spcPts val="0"/>
              </a:spcAft>
              <a:buClr>
                <a:schemeClr val="lt1"/>
              </a:buClr>
              <a:buSzPts val="4800"/>
              <a:buFont typeface="Georgia"/>
              <a:buNone/>
              <a:defRPr sz="4800" b="0" i="0">
                <a:solidFill>
                  <a:schemeClr val="lt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8"/>
          <p:cNvSpPr txBox="1">
            <a:spLocks noGrp="1"/>
          </p:cNvSpPr>
          <p:nvPr>
            <p:ph type="subTitle" idx="1"/>
          </p:nvPr>
        </p:nvSpPr>
        <p:spPr>
          <a:xfrm>
            <a:off x="1818396" y="4724962"/>
            <a:ext cx="5395766" cy="322665"/>
          </a:xfrm>
          <a:prstGeom prst="rect">
            <a:avLst/>
          </a:prstGeom>
          <a:noFill/>
          <a:ln>
            <a:noFill/>
          </a:ln>
        </p:spPr>
        <p:txBody>
          <a:bodyPr spcFirstLastPara="1" wrap="square" lIns="91425" tIns="45700" rIns="91425" bIns="45700" anchor="t" anchorCtr="0">
            <a:normAutofit/>
          </a:bodyPr>
          <a:lstStyle>
            <a:lvl1pPr lvl="0" algn="ctr">
              <a:lnSpc>
                <a:spcPct val="80000"/>
              </a:lnSpc>
              <a:spcBef>
                <a:spcPts val="1000"/>
              </a:spcBef>
              <a:spcAft>
                <a:spcPts val="0"/>
              </a:spcAft>
              <a:buClr>
                <a:schemeClr val="lt1"/>
              </a:buClr>
              <a:buSzPts val="2000"/>
              <a:buNone/>
              <a:defRPr sz="2000" b="0" i="0">
                <a:solidFill>
                  <a:schemeClr val="lt1"/>
                </a:solidFill>
                <a:latin typeface="Nunito Sans Light"/>
                <a:ea typeface="Nunito Sans Light"/>
                <a:cs typeface="Nunito Sans Light"/>
                <a:sym typeface="Nunito Sans Light"/>
              </a:defRPr>
            </a:lvl1pPr>
            <a:lvl2pPr lvl="1" algn="ctr">
              <a:lnSpc>
                <a:spcPct val="90000"/>
              </a:lnSpc>
              <a:spcBef>
                <a:spcPts val="500"/>
              </a:spcBef>
              <a:spcAft>
                <a:spcPts val="0"/>
              </a:spcAft>
              <a:buClr>
                <a:srgbClr val="888E93"/>
              </a:buClr>
              <a:buSzPts val="2400"/>
              <a:buNone/>
              <a:defRPr>
                <a:solidFill>
                  <a:srgbClr val="888E93"/>
                </a:solidFill>
              </a:defRPr>
            </a:lvl2pPr>
            <a:lvl3pPr lvl="2" algn="ctr">
              <a:lnSpc>
                <a:spcPct val="90000"/>
              </a:lnSpc>
              <a:spcBef>
                <a:spcPts val="500"/>
              </a:spcBef>
              <a:spcAft>
                <a:spcPts val="0"/>
              </a:spcAft>
              <a:buClr>
                <a:srgbClr val="888E93"/>
              </a:buClr>
              <a:buSzPts val="2000"/>
              <a:buNone/>
              <a:defRPr>
                <a:solidFill>
                  <a:srgbClr val="888E93"/>
                </a:solidFill>
              </a:defRPr>
            </a:lvl3pPr>
            <a:lvl4pPr lvl="3" algn="ctr">
              <a:lnSpc>
                <a:spcPct val="90000"/>
              </a:lnSpc>
              <a:spcBef>
                <a:spcPts val="500"/>
              </a:spcBef>
              <a:spcAft>
                <a:spcPts val="0"/>
              </a:spcAft>
              <a:buClr>
                <a:srgbClr val="888E93"/>
              </a:buClr>
              <a:buSzPts val="1800"/>
              <a:buNone/>
              <a:defRPr>
                <a:solidFill>
                  <a:srgbClr val="888E93"/>
                </a:solidFill>
              </a:defRPr>
            </a:lvl4pPr>
            <a:lvl5pPr lvl="4" algn="ctr">
              <a:lnSpc>
                <a:spcPct val="90000"/>
              </a:lnSpc>
              <a:spcBef>
                <a:spcPts val="500"/>
              </a:spcBef>
              <a:spcAft>
                <a:spcPts val="0"/>
              </a:spcAft>
              <a:buClr>
                <a:srgbClr val="888E93"/>
              </a:buClr>
              <a:buSzPts val="1800"/>
              <a:buNone/>
              <a:defRPr>
                <a:solidFill>
                  <a:srgbClr val="888E93"/>
                </a:solidFill>
              </a:defRPr>
            </a:lvl5pPr>
            <a:lvl6pPr lvl="5" algn="ctr">
              <a:lnSpc>
                <a:spcPct val="90000"/>
              </a:lnSpc>
              <a:spcBef>
                <a:spcPts val="500"/>
              </a:spcBef>
              <a:spcAft>
                <a:spcPts val="0"/>
              </a:spcAft>
              <a:buClr>
                <a:srgbClr val="888E93"/>
              </a:buClr>
              <a:buSzPts val="1800"/>
              <a:buNone/>
              <a:defRPr>
                <a:solidFill>
                  <a:srgbClr val="888E93"/>
                </a:solidFill>
              </a:defRPr>
            </a:lvl6pPr>
            <a:lvl7pPr lvl="6" algn="ctr">
              <a:lnSpc>
                <a:spcPct val="90000"/>
              </a:lnSpc>
              <a:spcBef>
                <a:spcPts val="500"/>
              </a:spcBef>
              <a:spcAft>
                <a:spcPts val="0"/>
              </a:spcAft>
              <a:buClr>
                <a:srgbClr val="888E93"/>
              </a:buClr>
              <a:buSzPts val="1800"/>
              <a:buNone/>
              <a:defRPr>
                <a:solidFill>
                  <a:srgbClr val="888E93"/>
                </a:solidFill>
              </a:defRPr>
            </a:lvl7pPr>
            <a:lvl8pPr lvl="7" algn="ctr">
              <a:lnSpc>
                <a:spcPct val="90000"/>
              </a:lnSpc>
              <a:spcBef>
                <a:spcPts val="500"/>
              </a:spcBef>
              <a:spcAft>
                <a:spcPts val="0"/>
              </a:spcAft>
              <a:buClr>
                <a:srgbClr val="888E93"/>
              </a:buClr>
              <a:buSzPts val="1800"/>
              <a:buNone/>
              <a:defRPr>
                <a:solidFill>
                  <a:srgbClr val="888E93"/>
                </a:solidFill>
              </a:defRPr>
            </a:lvl8pPr>
            <a:lvl9pPr lvl="8" algn="ctr">
              <a:lnSpc>
                <a:spcPct val="90000"/>
              </a:lnSpc>
              <a:spcBef>
                <a:spcPts val="500"/>
              </a:spcBef>
              <a:spcAft>
                <a:spcPts val="0"/>
              </a:spcAft>
              <a:buClr>
                <a:srgbClr val="888E93"/>
              </a:buClr>
              <a:buSzPts val="1800"/>
              <a:buNone/>
              <a:defRPr>
                <a:solidFill>
                  <a:srgbClr val="888E93"/>
                </a:solidFill>
              </a:defRPr>
            </a:lvl9pPr>
          </a:lstStyle>
          <a:p>
            <a:endParaRPr/>
          </a:p>
        </p:txBody>
      </p:sp>
      <p:pic>
        <p:nvPicPr>
          <p:cNvPr id="18" name="Google Shape;18;p18" descr="A close up of a logo&#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11656" y="526488"/>
            <a:ext cx="2209249" cy="1498407"/>
          </a:xfrm>
          <a:prstGeom prst="rect">
            <a:avLst/>
          </a:prstGeom>
          <a:noFill/>
          <a:ln>
            <a:noFill/>
          </a:ln>
        </p:spPr>
      </p:pic>
      <p:sp>
        <p:nvSpPr>
          <p:cNvPr id="19" name="Google Shape;19;p18"/>
          <p:cNvSpPr txBox="1">
            <a:spLocks noGrp="1"/>
          </p:cNvSpPr>
          <p:nvPr>
            <p:ph type="body" idx="2"/>
          </p:nvPr>
        </p:nvSpPr>
        <p:spPr>
          <a:xfrm>
            <a:off x="1818323" y="5125916"/>
            <a:ext cx="5395912" cy="32266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b="0" i="0">
                <a:solidFill>
                  <a:schemeClr val="lt1"/>
                </a:solidFill>
                <a:latin typeface="Nunito Sans Light"/>
                <a:ea typeface="Nunito Sans Light"/>
                <a:cs typeface="Nunito Sans Light"/>
                <a:sym typeface="Nunito Sans Light"/>
              </a:defRPr>
            </a:lvl1pPr>
            <a:lvl2pPr marL="914400" lvl="1" indent="-228600" algn="l">
              <a:lnSpc>
                <a:spcPct val="90000"/>
              </a:lnSpc>
              <a:spcBef>
                <a:spcPts val="500"/>
              </a:spcBef>
              <a:spcAft>
                <a:spcPts val="0"/>
              </a:spcAft>
              <a:buClr>
                <a:srgbClr val="FFDF5A"/>
              </a:buClr>
              <a:buSzPts val="2400"/>
              <a:buNone/>
              <a:defRPr>
                <a:solidFill>
                  <a:srgbClr val="FFDF5A"/>
                </a:solidFill>
              </a:defRPr>
            </a:lvl2pPr>
            <a:lvl3pPr marL="1371600" lvl="2" indent="-228600" algn="l">
              <a:lnSpc>
                <a:spcPct val="90000"/>
              </a:lnSpc>
              <a:spcBef>
                <a:spcPts val="500"/>
              </a:spcBef>
              <a:spcAft>
                <a:spcPts val="0"/>
              </a:spcAft>
              <a:buClr>
                <a:srgbClr val="FFDF5A"/>
              </a:buClr>
              <a:buSzPts val="2000"/>
              <a:buNone/>
              <a:defRPr>
                <a:solidFill>
                  <a:srgbClr val="FFDF5A"/>
                </a:solidFill>
              </a:defRPr>
            </a:lvl3pPr>
            <a:lvl4pPr marL="1828800" lvl="3" indent="-228600" algn="l">
              <a:lnSpc>
                <a:spcPct val="90000"/>
              </a:lnSpc>
              <a:spcBef>
                <a:spcPts val="500"/>
              </a:spcBef>
              <a:spcAft>
                <a:spcPts val="0"/>
              </a:spcAft>
              <a:buClr>
                <a:srgbClr val="FFDF5A"/>
              </a:buClr>
              <a:buSzPts val="1800"/>
              <a:buNone/>
              <a:defRPr>
                <a:solidFill>
                  <a:srgbClr val="FFDF5A"/>
                </a:solidFill>
              </a:defRPr>
            </a:lvl4pPr>
            <a:lvl5pPr marL="2286000" lvl="4" indent="-228600" algn="l">
              <a:lnSpc>
                <a:spcPct val="90000"/>
              </a:lnSpc>
              <a:spcBef>
                <a:spcPts val="500"/>
              </a:spcBef>
              <a:spcAft>
                <a:spcPts val="0"/>
              </a:spcAft>
              <a:buClr>
                <a:srgbClr val="FFDF5A"/>
              </a:buClr>
              <a:buSzPts val="1800"/>
              <a:buNone/>
              <a:defRPr>
                <a:solidFill>
                  <a:srgbClr val="FFDF5A"/>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0"/>
        <p:cNvGrpSpPr/>
        <p:nvPr/>
      </p:nvGrpSpPr>
      <p:grpSpPr>
        <a:xfrm>
          <a:off x="0" y="0"/>
          <a:ext cx="0" cy="0"/>
          <a:chOff x="0" y="0"/>
          <a:chExt cx="0" cy="0"/>
        </a:xfrm>
      </p:grpSpPr>
      <p:sp>
        <p:nvSpPr>
          <p:cNvPr id="91" name="Google Shape;91;p29"/>
          <p:cNvSpPr txBox="1">
            <a:spLocks noGrp="1"/>
          </p:cNvSpPr>
          <p:nvPr>
            <p:ph type="title"/>
          </p:nvPr>
        </p:nvSpPr>
        <p:spPr>
          <a:xfrm>
            <a:off x="1219200" y="1028700"/>
            <a:ext cx="9753600" cy="10134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rchetypes Wheel Example">
  <p:cSld name="Archetypes Wheel Example">
    <p:bg>
      <p:bgPr>
        <a:solidFill>
          <a:srgbClr val="F7F9F8"/>
        </a:solidFill>
        <a:effectLst/>
      </p:bgPr>
    </p:bg>
    <p:spTree>
      <p:nvGrpSpPr>
        <p:cNvPr id="1" name="Shape 92"/>
        <p:cNvGrpSpPr/>
        <p:nvPr/>
      </p:nvGrpSpPr>
      <p:grpSpPr>
        <a:xfrm>
          <a:off x="0" y="0"/>
          <a:ext cx="0" cy="0"/>
          <a:chOff x="0" y="0"/>
          <a:chExt cx="0" cy="0"/>
        </a:xfrm>
      </p:grpSpPr>
      <p:pic>
        <p:nvPicPr>
          <p:cNvPr id="93" name="Google Shape;93;p30" descr="A picture containing text&#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65861" y="251798"/>
            <a:ext cx="6155959" cy="6207259"/>
          </a:xfrm>
          <a:prstGeom prst="rect">
            <a:avLst/>
          </a:prstGeom>
          <a:noFill/>
          <a:ln>
            <a:noFill/>
          </a:ln>
        </p:spPr>
      </p:pic>
      <p:sp>
        <p:nvSpPr>
          <p:cNvPr id="94" name="Google Shape;94;p30"/>
          <p:cNvSpPr/>
          <p:nvPr/>
        </p:nvSpPr>
        <p:spPr>
          <a:xfrm>
            <a:off x="6834886" y="2986095"/>
            <a:ext cx="4439036"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US" sz="4200" b="0" i="0" u="none" strike="noStrike" cap="none">
                <a:solidFill>
                  <a:schemeClr val="dk1"/>
                </a:solidFill>
                <a:latin typeface="Georgia"/>
                <a:ea typeface="Georgia"/>
                <a:cs typeface="Georgia"/>
                <a:sym typeface="Georgia"/>
              </a:rPr>
              <a:t>Brand Archetypes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Magician">
  <p:cSld name="Magician">
    <p:bg>
      <p:bgPr>
        <a:solidFill>
          <a:schemeClr val="dk2"/>
        </a:solidFill>
        <a:effectLst/>
      </p:bgPr>
    </p:bg>
    <p:spTree>
      <p:nvGrpSpPr>
        <p:cNvPr id="1" name="Shape 95"/>
        <p:cNvGrpSpPr/>
        <p:nvPr/>
      </p:nvGrpSpPr>
      <p:grpSpPr>
        <a:xfrm>
          <a:off x="0" y="0"/>
          <a:ext cx="0" cy="0"/>
          <a:chOff x="0" y="0"/>
          <a:chExt cx="0" cy="0"/>
        </a:xfrm>
      </p:grpSpPr>
      <p:sp>
        <p:nvSpPr>
          <p:cNvPr id="96" name="Google Shape;96;p31"/>
          <p:cNvSpPr/>
          <p:nvPr/>
        </p:nvSpPr>
        <p:spPr>
          <a:xfrm>
            <a:off x="2468879" y="1535862"/>
            <a:ext cx="157607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1"/>
                </a:solidFill>
                <a:latin typeface="Nunito Sans Light"/>
                <a:ea typeface="Nunito Sans Light"/>
                <a:cs typeface="Nunito Sans Light"/>
                <a:sym typeface="Nunito Sans Light"/>
              </a:rPr>
              <a:t>ARCHETYPE:</a:t>
            </a:r>
            <a:endParaRPr sz="1400" b="0" i="0" u="none" strike="noStrike" cap="none">
              <a:solidFill>
                <a:srgbClr val="000000"/>
              </a:solidFill>
              <a:latin typeface="Arial"/>
              <a:ea typeface="Arial"/>
              <a:cs typeface="Arial"/>
              <a:sym typeface="Arial"/>
            </a:endParaRPr>
          </a:p>
        </p:txBody>
      </p:sp>
      <p:pic>
        <p:nvPicPr>
          <p:cNvPr id="97" name="Google Shape;97;p3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315753" y="113870"/>
            <a:ext cx="794067" cy="794067"/>
          </a:xfrm>
          <a:prstGeom prst="rect">
            <a:avLst/>
          </a:prstGeom>
          <a:noFill/>
          <a:ln>
            <a:noFill/>
          </a:ln>
        </p:spPr>
      </p:pic>
      <p:pic>
        <p:nvPicPr>
          <p:cNvPr id="98" name="Google Shape;98;p31" descr="A close up of a map&#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17613" y="1532568"/>
            <a:ext cx="1095753" cy="1048112"/>
          </a:xfrm>
          <a:prstGeom prst="rect">
            <a:avLst/>
          </a:prstGeom>
          <a:noFill/>
          <a:ln>
            <a:noFill/>
          </a:ln>
        </p:spPr>
      </p:pic>
      <p:sp>
        <p:nvSpPr>
          <p:cNvPr id="99" name="Google Shape;99;p31"/>
          <p:cNvSpPr txBox="1"/>
          <p:nvPr/>
        </p:nvSpPr>
        <p:spPr>
          <a:xfrm>
            <a:off x="2468879" y="1944370"/>
            <a:ext cx="850233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Georgia"/>
                <a:ea typeface="Georgia"/>
                <a:cs typeface="Georgia"/>
                <a:sym typeface="Georgia"/>
              </a:rPr>
              <a:t>The Magician</a:t>
            </a:r>
            <a:endParaRPr sz="1400" b="0" i="0" u="none" strike="noStrike" cap="none">
              <a:solidFill>
                <a:srgbClr val="000000"/>
              </a:solidFill>
              <a:latin typeface="Arial"/>
              <a:ea typeface="Arial"/>
              <a:cs typeface="Arial"/>
              <a:sym typeface="Arial"/>
            </a:endParaRPr>
          </a:p>
        </p:txBody>
      </p:sp>
      <p:sp>
        <p:nvSpPr>
          <p:cNvPr id="100" name="Google Shape;100;p31"/>
          <p:cNvSpPr txBox="1"/>
          <p:nvPr/>
        </p:nvSpPr>
        <p:spPr>
          <a:xfrm>
            <a:off x="1217613" y="2819400"/>
            <a:ext cx="9753599" cy="323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Nunito Sans Light"/>
                <a:ea typeface="Nunito Sans Light"/>
                <a:cs typeface="Nunito Sans Light"/>
                <a:sym typeface="Nunito Sans Light"/>
              </a:rPr>
              <a:t>The Magician archetype searches out the fundamental laws of science and/or metaphysics to understand how to transform situations, influence people, and make visions into realities. If the Magician can overcome the temptation to use power manipulatively, it galvanizes energies for good. The Magician's quest </a:t>
            </a:r>
            <a:br>
              <a:rPr lang="en-US" sz="2200" b="0" i="0" u="none" strike="noStrike" cap="none">
                <a:solidFill>
                  <a:schemeClr val="lt1"/>
                </a:solidFill>
                <a:latin typeface="Nunito Sans Light"/>
                <a:ea typeface="Nunito Sans Light"/>
                <a:cs typeface="Nunito Sans Light"/>
                <a:sym typeface="Nunito Sans Light"/>
              </a:rPr>
            </a:br>
            <a:r>
              <a:rPr lang="en-US" sz="2200" b="0" i="0" u="none" strike="noStrike" cap="none">
                <a:solidFill>
                  <a:schemeClr val="lt1"/>
                </a:solidFill>
                <a:latin typeface="Nunito Sans Light"/>
                <a:ea typeface="Nunito Sans Light"/>
                <a:cs typeface="Nunito Sans Light"/>
                <a:sym typeface="Nunito Sans Light"/>
              </a:rPr>
              <a:t>is not to 'do magic' but to transform or change something or someone in </a:t>
            </a:r>
            <a:br>
              <a:rPr lang="en-US" sz="2200" b="0" i="0" u="none" strike="noStrike" cap="none">
                <a:solidFill>
                  <a:schemeClr val="lt1"/>
                </a:solidFill>
                <a:latin typeface="Nunito Sans Light"/>
                <a:ea typeface="Nunito Sans Light"/>
                <a:cs typeface="Nunito Sans Light"/>
                <a:sym typeface="Nunito Sans Light"/>
              </a:rPr>
            </a:br>
            <a:r>
              <a:rPr lang="en-US" sz="2200" b="0" i="0" u="none" strike="noStrike" cap="none">
                <a:solidFill>
                  <a:schemeClr val="lt1"/>
                </a:solidFill>
                <a:latin typeface="Nunito Sans Light"/>
                <a:ea typeface="Nunito Sans Light"/>
                <a:cs typeface="Nunito Sans Light"/>
                <a:sym typeface="Nunito Sans Light"/>
              </a:rPr>
              <a:t>some way.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age">
  <p:cSld name="Sage">
    <p:bg>
      <p:bgPr>
        <a:solidFill>
          <a:schemeClr val="dk2"/>
        </a:solidFill>
        <a:effectLst/>
      </p:bgPr>
    </p:bg>
    <p:spTree>
      <p:nvGrpSpPr>
        <p:cNvPr id="1" name="Shape 101"/>
        <p:cNvGrpSpPr/>
        <p:nvPr/>
      </p:nvGrpSpPr>
      <p:grpSpPr>
        <a:xfrm>
          <a:off x="0" y="0"/>
          <a:ext cx="0" cy="0"/>
          <a:chOff x="0" y="0"/>
          <a:chExt cx="0" cy="0"/>
        </a:xfrm>
      </p:grpSpPr>
      <p:sp>
        <p:nvSpPr>
          <p:cNvPr id="102" name="Google Shape;102;p32"/>
          <p:cNvSpPr/>
          <p:nvPr/>
        </p:nvSpPr>
        <p:spPr>
          <a:xfrm>
            <a:off x="2468879" y="1535862"/>
            <a:ext cx="157607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1"/>
                </a:solidFill>
                <a:latin typeface="Nunito Sans Light"/>
                <a:ea typeface="Nunito Sans Light"/>
                <a:cs typeface="Nunito Sans Light"/>
                <a:sym typeface="Nunito Sans Light"/>
              </a:rPr>
              <a:t>ARCHETYPE:</a:t>
            </a:r>
            <a:endParaRPr sz="1400" b="0" i="0" u="none" strike="noStrike" cap="none">
              <a:solidFill>
                <a:srgbClr val="000000"/>
              </a:solidFill>
              <a:latin typeface="Arial"/>
              <a:ea typeface="Arial"/>
              <a:cs typeface="Arial"/>
              <a:sym typeface="Arial"/>
            </a:endParaRPr>
          </a:p>
        </p:txBody>
      </p:sp>
      <p:pic>
        <p:nvPicPr>
          <p:cNvPr id="103" name="Google Shape;103;p3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315753" y="113870"/>
            <a:ext cx="794067" cy="794067"/>
          </a:xfrm>
          <a:prstGeom prst="rect">
            <a:avLst/>
          </a:prstGeom>
          <a:noFill/>
          <a:ln>
            <a:noFill/>
          </a:ln>
        </p:spPr>
      </p:pic>
      <p:sp>
        <p:nvSpPr>
          <p:cNvPr id="104" name="Google Shape;104;p32"/>
          <p:cNvSpPr txBox="1"/>
          <p:nvPr/>
        </p:nvSpPr>
        <p:spPr>
          <a:xfrm>
            <a:off x="2468879" y="1944370"/>
            <a:ext cx="850233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Georgia"/>
                <a:ea typeface="Georgia"/>
                <a:cs typeface="Georgia"/>
                <a:sym typeface="Georgia"/>
              </a:rPr>
              <a:t>The Sage</a:t>
            </a:r>
            <a:endParaRPr sz="1400" b="0" i="0" u="none" strike="noStrike" cap="none">
              <a:solidFill>
                <a:srgbClr val="000000"/>
              </a:solidFill>
              <a:latin typeface="Arial"/>
              <a:ea typeface="Arial"/>
              <a:cs typeface="Arial"/>
              <a:sym typeface="Arial"/>
            </a:endParaRPr>
          </a:p>
        </p:txBody>
      </p:sp>
      <p:sp>
        <p:nvSpPr>
          <p:cNvPr id="105" name="Google Shape;105;p32"/>
          <p:cNvSpPr txBox="1"/>
          <p:nvPr/>
        </p:nvSpPr>
        <p:spPr>
          <a:xfrm>
            <a:off x="1217613" y="2819400"/>
            <a:ext cx="9753599" cy="323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Nunito Sans Light"/>
                <a:ea typeface="Nunito Sans Light"/>
                <a:cs typeface="Nunito Sans Light"/>
                <a:sym typeface="Nunito Sans Light"/>
              </a:rPr>
              <a:t>The Sage archetype seeks the truths that will set us free. Especially if the Sage overcomes the temptation of dogma, it can help us become wise, to see the world and ourselves objectively, and to course-correct based on objective analyses of the results of our actions and choices. The Sage is a seeker after truth and enlightenment and journeys far in search of the next golden nugget of knowledge.</a:t>
            </a:r>
            <a:endParaRPr sz="1400" b="0" i="0" u="none" strike="noStrike" cap="none">
              <a:solidFill>
                <a:srgbClr val="000000"/>
              </a:solidFill>
              <a:latin typeface="Arial"/>
              <a:ea typeface="Arial"/>
              <a:cs typeface="Arial"/>
              <a:sym typeface="Arial"/>
            </a:endParaRPr>
          </a:p>
        </p:txBody>
      </p:sp>
      <p:pic>
        <p:nvPicPr>
          <p:cNvPr id="106" name="Google Shape;106;p32" descr="A picture containing map&#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21692" y="1532116"/>
            <a:ext cx="1095753" cy="104811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Ruler">
  <p:cSld name="Ruler">
    <p:bg>
      <p:bgPr>
        <a:solidFill>
          <a:schemeClr val="dk2"/>
        </a:solidFill>
        <a:effectLst/>
      </p:bgPr>
    </p:bg>
    <p:spTree>
      <p:nvGrpSpPr>
        <p:cNvPr id="1" name="Shape 107"/>
        <p:cNvGrpSpPr/>
        <p:nvPr/>
      </p:nvGrpSpPr>
      <p:grpSpPr>
        <a:xfrm>
          <a:off x="0" y="0"/>
          <a:ext cx="0" cy="0"/>
          <a:chOff x="0" y="0"/>
          <a:chExt cx="0" cy="0"/>
        </a:xfrm>
      </p:grpSpPr>
      <p:sp>
        <p:nvSpPr>
          <p:cNvPr id="108" name="Google Shape;108;p33"/>
          <p:cNvSpPr/>
          <p:nvPr/>
        </p:nvSpPr>
        <p:spPr>
          <a:xfrm>
            <a:off x="2468879" y="1535862"/>
            <a:ext cx="157607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1"/>
                </a:solidFill>
                <a:latin typeface="Nunito Sans Light"/>
                <a:ea typeface="Nunito Sans Light"/>
                <a:cs typeface="Nunito Sans Light"/>
                <a:sym typeface="Nunito Sans Light"/>
              </a:rPr>
              <a:t>ARCHETYPE:</a:t>
            </a:r>
            <a:endParaRPr sz="1400" b="0" i="0" u="none" strike="noStrike" cap="none">
              <a:solidFill>
                <a:srgbClr val="000000"/>
              </a:solidFill>
              <a:latin typeface="Arial"/>
              <a:ea typeface="Arial"/>
              <a:cs typeface="Arial"/>
              <a:sym typeface="Arial"/>
            </a:endParaRPr>
          </a:p>
        </p:txBody>
      </p:sp>
      <p:pic>
        <p:nvPicPr>
          <p:cNvPr id="109" name="Google Shape;109;p3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315753" y="113870"/>
            <a:ext cx="794067" cy="794067"/>
          </a:xfrm>
          <a:prstGeom prst="rect">
            <a:avLst/>
          </a:prstGeom>
          <a:noFill/>
          <a:ln>
            <a:noFill/>
          </a:ln>
        </p:spPr>
      </p:pic>
      <p:sp>
        <p:nvSpPr>
          <p:cNvPr id="110" name="Google Shape;110;p33"/>
          <p:cNvSpPr txBox="1"/>
          <p:nvPr/>
        </p:nvSpPr>
        <p:spPr>
          <a:xfrm>
            <a:off x="2468879" y="1944370"/>
            <a:ext cx="850233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Georgia"/>
                <a:ea typeface="Georgia"/>
                <a:cs typeface="Georgia"/>
                <a:sym typeface="Georgia"/>
              </a:rPr>
              <a:t>The Ruler</a:t>
            </a:r>
            <a:endParaRPr sz="1400" b="0" i="0" u="none" strike="noStrike" cap="none">
              <a:solidFill>
                <a:srgbClr val="000000"/>
              </a:solidFill>
              <a:latin typeface="Arial"/>
              <a:ea typeface="Arial"/>
              <a:cs typeface="Arial"/>
              <a:sym typeface="Arial"/>
            </a:endParaRPr>
          </a:p>
        </p:txBody>
      </p:sp>
      <p:sp>
        <p:nvSpPr>
          <p:cNvPr id="111" name="Google Shape;111;p33"/>
          <p:cNvSpPr txBox="1"/>
          <p:nvPr/>
        </p:nvSpPr>
        <p:spPr>
          <a:xfrm>
            <a:off x="1217613" y="2819400"/>
            <a:ext cx="9753599" cy="323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Nunito Sans Light"/>
                <a:ea typeface="Nunito Sans Light"/>
                <a:cs typeface="Nunito Sans Light"/>
                <a:sym typeface="Nunito Sans Light"/>
              </a:rPr>
              <a:t>The Ruler archetype inspires us to take responsibility for our own lives, in our fields of endeavor, and in the society at large. The Ruler's quest is to create order and structure and hence an effective society in which the subjects of the Ruler can live productive and relatively happy lives. This is not necessarily an easy task, as order and chaos are not far apart, and the Ruler must commit him or herself fully to the task.</a:t>
            </a:r>
            <a:endParaRPr sz="1400" b="0" i="0" u="none" strike="noStrike" cap="none">
              <a:solidFill>
                <a:srgbClr val="000000"/>
              </a:solidFill>
              <a:latin typeface="Arial"/>
              <a:ea typeface="Arial"/>
              <a:cs typeface="Arial"/>
              <a:sym typeface="Arial"/>
            </a:endParaRPr>
          </a:p>
        </p:txBody>
      </p:sp>
      <p:pic>
        <p:nvPicPr>
          <p:cNvPr id="112" name="Google Shape;112;p33" descr="A picture containing map&#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21692" y="1532116"/>
            <a:ext cx="1095753" cy="104811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Mother">
  <p:cSld name="Mother">
    <p:bg>
      <p:bgPr>
        <a:solidFill>
          <a:schemeClr val="dk2"/>
        </a:solidFill>
        <a:effectLst/>
      </p:bgPr>
    </p:bg>
    <p:spTree>
      <p:nvGrpSpPr>
        <p:cNvPr id="1" name="Shape 113"/>
        <p:cNvGrpSpPr/>
        <p:nvPr/>
      </p:nvGrpSpPr>
      <p:grpSpPr>
        <a:xfrm>
          <a:off x="0" y="0"/>
          <a:ext cx="0" cy="0"/>
          <a:chOff x="0" y="0"/>
          <a:chExt cx="0" cy="0"/>
        </a:xfrm>
      </p:grpSpPr>
      <p:pic>
        <p:nvPicPr>
          <p:cNvPr id="114" name="Google Shape;114;p34" descr="A picture containing map&#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7613" y="1532116"/>
            <a:ext cx="1095753" cy="1048112"/>
          </a:xfrm>
          <a:prstGeom prst="rect">
            <a:avLst/>
          </a:prstGeom>
          <a:noFill/>
          <a:ln>
            <a:noFill/>
          </a:ln>
        </p:spPr>
      </p:pic>
      <p:sp>
        <p:nvSpPr>
          <p:cNvPr id="115" name="Google Shape;115;p34"/>
          <p:cNvSpPr/>
          <p:nvPr/>
        </p:nvSpPr>
        <p:spPr>
          <a:xfrm>
            <a:off x="2468879" y="1535862"/>
            <a:ext cx="157607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1"/>
                </a:solidFill>
                <a:latin typeface="Nunito Sans Light"/>
                <a:ea typeface="Nunito Sans Light"/>
                <a:cs typeface="Nunito Sans Light"/>
                <a:sym typeface="Nunito Sans Light"/>
              </a:rPr>
              <a:t>ARCHETYPE:</a:t>
            </a:r>
            <a:endParaRPr sz="1400" b="0" i="0" u="none" strike="noStrike" cap="none">
              <a:solidFill>
                <a:srgbClr val="000000"/>
              </a:solidFill>
              <a:latin typeface="Arial"/>
              <a:ea typeface="Arial"/>
              <a:cs typeface="Arial"/>
              <a:sym typeface="Arial"/>
            </a:endParaRPr>
          </a:p>
        </p:txBody>
      </p:sp>
      <p:pic>
        <p:nvPicPr>
          <p:cNvPr id="116" name="Google Shape;116;p3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15753" y="113870"/>
            <a:ext cx="794067" cy="794067"/>
          </a:xfrm>
          <a:prstGeom prst="rect">
            <a:avLst/>
          </a:prstGeom>
          <a:noFill/>
          <a:ln>
            <a:noFill/>
          </a:ln>
        </p:spPr>
      </p:pic>
      <p:sp>
        <p:nvSpPr>
          <p:cNvPr id="117" name="Google Shape;117;p34"/>
          <p:cNvSpPr txBox="1"/>
          <p:nvPr/>
        </p:nvSpPr>
        <p:spPr>
          <a:xfrm>
            <a:off x="2468879" y="1944370"/>
            <a:ext cx="850233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Georgia"/>
                <a:ea typeface="Georgia"/>
                <a:cs typeface="Georgia"/>
                <a:sym typeface="Georgia"/>
              </a:rPr>
              <a:t>The Mother (Caregiver)</a:t>
            </a:r>
            <a:endParaRPr sz="1400" b="0" i="0" u="none" strike="noStrike" cap="none">
              <a:solidFill>
                <a:srgbClr val="000000"/>
              </a:solidFill>
              <a:latin typeface="Arial"/>
              <a:ea typeface="Arial"/>
              <a:cs typeface="Arial"/>
              <a:sym typeface="Arial"/>
            </a:endParaRPr>
          </a:p>
        </p:txBody>
      </p:sp>
      <p:sp>
        <p:nvSpPr>
          <p:cNvPr id="118" name="Google Shape;118;p34"/>
          <p:cNvSpPr txBox="1"/>
          <p:nvPr/>
        </p:nvSpPr>
        <p:spPr>
          <a:xfrm>
            <a:off x="1217613" y="2819400"/>
            <a:ext cx="9753599" cy="323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Nunito Sans Light"/>
                <a:ea typeface="Nunito Sans Light"/>
                <a:cs typeface="Nunito Sans Light"/>
                <a:sym typeface="Nunito Sans Light"/>
              </a:rPr>
              <a:t>The mother archetype figuratively represents our longing for salvation, redemption, and acceptance into heaven or the kingdom of god. The mother expresses the domain of the goddess, especially the mother of God (Mary) and the mother of wisdom (Sophia).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Warrior">
  <p:cSld name="Warrior">
    <p:bg>
      <p:bgPr>
        <a:solidFill>
          <a:schemeClr val="dk2"/>
        </a:solidFill>
        <a:effectLst/>
      </p:bgPr>
    </p:bg>
    <p:spTree>
      <p:nvGrpSpPr>
        <p:cNvPr id="1" name="Shape 119"/>
        <p:cNvGrpSpPr/>
        <p:nvPr/>
      </p:nvGrpSpPr>
      <p:grpSpPr>
        <a:xfrm>
          <a:off x="0" y="0"/>
          <a:ext cx="0" cy="0"/>
          <a:chOff x="0" y="0"/>
          <a:chExt cx="0" cy="0"/>
        </a:xfrm>
      </p:grpSpPr>
      <p:pic>
        <p:nvPicPr>
          <p:cNvPr id="120" name="Google Shape;120;p35" descr="A close up of a map&#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17613" y="1532115"/>
            <a:ext cx="1095752" cy="1048111"/>
          </a:xfrm>
          <a:prstGeom prst="rect">
            <a:avLst/>
          </a:prstGeom>
          <a:noFill/>
          <a:ln>
            <a:noFill/>
          </a:ln>
        </p:spPr>
      </p:pic>
      <p:sp>
        <p:nvSpPr>
          <p:cNvPr id="121" name="Google Shape;121;p35"/>
          <p:cNvSpPr/>
          <p:nvPr/>
        </p:nvSpPr>
        <p:spPr>
          <a:xfrm>
            <a:off x="2468879" y="1535862"/>
            <a:ext cx="157607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1"/>
                </a:solidFill>
                <a:latin typeface="Nunito Sans Light"/>
                <a:ea typeface="Nunito Sans Light"/>
                <a:cs typeface="Nunito Sans Light"/>
                <a:sym typeface="Nunito Sans Light"/>
              </a:rPr>
              <a:t>ARCHETYPE:</a:t>
            </a:r>
            <a:endParaRPr sz="1400" b="0" i="0" u="none" strike="noStrike" cap="none">
              <a:solidFill>
                <a:srgbClr val="000000"/>
              </a:solidFill>
              <a:latin typeface="Arial"/>
              <a:ea typeface="Arial"/>
              <a:cs typeface="Arial"/>
              <a:sym typeface="Arial"/>
            </a:endParaRPr>
          </a:p>
        </p:txBody>
      </p:sp>
      <p:pic>
        <p:nvPicPr>
          <p:cNvPr id="122" name="Google Shape;122;p3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15753" y="113870"/>
            <a:ext cx="794067" cy="794067"/>
          </a:xfrm>
          <a:prstGeom prst="rect">
            <a:avLst/>
          </a:prstGeom>
          <a:noFill/>
          <a:ln>
            <a:noFill/>
          </a:ln>
        </p:spPr>
      </p:pic>
      <p:sp>
        <p:nvSpPr>
          <p:cNvPr id="123" name="Google Shape;123;p35"/>
          <p:cNvSpPr txBox="1"/>
          <p:nvPr/>
        </p:nvSpPr>
        <p:spPr>
          <a:xfrm>
            <a:off x="2468879" y="1944370"/>
            <a:ext cx="850233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Georgia"/>
                <a:ea typeface="Georgia"/>
                <a:cs typeface="Georgia"/>
                <a:sym typeface="Georgia"/>
              </a:rPr>
              <a:t>The Warrior</a:t>
            </a:r>
            <a:endParaRPr sz="1400" b="0" i="0" u="none" strike="noStrike" cap="none">
              <a:solidFill>
                <a:srgbClr val="000000"/>
              </a:solidFill>
              <a:latin typeface="Arial"/>
              <a:ea typeface="Arial"/>
              <a:cs typeface="Arial"/>
              <a:sym typeface="Arial"/>
            </a:endParaRPr>
          </a:p>
        </p:txBody>
      </p:sp>
      <p:sp>
        <p:nvSpPr>
          <p:cNvPr id="124" name="Google Shape;124;p35"/>
          <p:cNvSpPr txBox="1"/>
          <p:nvPr/>
        </p:nvSpPr>
        <p:spPr>
          <a:xfrm>
            <a:off x="1217613" y="2819400"/>
            <a:ext cx="9753599" cy="323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Nunito Sans Light"/>
                <a:ea typeface="Nunito Sans Light"/>
                <a:cs typeface="Nunito Sans Light"/>
                <a:sym typeface="Nunito Sans Light"/>
              </a:rPr>
              <a:t>When everything seems lost the Warrior rides over the hill and saves the day. Tough and courageous, this archetype helps us set and achieve goals, overcome obstacles, and persist in difficult times, although it also tends to see others as enemies and to think in either/or terms. Their challenge is to bring meaning to what they do, perhaps choosing their battles wisely, which they do using courage and the warrior's discipline.</a:t>
            </a:r>
            <a:endParaRPr sz="2200" b="0" i="0" u="none" strike="noStrike" cap="none">
              <a:solidFill>
                <a:schemeClr val="lt1"/>
              </a:solidFill>
              <a:latin typeface="Nunito Sans Light"/>
              <a:ea typeface="Nunito Sans Light"/>
              <a:cs typeface="Nunito Sans Light"/>
              <a:sym typeface="Nunito Sans Ligh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Hero">
  <p:cSld name="Hero">
    <p:bg>
      <p:bgPr>
        <a:solidFill>
          <a:schemeClr val="dk2"/>
        </a:solidFill>
        <a:effectLst/>
      </p:bgPr>
    </p:bg>
    <p:spTree>
      <p:nvGrpSpPr>
        <p:cNvPr id="1" name="Shape 125"/>
        <p:cNvGrpSpPr/>
        <p:nvPr/>
      </p:nvGrpSpPr>
      <p:grpSpPr>
        <a:xfrm>
          <a:off x="0" y="0"/>
          <a:ext cx="0" cy="0"/>
          <a:chOff x="0" y="0"/>
          <a:chExt cx="0" cy="0"/>
        </a:xfrm>
      </p:grpSpPr>
      <p:sp>
        <p:nvSpPr>
          <p:cNvPr id="126" name="Google Shape;126;p36"/>
          <p:cNvSpPr/>
          <p:nvPr/>
        </p:nvSpPr>
        <p:spPr>
          <a:xfrm>
            <a:off x="2468879" y="1535862"/>
            <a:ext cx="157607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1"/>
                </a:solidFill>
                <a:latin typeface="Nunito Sans Light"/>
                <a:ea typeface="Nunito Sans Light"/>
                <a:cs typeface="Nunito Sans Light"/>
                <a:sym typeface="Nunito Sans Light"/>
              </a:rPr>
              <a:t>ARCHETYPE:</a:t>
            </a:r>
            <a:endParaRPr sz="1400" b="0" i="0" u="none" strike="noStrike" cap="none">
              <a:solidFill>
                <a:srgbClr val="000000"/>
              </a:solidFill>
              <a:latin typeface="Arial"/>
              <a:ea typeface="Arial"/>
              <a:cs typeface="Arial"/>
              <a:sym typeface="Arial"/>
            </a:endParaRPr>
          </a:p>
        </p:txBody>
      </p:sp>
      <p:pic>
        <p:nvPicPr>
          <p:cNvPr id="127" name="Google Shape;127;p3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315753" y="113870"/>
            <a:ext cx="794067" cy="794067"/>
          </a:xfrm>
          <a:prstGeom prst="rect">
            <a:avLst/>
          </a:prstGeom>
          <a:noFill/>
          <a:ln>
            <a:noFill/>
          </a:ln>
        </p:spPr>
      </p:pic>
      <p:sp>
        <p:nvSpPr>
          <p:cNvPr id="128" name="Google Shape;128;p36"/>
          <p:cNvSpPr txBox="1"/>
          <p:nvPr/>
        </p:nvSpPr>
        <p:spPr>
          <a:xfrm>
            <a:off x="2468879" y="1944370"/>
            <a:ext cx="850233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Georgia"/>
                <a:ea typeface="Georgia"/>
                <a:cs typeface="Georgia"/>
                <a:sym typeface="Georgia"/>
              </a:rPr>
              <a:t>The Hero</a:t>
            </a:r>
            <a:endParaRPr sz="1400" b="0" i="0" u="none" strike="noStrike" cap="none">
              <a:solidFill>
                <a:srgbClr val="000000"/>
              </a:solidFill>
              <a:latin typeface="Arial"/>
              <a:ea typeface="Arial"/>
              <a:cs typeface="Arial"/>
              <a:sym typeface="Arial"/>
            </a:endParaRPr>
          </a:p>
        </p:txBody>
      </p:sp>
      <p:sp>
        <p:nvSpPr>
          <p:cNvPr id="129" name="Google Shape;129;p36"/>
          <p:cNvSpPr txBox="1"/>
          <p:nvPr/>
        </p:nvSpPr>
        <p:spPr>
          <a:xfrm>
            <a:off x="1217613" y="2819400"/>
            <a:ext cx="9753599" cy="323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Nunito Sans Light"/>
                <a:ea typeface="Nunito Sans Light"/>
                <a:cs typeface="Nunito Sans Light"/>
                <a:sym typeface="Nunito Sans Light"/>
              </a:rPr>
              <a:t>The Hero archetype represents the process of overcoming obstacles to achieve specific goals. In myths, the hero’s objective is often to find a treasure like a golden egg, save a princess, and return with the elixir of life. All of these are metaphors for a psychological journey to return to one’s true feelings and unique potential.</a:t>
            </a:r>
            <a:endParaRPr sz="2200" b="0" i="0" u="none" strike="noStrike" cap="none">
              <a:solidFill>
                <a:schemeClr val="lt1"/>
              </a:solidFill>
              <a:latin typeface="Nunito Sans Light"/>
              <a:ea typeface="Nunito Sans Light"/>
              <a:cs typeface="Nunito Sans Light"/>
              <a:sym typeface="Nunito Sans Light"/>
            </a:endParaRPr>
          </a:p>
        </p:txBody>
      </p:sp>
      <p:pic>
        <p:nvPicPr>
          <p:cNvPr id="130" name="Google Shape;130;p36" descr="A picture containing food, drawing, light&#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08701" y="1533525"/>
            <a:ext cx="1117600" cy="10477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reator">
  <p:cSld name="Creator">
    <p:bg>
      <p:bgPr>
        <a:solidFill>
          <a:schemeClr val="dk2"/>
        </a:solidFill>
        <a:effectLst/>
      </p:bgPr>
    </p:bg>
    <p:spTree>
      <p:nvGrpSpPr>
        <p:cNvPr id="1" name="Shape 131"/>
        <p:cNvGrpSpPr/>
        <p:nvPr/>
      </p:nvGrpSpPr>
      <p:grpSpPr>
        <a:xfrm>
          <a:off x="0" y="0"/>
          <a:ext cx="0" cy="0"/>
          <a:chOff x="0" y="0"/>
          <a:chExt cx="0" cy="0"/>
        </a:xfrm>
      </p:grpSpPr>
      <p:sp>
        <p:nvSpPr>
          <p:cNvPr id="132" name="Google Shape;132;p37"/>
          <p:cNvSpPr/>
          <p:nvPr/>
        </p:nvSpPr>
        <p:spPr>
          <a:xfrm>
            <a:off x="2468879" y="1535862"/>
            <a:ext cx="157607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1"/>
                </a:solidFill>
                <a:latin typeface="Nunito Sans Light"/>
                <a:ea typeface="Nunito Sans Light"/>
                <a:cs typeface="Nunito Sans Light"/>
                <a:sym typeface="Nunito Sans Light"/>
              </a:rPr>
              <a:t>ARCHETYPE:</a:t>
            </a:r>
            <a:endParaRPr sz="1400" b="0" i="0" u="none" strike="noStrike" cap="none">
              <a:solidFill>
                <a:srgbClr val="000000"/>
              </a:solidFill>
              <a:latin typeface="Arial"/>
              <a:ea typeface="Arial"/>
              <a:cs typeface="Arial"/>
              <a:sym typeface="Arial"/>
            </a:endParaRPr>
          </a:p>
        </p:txBody>
      </p:sp>
      <p:pic>
        <p:nvPicPr>
          <p:cNvPr id="133" name="Google Shape;133;p3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315753" y="113870"/>
            <a:ext cx="794067" cy="794067"/>
          </a:xfrm>
          <a:prstGeom prst="rect">
            <a:avLst/>
          </a:prstGeom>
          <a:noFill/>
          <a:ln>
            <a:noFill/>
          </a:ln>
        </p:spPr>
      </p:pic>
      <p:sp>
        <p:nvSpPr>
          <p:cNvPr id="134" name="Google Shape;134;p37"/>
          <p:cNvSpPr txBox="1"/>
          <p:nvPr/>
        </p:nvSpPr>
        <p:spPr>
          <a:xfrm>
            <a:off x="2468879" y="1944370"/>
            <a:ext cx="850233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Georgia"/>
                <a:ea typeface="Georgia"/>
                <a:cs typeface="Georgia"/>
                <a:sym typeface="Georgia"/>
              </a:rPr>
              <a:t>The Creator</a:t>
            </a:r>
            <a:endParaRPr sz="1400" b="0" i="0" u="none" strike="noStrike" cap="none">
              <a:solidFill>
                <a:srgbClr val="000000"/>
              </a:solidFill>
              <a:latin typeface="Arial"/>
              <a:ea typeface="Arial"/>
              <a:cs typeface="Arial"/>
              <a:sym typeface="Arial"/>
            </a:endParaRPr>
          </a:p>
        </p:txBody>
      </p:sp>
      <p:sp>
        <p:nvSpPr>
          <p:cNvPr id="135" name="Google Shape;135;p37"/>
          <p:cNvSpPr txBox="1"/>
          <p:nvPr/>
        </p:nvSpPr>
        <p:spPr>
          <a:xfrm>
            <a:off x="1217613" y="2819400"/>
            <a:ext cx="9753599" cy="323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Nunito Sans Light"/>
                <a:ea typeface="Nunito Sans Light"/>
                <a:cs typeface="Nunito Sans Light"/>
                <a:sym typeface="Nunito Sans Light"/>
              </a:rPr>
              <a:t>The Creator archetype fosters all imaginative endeavors, from the highest art to the smallest innovation in lifestyle or work. Adverse to stasis, it can cause us to overload our lives with constant new projects; yet, properly channeled, it helps us express ourselves in beautiful ways. A critical part of their quest is in finding and accepting themselves, discovering their true identity in relation to the external world.​</a:t>
            </a:r>
            <a:endParaRPr sz="2200" b="0" i="0" u="none" strike="noStrike" cap="none">
              <a:solidFill>
                <a:schemeClr val="lt1"/>
              </a:solidFill>
              <a:latin typeface="Nunito Sans Light"/>
              <a:ea typeface="Nunito Sans Light"/>
              <a:cs typeface="Nunito Sans Light"/>
              <a:sym typeface="Nunito Sans Light"/>
            </a:endParaRPr>
          </a:p>
        </p:txBody>
      </p:sp>
      <p:pic>
        <p:nvPicPr>
          <p:cNvPr id="136" name="Google Shape;136;p37" descr="A close up of a logo&#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19200" y="1538019"/>
            <a:ext cx="1108075" cy="103882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Lover">
  <p:cSld name="Lover">
    <p:bg>
      <p:bgPr>
        <a:solidFill>
          <a:schemeClr val="dk2"/>
        </a:solidFill>
        <a:effectLst/>
      </p:bgPr>
    </p:bg>
    <p:spTree>
      <p:nvGrpSpPr>
        <p:cNvPr id="1" name="Shape 137"/>
        <p:cNvGrpSpPr/>
        <p:nvPr/>
      </p:nvGrpSpPr>
      <p:grpSpPr>
        <a:xfrm>
          <a:off x="0" y="0"/>
          <a:ext cx="0" cy="0"/>
          <a:chOff x="0" y="0"/>
          <a:chExt cx="0" cy="0"/>
        </a:xfrm>
      </p:grpSpPr>
      <p:sp>
        <p:nvSpPr>
          <p:cNvPr id="138" name="Google Shape;138;p38"/>
          <p:cNvSpPr/>
          <p:nvPr/>
        </p:nvSpPr>
        <p:spPr>
          <a:xfrm>
            <a:off x="2468879" y="1535862"/>
            <a:ext cx="157607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1"/>
                </a:solidFill>
                <a:latin typeface="Nunito Sans Light"/>
                <a:ea typeface="Nunito Sans Light"/>
                <a:cs typeface="Nunito Sans Light"/>
                <a:sym typeface="Nunito Sans Light"/>
              </a:rPr>
              <a:t>ARCHETYPE:</a:t>
            </a:r>
            <a:endParaRPr sz="1400" b="0" i="0" u="none" strike="noStrike" cap="none">
              <a:solidFill>
                <a:srgbClr val="000000"/>
              </a:solidFill>
              <a:latin typeface="Arial"/>
              <a:ea typeface="Arial"/>
              <a:cs typeface="Arial"/>
              <a:sym typeface="Arial"/>
            </a:endParaRPr>
          </a:p>
        </p:txBody>
      </p:sp>
      <p:pic>
        <p:nvPicPr>
          <p:cNvPr id="139" name="Google Shape;139;p3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315753" y="113870"/>
            <a:ext cx="794067" cy="794067"/>
          </a:xfrm>
          <a:prstGeom prst="rect">
            <a:avLst/>
          </a:prstGeom>
          <a:noFill/>
          <a:ln>
            <a:noFill/>
          </a:ln>
        </p:spPr>
      </p:pic>
      <p:pic>
        <p:nvPicPr>
          <p:cNvPr id="140" name="Google Shape;140;p38" descr="A close up of a logo&#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09040" y="1526539"/>
            <a:ext cx="1108710" cy="1060505"/>
          </a:xfrm>
          <a:prstGeom prst="rect">
            <a:avLst/>
          </a:prstGeom>
          <a:noFill/>
          <a:ln>
            <a:noFill/>
          </a:ln>
        </p:spPr>
      </p:pic>
      <p:sp>
        <p:nvSpPr>
          <p:cNvPr id="141" name="Google Shape;141;p38"/>
          <p:cNvSpPr txBox="1"/>
          <p:nvPr/>
        </p:nvSpPr>
        <p:spPr>
          <a:xfrm>
            <a:off x="2468879" y="1944370"/>
            <a:ext cx="850233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Georgia"/>
                <a:ea typeface="Georgia"/>
                <a:cs typeface="Georgia"/>
                <a:sym typeface="Georgia"/>
              </a:rPr>
              <a:t>The Lover</a:t>
            </a:r>
            <a:endParaRPr sz="1400" b="0" i="0" u="none" strike="noStrike" cap="none">
              <a:solidFill>
                <a:srgbClr val="000000"/>
              </a:solidFill>
              <a:latin typeface="Arial"/>
              <a:ea typeface="Arial"/>
              <a:cs typeface="Arial"/>
              <a:sym typeface="Arial"/>
            </a:endParaRPr>
          </a:p>
        </p:txBody>
      </p:sp>
      <p:sp>
        <p:nvSpPr>
          <p:cNvPr id="142" name="Google Shape;142;p38"/>
          <p:cNvSpPr txBox="1"/>
          <p:nvPr/>
        </p:nvSpPr>
        <p:spPr>
          <a:xfrm>
            <a:off x="1217613" y="2819400"/>
            <a:ext cx="9753599" cy="323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Nunito Sans Light"/>
                <a:ea typeface="Nunito Sans Light"/>
                <a:cs typeface="Nunito Sans Light"/>
                <a:sym typeface="Nunito Sans Light"/>
              </a:rPr>
              <a:t>The Lover archetype encapsulates all types of love — parental, familial, friendships, spiritual, and romantic. The Lover desires to have close relationships, achieve intimacy, and make themselves and others feel special. The Lover is passionate and unashamed in fostering relationships and expressing appreciation.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19"/>
          <p:cNvSpPr txBox="1">
            <a:spLocks noGrp="1"/>
          </p:cNvSpPr>
          <p:nvPr>
            <p:ph type="title"/>
          </p:nvPr>
        </p:nvSpPr>
        <p:spPr>
          <a:xfrm>
            <a:off x="1219200" y="1028700"/>
            <a:ext cx="9753600" cy="10134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9"/>
          <p:cNvSpPr txBox="1">
            <a:spLocks noGrp="1"/>
          </p:cNvSpPr>
          <p:nvPr>
            <p:ph type="body" idx="1"/>
          </p:nvPr>
        </p:nvSpPr>
        <p:spPr>
          <a:xfrm>
            <a:off x="1219200" y="2133599"/>
            <a:ext cx="9753600" cy="392430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Everyman / Orphan">
  <p:cSld name="Everyman / Orphan">
    <p:bg>
      <p:bgPr>
        <a:solidFill>
          <a:schemeClr val="dk2"/>
        </a:solidFill>
        <a:effectLst/>
      </p:bgPr>
    </p:bg>
    <p:spTree>
      <p:nvGrpSpPr>
        <p:cNvPr id="1" name="Shape 143"/>
        <p:cNvGrpSpPr/>
        <p:nvPr/>
      </p:nvGrpSpPr>
      <p:grpSpPr>
        <a:xfrm>
          <a:off x="0" y="0"/>
          <a:ext cx="0" cy="0"/>
          <a:chOff x="0" y="0"/>
          <a:chExt cx="0" cy="0"/>
        </a:xfrm>
      </p:grpSpPr>
      <p:sp>
        <p:nvSpPr>
          <p:cNvPr id="144" name="Google Shape;144;p39"/>
          <p:cNvSpPr/>
          <p:nvPr/>
        </p:nvSpPr>
        <p:spPr>
          <a:xfrm>
            <a:off x="2468879" y="1535862"/>
            <a:ext cx="157607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1"/>
                </a:solidFill>
                <a:latin typeface="Nunito Sans Light"/>
                <a:ea typeface="Nunito Sans Light"/>
                <a:cs typeface="Nunito Sans Light"/>
                <a:sym typeface="Nunito Sans Light"/>
              </a:rPr>
              <a:t>ARCHETYPE:</a:t>
            </a:r>
            <a:endParaRPr sz="1400" b="0" i="0" u="none" strike="noStrike" cap="none">
              <a:solidFill>
                <a:srgbClr val="000000"/>
              </a:solidFill>
              <a:latin typeface="Arial"/>
              <a:ea typeface="Arial"/>
              <a:cs typeface="Arial"/>
              <a:sym typeface="Arial"/>
            </a:endParaRPr>
          </a:p>
        </p:txBody>
      </p:sp>
      <p:pic>
        <p:nvPicPr>
          <p:cNvPr id="145" name="Google Shape;145;p3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315753" y="113870"/>
            <a:ext cx="794067" cy="794067"/>
          </a:xfrm>
          <a:prstGeom prst="rect">
            <a:avLst/>
          </a:prstGeom>
          <a:noFill/>
          <a:ln>
            <a:noFill/>
          </a:ln>
        </p:spPr>
      </p:pic>
      <p:pic>
        <p:nvPicPr>
          <p:cNvPr id="146" name="Google Shape;146;p39" descr="A close up of a map&#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19200" y="1526539"/>
            <a:ext cx="1098550" cy="1050787"/>
          </a:xfrm>
          <a:prstGeom prst="rect">
            <a:avLst/>
          </a:prstGeom>
          <a:noFill/>
          <a:ln>
            <a:noFill/>
          </a:ln>
        </p:spPr>
      </p:pic>
      <p:sp>
        <p:nvSpPr>
          <p:cNvPr id="147" name="Google Shape;147;p39"/>
          <p:cNvSpPr txBox="1"/>
          <p:nvPr/>
        </p:nvSpPr>
        <p:spPr>
          <a:xfrm>
            <a:off x="2468879" y="1944370"/>
            <a:ext cx="850233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Georgia"/>
                <a:ea typeface="Georgia"/>
                <a:cs typeface="Georgia"/>
                <a:sym typeface="Georgia"/>
              </a:rPr>
              <a:t>The Everyman / Orphan</a:t>
            </a:r>
            <a:endParaRPr sz="1400" b="0" i="0" u="none" strike="noStrike" cap="none">
              <a:solidFill>
                <a:srgbClr val="000000"/>
              </a:solidFill>
              <a:latin typeface="Arial"/>
              <a:ea typeface="Arial"/>
              <a:cs typeface="Arial"/>
              <a:sym typeface="Arial"/>
            </a:endParaRPr>
          </a:p>
        </p:txBody>
      </p:sp>
      <p:sp>
        <p:nvSpPr>
          <p:cNvPr id="148" name="Google Shape;148;p39"/>
          <p:cNvSpPr txBox="1"/>
          <p:nvPr/>
        </p:nvSpPr>
        <p:spPr>
          <a:xfrm>
            <a:off x="1217613" y="2819400"/>
            <a:ext cx="9633267" cy="323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Nunito Sans Light"/>
                <a:ea typeface="Nunito Sans Light"/>
                <a:cs typeface="Nunito Sans Light"/>
                <a:sym typeface="Nunito Sans Light"/>
              </a:rPr>
              <a:t>The Everyman / Orphan archetype understands that everyone matters, just as they are. Down-home and unpretentious, it reveals a deep structure influenced by the wounded or orphaned child that expects very little from life, but that teaches us with empathy, realism, and street smarts. Their strength is the interdependence and pragmatic realism that they had to learn at an early age.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esign Challenge">
  <p:cSld name="Design Challenge">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1217614" y="2540000"/>
            <a:ext cx="9753598" cy="3517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000"/>
              <a:buFont typeface="Georgi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1217613" y="2133600"/>
            <a:ext cx="9753598" cy="355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2000"/>
              <a:buNone/>
              <a:defRPr sz="2000"/>
            </a:lvl4pPr>
            <a:lvl5pPr marL="2286000" lvl="4" indent="-228600" algn="l">
              <a:lnSpc>
                <a:spcPct val="90000"/>
              </a:lnSpc>
              <a:spcBef>
                <a:spcPts val="500"/>
              </a:spcBef>
              <a:spcAft>
                <a:spcPts val="0"/>
              </a:spcAft>
              <a:buClr>
                <a:schemeClr val="dk1"/>
              </a:buClr>
              <a:buSzPts val="2000"/>
              <a:buNone/>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laints">
  <p:cSld name="Complaints">
    <p:spTree>
      <p:nvGrpSpPr>
        <p:cNvPr id="1" name="Shape 33"/>
        <p:cNvGrpSpPr/>
        <p:nvPr/>
      </p:nvGrpSpPr>
      <p:grpSpPr>
        <a:xfrm>
          <a:off x="0" y="0"/>
          <a:ext cx="0" cy="0"/>
          <a:chOff x="0" y="0"/>
          <a:chExt cx="0" cy="0"/>
        </a:xfrm>
      </p:grpSpPr>
      <p:sp>
        <p:nvSpPr>
          <p:cNvPr id="34" name="Google Shape;34;p23"/>
          <p:cNvSpPr txBox="1">
            <a:spLocks noGrp="1"/>
          </p:cNvSpPr>
          <p:nvPr>
            <p:ph type="body" idx="1"/>
          </p:nvPr>
        </p:nvSpPr>
        <p:spPr>
          <a:xfrm>
            <a:off x="1217613" y="622300"/>
            <a:ext cx="9753598" cy="355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2000"/>
              <a:buNone/>
              <a:defRPr sz="2000"/>
            </a:lvl4pPr>
            <a:lvl5pPr marL="2286000" lvl="4" indent="-228600" algn="l">
              <a:lnSpc>
                <a:spcPct val="90000"/>
              </a:lnSpc>
              <a:spcBef>
                <a:spcPts val="500"/>
              </a:spcBef>
              <a:spcAft>
                <a:spcPts val="0"/>
              </a:spcAft>
              <a:buClr>
                <a:schemeClr val="dk1"/>
              </a:buClr>
              <a:buSzPts val="2000"/>
              <a:buNone/>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3"/>
          <p:cNvSpPr txBox="1">
            <a:spLocks noGrp="1"/>
          </p:cNvSpPr>
          <p:nvPr>
            <p:ph type="title"/>
          </p:nvPr>
        </p:nvSpPr>
        <p:spPr>
          <a:xfrm>
            <a:off x="1227348" y="1055049"/>
            <a:ext cx="9723551" cy="44863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600"/>
              <a:buFont typeface="Nunito Sans"/>
              <a:buNone/>
              <a:defRPr sz="2600" b="1" i="0">
                <a:latin typeface="Nunito Sans"/>
                <a:ea typeface="Nunito Sans"/>
                <a:cs typeface="Nunito Sans"/>
                <a:sym typeface="Nuni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3"/>
          <p:cNvSpPr txBox="1">
            <a:spLocks noGrp="1"/>
          </p:cNvSpPr>
          <p:nvPr>
            <p:ph type="body" idx="2"/>
          </p:nvPr>
        </p:nvSpPr>
        <p:spPr>
          <a:xfrm>
            <a:off x="1227138" y="1737360"/>
            <a:ext cx="9723437" cy="4693920"/>
          </a:xfrm>
          <a:prstGeom prst="rect">
            <a:avLst/>
          </a:prstGeom>
          <a:noFill/>
          <a:ln>
            <a:noFill/>
          </a:ln>
        </p:spPr>
        <p:txBody>
          <a:bodyPr spcFirstLastPara="1" wrap="square" lIns="91425" tIns="45700" rIns="91425" bIns="45700" anchor="t" anchorCtr="0">
            <a:normAutofit/>
          </a:bodyPr>
          <a:lstStyle>
            <a:lvl1pPr marL="457200" lvl="0" indent="-298450" algn="l">
              <a:lnSpc>
                <a:spcPct val="100000"/>
              </a:lnSpc>
              <a:spcBef>
                <a:spcPts val="600"/>
              </a:spcBef>
              <a:spcAft>
                <a:spcPts val="0"/>
              </a:spcAft>
              <a:buClr>
                <a:schemeClr val="dk1"/>
              </a:buClr>
              <a:buSzPts val="1100"/>
              <a:buFont typeface="Arial"/>
              <a:buChar char="•"/>
              <a:defRPr sz="1100"/>
            </a:lvl1pPr>
            <a:lvl2pPr marL="914400" lvl="1" indent="-298450" algn="l">
              <a:lnSpc>
                <a:spcPct val="100000"/>
              </a:lnSpc>
              <a:spcBef>
                <a:spcPts val="600"/>
              </a:spcBef>
              <a:spcAft>
                <a:spcPts val="0"/>
              </a:spcAft>
              <a:buClr>
                <a:schemeClr val="dk1"/>
              </a:buClr>
              <a:buSzPts val="1100"/>
              <a:buFont typeface="Arial"/>
              <a:buChar char="•"/>
              <a:defRPr sz="1100"/>
            </a:lvl2pPr>
            <a:lvl3pPr marL="1371600" lvl="2" indent="-298450" algn="l">
              <a:lnSpc>
                <a:spcPct val="100000"/>
              </a:lnSpc>
              <a:spcBef>
                <a:spcPts val="600"/>
              </a:spcBef>
              <a:spcAft>
                <a:spcPts val="0"/>
              </a:spcAft>
              <a:buClr>
                <a:schemeClr val="dk1"/>
              </a:buClr>
              <a:buSzPts val="1100"/>
              <a:buFont typeface="Arial"/>
              <a:buChar char="•"/>
              <a:defRPr sz="1100"/>
            </a:lvl3pPr>
            <a:lvl4pPr marL="1828800" lvl="3" indent="-298450" algn="l">
              <a:lnSpc>
                <a:spcPct val="100000"/>
              </a:lnSpc>
              <a:spcBef>
                <a:spcPts val="600"/>
              </a:spcBef>
              <a:spcAft>
                <a:spcPts val="0"/>
              </a:spcAft>
              <a:buClr>
                <a:schemeClr val="dk1"/>
              </a:buClr>
              <a:buSzPts val="1100"/>
              <a:buFont typeface="Arial"/>
              <a:buChar char="•"/>
              <a:defRPr sz="1100"/>
            </a:lvl4pPr>
            <a:lvl5pPr marL="2286000" lvl="4" indent="-298450" algn="l">
              <a:lnSpc>
                <a:spcPct val="100000"/>
              </a:lnSpc>
              <a:spcBef>
                <a:spcPts val="600"/>
              </a:spcBef>
              <a:spcAft>
                <a:spcPts val="0"/>
              </a:spcAft>
              <a:buClr>
                <a:schemeClr val="dk1"/>
              </a:buClr>
              <a:buSzPts val="1100"/>
              <a:buFont typeface="Arial"/>
              <a:buChar char="•"/>
              <a:defRPr sz="11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usiness Challenge / Principle">
  <p:cSld name="Business Challenge / Principle">
    <p:bg>
      <p:bgPr>
        <a:solidFill>
          <a:schemeClr val="dk2"/>
        </a:solidFill>
        <a:effectLst/>
      </p:bgPr>
    </p:bg>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17614" y="2540000"/>
            <a:ext cx="9753598" cy="3517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000"/>
              <a:buFont typeface="Georgi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17613" y="1532568"/>
            <a:ext cx="9753598" cy="355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a:solidFill>
                  <a:schemeClr val="accent1"/>
                </a:solidFill>
              </a:defRPr>
            </a:lvl1pPr>
            <a:lvl2pPr marL="914400" lvl="1" indent="-228600" algn="l">
              <a:lnSpc>
                <a:spcPct val="90000"/>
              </a:lnSpc>
              <a:spcBef>
                <a:spcPts val="500"/>
              </a:spcBef>
              <a:spcAft>
                <a:spcPts val="0"/>
              </a:spcAft>
              <a:buClr>
                <a:schemeClr val="accent1"/>
              </a:buClr>
              <a:buSzPts val="2000"/>
              <a:buNone/>
              <a:defRPr sz="2000">
                <a:solidFill>
                  <a:schemeClr val="accent1"/>
                </a:solidFill>
              </a:defRPr>
            </a:lvl2pPr>
            <a:lvl3pPr marL="1371600" lvl="2" indent="-228600" algn="l">
              <a:lnSpc>
                <a:spcPct val="90000"/>
              </a:lnSpc>
              <a:spcBef>
                <a:spcPts val="500"/>
              </a:spcBef>
              <a:spcAft>
                <a:spcPts val="0"/>
              </a:spcAft>
              <a:buClr>
                <a:schemeClr val="accent1"/>
              </a:buClr>
              <a:buSzPts val="2000"/>
              <a:buNone/>
              <a:defRPr sz="2000">
                <a:solidFill>
                  <a:schemeClr val="accent1"/>
                </a:solidFill>
              </a:defRPr>
            </a:lvl3pPr>
            <a:lvl4pPr marL="1828800" lvl="3" indent="-228600" algn="l">
              <a:lnSpc>
                <a:spcPct val="90000"/>
              </a:lnSpc>
              <a:spcBef>
                <a:spcPts val="500"/>
              </a:spcBef>
              <a:spcAft>
                <a:spcPts val="0"/>
              </a:spcAft>
              <a:buClr>
                <a:schemeClr val="accent1"/>
              </a:buClr>
              <a:buSzPts val="2000"/>
              <a:buNone/>
              <a:defRPr sz="2000">
                <a:solidFill>
                  <a:schemeClr val="accent1"/>
                </a:solidFill>
              </a:defRPr>
            </a:lvl4pPr>
            <a:lvl5pPr marL="2286000" lvl="4" indent="-228600" algn="l">
              <a:lnSpc>
                <a:spcPct val="90000"/>
              </a:lnSpc>
              <a:spcBef>
                <a:spcPts val="500"/>
              </a:spcBef>
              <a:spcAft>
                <a:spcPts val="0"/>
              </a:spcAft>
              <a:buClr>
                <a:schemeClr val="accent1"/>
              </a:buClr>
              <a:buSzPts val="2000"/>
              <a:buNone/>
              <a:defRPr sz="2000">
                <a:solidFill>
                  <a:schemeClr val="accent1"/>
                </a:solidFill>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0" name="Google Shape;40;p24"/>
          <p:cNvSpPr txBox="1">
            <a:spLocks noGrp="1"/>
          </p:cNvSpPr>
          <p:nvPr>
            <p:ph type="body" idx="2"/>
          </p:nvPr>
        </p:nvSpPr>
        <p:spPr>
          <a:xfrm>
            <a:off x="1217613" y="1949450"/>
            <a:ext cx="9753600" cy="5905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600"/>
              <a:buNone/>
              <a:defRPr sz="2600" b="1" i="0">
                <a:solidFill>
                  <a:schemeClr val="accent1"/>
                </a:solidFill>
                <a:latin typeface="Nunito Sans"/>
                <a:ea typeface="Nunito Sans"/>
                <a:cs typeface="Nunito Sans"/>
                <a:sym typeface="Nunito Sans"/>
              </a:defRPr>
            </a:lvl1pPr>
            <a:lvl2pPr marL="914400" lvl="1" indent="-228600" algn="l">
              <a:lnSpc>
                <a:spcPct val="90000"/>
              </a:lnSpc>
              <a:spcBef>
                <a:spcPts val="500"/>
              </a:spcBef>
              <a:spcAft>
                <a:spcPts val="0"/>
              </a:spcAft>
              <a:buClr>
                <a:schemeClr val="accent1"/>
              </a:buClr>
              <a:buSzPts val="2400"/>
              <a:buNone/>
              <a:defRPr>
                <a:solidFill>
                  <a:schemeClr val="accent1"/>
                </a:solidFill>
              </a:defRPr>
            </a:lvl2pPr>
            <a:lvl3pPr marL="1371600" lvl="2" indent="-228600" algn="l">
              <a:lnSpc>
                <a:spcPct val="90000"/>
              </a:lnSpc>
              <a:spcBef>
                <a:spcPts val="500"/>
              </a:spcBef>
              <a:spcAft>
                <a:spcPts val="0"/>
              </a:spcAft>
              <a:buClr>
                <a:schemeClr val="accent1"/>
              </a:buClr>
              <a:buSzPts val="2000"/>
              <a:buNone/>
              <a:defRPr>
                <a:solidFill>
                  <a:schemeClr val="accent1"/>
                </a:solidFill>
              </a:defRPr>
            </a:lvl3pPr>
            <a:lvl4pPr marL="1828800" lvl="3" indent="-228600" algn="l">
              <a:lnSpc>
                <a:spcPct val="90000"/>
              </a:lnSpc>
              <a:spcBef>
                <a:spcPts val="500"/>
              </a:spcBef>
              <a:spcAft>
                <a:spcPts val="0"/>
              </a:spcAft>
              <a:buClr>
                <a:schemeClr val="accent1"/>
              </a:buClr>
              <a:buSzPts val="1800"/>
              <a:buNone/>
              <a:defRPr>
                <a:solidFill>
                  <a:schemeClr val="accent1"/>
                </a:solidFill>
              </a:defRPr>
            </a:lvl4pPr>
            <a:lvl5pPr marL="2286000" lvl="4" indent="-228600" algn="l">
              <a:lnSpc>
                <a:spcPct val="90000"/>
              </a:lnSpc>
              <a:spcBef>
                <a:spcPts val="500"/>
              </a:spcBef>
              <a:spcAft>
                <a:spcPts val="0"/>
              </a:spcAft>
              <a:buClr>
                <a:schemeClr val="accent1"/>
              </a:buClr>
              <a:buSzPts val="1800"/>
              <a:buNone/>
              <a:defRPr>
                <a:solidFill>
                  <a:schemeClr val="accent1"/>
                </a:solidFill>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41" name="Google Shape;41;p2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315753" y="113870"/>
            <a:ext cx="794067" cy="79406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 Principles Summary">
  <p:cSld name="4 Principles Summary">
    <p:spTree>
      <p:nvGrpSpPr>
        <p:cNvPr id="1" name="Shape 42"/>
        <p:cNvGrpSpPr/>
        <p:nvPr/>
      </p:nvGrpSpPr>
      <p:grpSpPr>
        <a:xfrm>
          <a:off x="0" y="0"/>
          <a:ext cx="0" cy="0"/>
          <a:chOff x="0" y="0"/>
          <a:chExt cx="0" cy="0"/>
        </a:xfrm>
      </p:grpSpPr>
      <p:sp>
        <p:nvSpPr>
          <p:cNvPr id="43" name="Google Shape;43;p25"/>
          <p:cNvSpPr txBox="1">
            <a:spLocks noGrp="1"/>
          </p:cNvSpPr>
          <p:nvPr>
            <p:ph type="title"/>
          </p:nvPr>
        </p:nvSpPr>
        <p:spPr>
          <a:xfrm>
            <a:off x="1227348" y="1055048"/>
            <a:ext cx="9723551" cy="100371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5"/>
          <p:cNvSpPr txBox="1">
            <a:spLocks noGrp="1"/>
          </p:cNvSpPr>
          <p:nvPr>
            <p:ph type="body" idx="1"/>
          </p:nvPr>
        </p:nvSpPr>
        <p:spPr>
          <a:xfrm>
            <a:off x="1227138" y="2133600"/>
            <a:ext cx="9723437" cy="3924300"/>
          </a:xfrm>
          <a:prstGeom prst="rect">
            <a:avLst/>
          </a:prstGeom>
          <a:noFill/>
          <a:ln>
            <a:noFill/>
          </a:ln>
        </p:spPr>
        <p:txBody>
          <a:bodyPr spcFirstLastPara="1" wrap="square" lIns="91425" tIns="45700" rIns="91425" bIns="45700" anchor="t" anchorCtr="0">
            <a:normAutofit/>
          </a:bodyPr>
          <a:lstStyle>
            <a:lvl1pPr marL="457200" marR="0" lvl="0" indent="-342900" algn="l">
              <a:lnSpc>
                <a:spcPct val="100000"/>
              </a:lnSpc>
              <a:spcBef>
                <a:spcPts val="360"/>
              </a:spcBef>
              <a:spcAft>
                <a:spcPts val="0"/>
              </a:spcAft>
              <a:buClr>
                <a:schemeClr val="dk1"/>
              </a:buClr>
              <a:buSzPts val="1800"/>
              <a:buFont typeface="Calibri"/>
              <a:buAutoNum type="arabicPeriod"/>
              <a:defRPr sz="1800"/>
            </a:lvl1pPr>
            <a:lvl2pPr marL="914400" lvl="1" indent="-342900" algn="l">
              <a:lnSpc>
                <a:spcPct val="90000"/>
              </a:lnSpc>
              <a:spcBef>
                <a:spcPts val="18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ilbur Strople Example">
  <p:cSld name="Wilbur Strople Example">
    <p:spTree>
      <p:nvGrpSpPr>
        <p:cNvPr id="1" name="Shape 45"/>
        <p:cNvGrpSpPr/>
        <p:nvPr/>
      </p:nvGrpSpPr>
      <p:grpSpPr>
        <a:xfrm>
          <a:off x="0" y="0"/>
          <a:ext cx="0" cy="0"/>
          <a:chOff x="0" y="0"/>
          <a:chExt cx="0" cy="0"/>
        </a:xfrm>
      </p:grpSpPr>
      <p:grpSp>
        <p:nvGrpSpPr>
          <p:cNvPr id="46" name="Google Shape;46;p26"/>
          <p:cNvGrpSpPr/>
          <p:nvPr/>
        </p:nvGrpSpPr>
        <p:grpSpPr>
          <a:xfrm>
            <a:off x="476495" y="795635"/>
            <a:ext cx="5107444" cy="5718265"/>
            <a:chOff x="628155" y="795635"/>
            <a:chExt cx="5107444" cy="5718265"/>
          </a:xfrm>
        </p:grpSpPr>
        <p:sp>
          <p:nvSpPr>
            <p:cNvPr id="47" name="Google Shape;47;p26"/>
            <p:cNvSpPr txBox="1"/>
            <p:nvPr/>
          </p:nvSpPr>
          <p:spPr>
            <a:xfrm>
              <a:off x="1370014" y="795635"/>
              <a:ext cx="36576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rgbClr val="0C3649"/>
                  </a:solidFill>
                  <a:latin typeface="Georgia"/>
                  <a:ea typeface="Georgia"/>
                  <a:cs typeface="Georgia"/>
                  <a:sym typeface="Georgia"/>
                </a:rPr>
                <a:t>Wilber AQAL Model</a:t>
              </a:r>
              <a:endParaRPr sz="1400" b="0" i="0" u="none" strike="noStrike" cap="none">
                <a:solidFill>
                  <a:srgbClr val="000000"/>
                </a:solidFill>
                <a:latin typeface="Arial"/>
                <a:ea typeface="Arial"/>
                <a:cs typeface="Arial"/>
                <a:sym typeface="Arial"/>
              </a:endParaRPr>
            </a:p>
          </p:txBody>
        </p:sp>
        <p:sp>
          <p:nvSpPr>
            <p:cNvPr id="48" name="Google Shape;48;p26"/>
            <p:cNvSpPr/>
            <p:nvPr/>
          </p:nvSpPr>
          <p:spPr>
            <a:xfrm>
              <a:off x="1370013" y="1554118"/>
              <a:ext cx="3657600"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C3649"/>
                  </a:solidFill>
                  <a:latin typeface="Nunito Sans"/>
                  <a:ea typeface="Nunito Sans"/>
                  <a:cs typeface="Nunito Sans"/>
                  <a:sym typeface="Nunito Sans"/>
                </a:rPr>
                <a:t>INDIVIDUAL</a:t>
              </a:r>
              <a:endParaRPr sz="1400" b="0" i="0" u="none" strike="noStrike" cap="none">
                <a:solidFill>
                  <a:srgbClr val="000000"/>
                </a:solidFill>
                <a:latin typeface="Arial"/>
                <a:ea typeface="Arial"/>
                <a:cs typeface="Arial"/>
                <a:sym typeface="Arial"/>
              </a:endParaRPr>
            </a:p>
          </p:txBody>
        </p:sp>
        <p:sp>
          <p:nvSpPr>
            <p:cNvPr id="49" name="Google Shape;49;p26"/>
            <p:cNvSpPr/>
            <p:nvPr/>
          </p:nvSpPr>
          <p:spPr>
            <a:xfrm>
              <a:off x="1370013" y="6144568"/>
              <a:ext cx="3657600"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C3649"/>
                  </a:solidFill>
                  <a:latin typeface="Nunito Sans"/>
                  <a:ea typeface="Nunito Sans"/>
                  <a:cs typeface="Nunito Sans"/>
                  <a:sym typeface="Nunito Sans"/>
                </a:rPr>
                <a:t>COLLECTIVE</a:t>
              </a:r>
              <a:endParaRPr sz="1400" b="0" i="0" u="none" strike="noStrike" cap="none">
                <a:solidFill>
                  <a:srgbClr val="000000"/>
                </a:solidFill>
                <a:latin typeface="Arial"/>
                <a:ea typeface="Arial"/>
                <a:cs typeface="Arial"/>
                <a:sym typeface="Arial"/>
              </a:endParaRPr>
            </a:p>
          </p:txBody>
        </p:sp>
        <p:sp>
          <p:nvSpPr>
            <p:cNvPr id="50" name="Google Shape;50;p26"/>
            <p:cNvSpPr/>
            <p:nvPr/>
          </p:nvSpPr>
          <p:spPr>
            <a:xfrm rot="-5400000">
              <a:off x="-1015980" y="3821583"/>
              <a:ext cx="3657602"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C3649"/>
                  </a:solidFill>
                  <a:latin typeface="Nunito Sans"/>
                  <a:ea typeface="Nunito Sans"/>
                  <a:cs typeface="Nunito Sans"/>
                  <a:sym typeface="Nunito Sans"/>
                </a:rPr>
                <a:t>INTERIOR</a:t>
              </a:r>
              <a:endParaRPr sz="1400" b="0" i="0" u="none" strike="noStrike" cap="none">
                <a:solidFill>
                  <a:srgbClr val="000000"/>
                </a:solidFill>
                <a:latin typeface="Arial"/>
                <a:ea typeface="Arial"/>
                <a:cs typeface="Arial"/>
                <a:sym typeface="Arial"/>
              </a:endParaRPr>
            </a:p>
          </p:txBody>
        </p:sp>
        <p:sp>
          <p:nvSpPr>
            <p:cNvPr id="51" name="Google Shape;51;p26"/>
            <p:cNvSpPr/>
            <p:nvPr/>
          </p:nvSpPr>
          <p:spPr>
            <a:xfrm rot="5400000">
              <a:off x="3722131" y="3821586"/>
              <a:ext cx="3657603"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C3649"/>
                  </a:solidFill>
                  <a:latin typeface="Nunito Sans"/>
                  <a:ea typeface="Nunito Sans"/>
                  <a:cs typeface="Nunito Sans"/>
                  <a:sym typeface="Nunito Sans"/>
                </a:rPr>
                <a:t>EXTERIOR</a:t>
              </a:r>
              <a:endParaRPr sz="1400" b="0" i="0" u="none" strike="noStrike" cap="none">
                <a:solidFill>
                  <a:srgbClr val="000000"/>
                </a:solidFill>
                <a:latin typeface="Arial"/>
                <a:ea typeface="Arial"/>
                <a:cs typeface="Arial"/>
                <a:sym typeface="Arial"/>
              </a:endParaRPr>
            </a:p>
          </p:txBody>
        </p:sp>
        <p:sp>
          <p:nvSpPr>
            <p:cNvPr id="52" name="Google Shape;52;p26"/>
            <p:cNvSpPr/>
            <p:nvPr/>
          </p:nvSpPr>
          <p:spPr>
            <a:xfrm>
              <a:off x="1370013" y="2177450"/>
              <a:ext cx="3657600" cy="3657600"/>
            </a:xfrm>
            <a:prstGeom prst="rect">
              <a:avLst/>
            </a:prstGeom>
            <a:solidFill>
              <a:srgbClr val="EEEF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Nunito Sans Light"/>
                <a:ea typeface="Nunito Sans Light"/>
                <a:cs typeface="Nunito Sans Light"/>
                <a:sym typeface="Nunito Sans Light"/>
              </a:endParaRPr>
            </a:p>
          </p:txBody>
        </p:sp>
        <p:cxnSp>
          <p:nvCxnSpPr>
            <p:cNvPr id="53" name="Google Shape;53;p26"/>
            <p:cNvCxnSpPr/>
            <p:nvPr/>
          </p:nvCxnSpPr>
          <p:spPr>
            <a:xfrm rot="10800000">
              <a:off x="3186113" y="2037750"/>
              <a:ext cx="0" cy="3967118"/>
            </a:xfrm>
            <a:prstGeom prst="straightConnector1">
              <a:avLst/>
            </a:prstGeom>
            <a:noFill/>
            <a:ln w="25400" cap="flat" cmpd="sng">
              <a:solidFill>
                <a:srgbClr val="7F7F7F"/>
              </a:solidFill>
              <a:prstDash val="solid"/>
              <a:miter lim="800000"/>
              <a:headEnd type="triangle" w="med" len="med"/>
              <a:tailEnd type="triangle" w="med" len="med"/>
            </a:ln>
          </p:spPr>
        </p:cxnSp>
        <p:cxnSp>
          <p:nvCxnSpPr>
            <p:cNvPr id="54" name="Google Shape;54;p26"/>
            <p:cNvCxnSpPr/>
            <p:nvPr/>
          </p:nvCxnSpPr>
          <p:spPr>
            <a:xfrm rot="10800000">
              <a:off x="1166813" y="3999299"/>
              <a:ext cx="4078287" cy="0"/>
            </a:xfrm>
            <a:prstGeom prst="straightConnector1">
              <a:avLst/>
            </a:prstGeom>
            <a:noFill/>
            <a:ln w="12700" cap="flat" cmpd="sng">
              <a:solidFill>
                <a:srgbClr val="7F7F7F"/>
              </a:solidFill>
              <a:prstDash val="solid"/>
              <a:miter lim="800000"/>
              <a:headEnd type="triangle" w="med" len="med"/>
              <a:tailEnd type="triangle" w="med" len="med"/>
            </a:ln>
          </p:spPr>
        </p:cxnSp>
        <p:sp>
          <p:nvSpPr>
            <p:cNvPr id="55" name="Google Shape;55;p26"/>
            <p:cNvSpPr/>
            <p:nvPr/>
          </p:nvSpPr>
          <p:spPr>
            <a:xfrm>
              <a:off x="1370013" y="2527447"/>
              <a:ext cx="1807626" cy="1027204"/>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800"/>
                <a:buFont typeface="Arial"/>
                <a:buNone/>
              </a:pPr>
              <a:r>
                <a:rPr lang="en-US" sz="1800" b="0" i="1" u="none" strike="noStrike" cap="none">
                  <a:solidFill>
                    <a:srgbClr val="7F7F7F"/>
                  </a:solidFill>
                  <a:latin typeface="Georgia"/>
                  <a:ea typeface="Georgia"/>
                  <a:cs typeface="Georgia"/>
                  <a:sym typeface="Georgia"/>
                </a:rPr>
                <a:t>I</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800"/>
                <a:buFont typeface="Arial"/>
                <a:buNone/>
              </a:pPr>
              <a:r>
                <a:rPr lang="en-US" sz="1800" b="1" i="0" u="none" strike="noStrike" cap="none">
                  <a:solidFill>
                    <a:srgbClr val="0C3649"/>
                  </a:solidFill>
                  <a:latin typeface="Nunito Sans"/>
                  <a:ea typeface="Nunito Sans"/>
                  <a:cs typeface="Nunito Sans"/>
                  <a:sym typeface="Nunito Sans"/>
                </a:rPr>
                <a:t>INTENTION</a:t>
              </a:r>
              <a:endParaRPr sz="1400" b="0" i="0" u="none" strike="noStrike" cap="none">
                <a:solidFill>
                  <a:srgbClr val="000000"/>
                </a:solidFill>
                <a:latin typeface="Arial"/>
                <a:ea typeface="Arial"/>
                <a:cs typeface="Arial"/>
                <a:sym typeface="Arial"/>
              </a:endParaRPr>
            </a:p>
          </p:txBody>
        </p:sp>
        <p:sp>
          <p:nvSpPr>
            <p:cNvPr id="56" name="Google Shape;56;p26"/>
            <p:cNvSpPr/>
            <p:nvPr/>
          </p:nvSpPr>
          <p:spPr>
            <a:xfrm>
              <a:off x="3198813" y="2527447"/>
              <a:ext cx="1807626" cy="1027204"/>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800"/>
                <a:buFont typeface="Arial"/>
                <a:buNone/>
              </a:pPr>
              <a:r>
                <a:rPr lang="en-US" sz="1800" b="0" i="1" u="none" strike="noStrike" cap="none">
                  <a:solidFill>
                    <a:srgbClr val="7F7F7F"/>
                  </a:solidFill>
                  <a:latin typeface="Georgia"/>
                  <a:ea typeface="Georgia"/>
                  <a:cs typeface="Georgia"/>
                  <a:sym typeface="Georgia"/>
                </a:rPr>
                <a:t>It</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800"/>
                <a:buFont typeface="Arial"/>
                <a:buNone/>
              </a:pPr>
              <a:r>
                <a:rPr lang="en-US" sz="1800" b="1" i="0" u="none" strike="noStrike" cap="none">
                  <a:solidFill>
                    <a:srgbClr val="0C3649"/>
                  </a:solidFill>
                  <a:latin typeface="Nunito Sans"/>
                  <a:ea typeface="Nunito Sans"/>
                  <a:cs typeface="Nunito Sans"/>
                  <a:sym typeface="Nunito Sans"/>
                </a:rPr>
                <a:t>BEHAVIOR</a:t>
              </a:r>
              <a:endParaRPr sz="1400" b="0" i="0" u="none" strike="noStrike" cap="none">
                <a:solidFill>
                  <a:srgbClr val="000000"/>
                </a:solidFill>
                <a:latin typeface="Arial"/>
                <a:ea typeface="Arial"/>
                <a:cs typeface="Arial"/>
                <a:sym typeface="Arial"/>
              </a:endParaRPr>
            </a:p>
          </p:txBody>
        </p:sp>
        <p:sp>
          <p:nvSpPr>
            <p:cNvPr id="57" name="Google Shape;57;p26"/>
            <p:cNvSpPr/>
            <p:nvPr/>
          </p:nvSpPr>
          <p:spPr>
            <a:xfrm>
              <a:off x="1370013" y="4350498"/>
              <a:ext cx="1807626" cy="1027204"/>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800"/>
                <a:buFont typeface="Arial"/>
                <a:buNone/>
              </a:pPr>
              <a:r>
                <a:rPr lang="en-US" sz="1800" b="0" i="1" u="none" strike="noStrike" cap="none">
                  <a:solidFill>
                    <a:srgbClr val="7F7F7F"/>
                  </a:solidFill>
                  <a:latin typeface="Georgia"/>
                  <a:ea typeface="Georgia"/>
                  <a:cs typeface="Georgia"/>
                  <a:sym typeface="Georgia"/>
                </a:rPr>
                <a:t>We</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800"/>
                <a:buFont typeface="Arial"/>
                <a:buNone/>
              </a:pPr>
              <a:r>
                <a:rPr lang="en-US" sz="1800" b="1" i="0" u="none" strike="noStrike" cap="none">
                  <a:solidFill>
                    <a:srgbClr val="0C3649"/>
                  </a:solidFill>
                  <a:latin typeface="Nunito Sans"/>
                  <a:ea typeface="Nunito Sans"/>
                  <a:cs typeface="Nunito Sans"/>
                  <a:sym typeface="Nunito Sans"/>
                </a:rPr>
                <a:t>CULTURE</a:t>
              </a:r>
              <a:endParaRPr sz="1400" b="0" i="0" u="none" strike="noStrike" cap="none">
                <a:solidFill>
                  <a:srgbClr val="000000"/>
                </a:solidFill>
                <a:latin typeface="Arial"/>
                <a:ea typeface="Arial"/>
                <a:cs typeface="Arial"/>
                <a:sym typeface="Arial"/>
              </a:endParaRPr>
            </a:p>
          </p:txBody>
        </p:sp>
        <p:sp>
          <p:nvSpPr>
            <p:cNvPr id="58" name="Google Shape;58;p26"/>
            <p:cNvSpPr/>
            <p:nvPr/>
          </p:nvSpPr>
          <p:spPr>
            <a:xfrm>
              <a:off x="3198813" y="4350498"/>
              <a:ext cx="1807626" cy="1027204"/>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800"/>
                <a:buFont typeface="Arial"/>
                <a:buNone/>
              </a:pPr>
              <a:r>
                <a:rPr lang="en-US" sz="1800" b="0" i="1" u="none" strike="noStrike" cap="none">
                  <a:solidFill>
                    <a:srgbClr val="7F7F7F"/>
                  </a:solidFill>
                  <a:latin typeface="Georgia"/>
                  <a:ea typeface="Georgia"/>
                  <a:cs typeface="Georgia"/>
                  <a:sym typeface="Georgia"/>
                </a:rPr>
                <a:t>Its</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800"/>
                <a:buFont typeface="Arial"/>
                <a:buNone/>
              </a:pPr>
              <a:r>
                <a:rPr lang="en-US" sz="1800" b="1" i="0" u="none" strike="noStrike" cap="none">
                  <a:solidFill>
                    <a:srgbClr val="0C3649"/>
                  </a:solidFill>
                  <a:latin typeface="Nunito Sans"/>
                  <a:ea typeface="Nunito Sans"/>
                  <a:cs typeface="Nunito Sans"/>
                  <a:sym typeface="Nunito Sans"/>
                </a:rPr>
                <a:t>SOCIETY</a:t>
              </a:r>
              <a:endParaRPr sz="1400" b="0" i="0" u="none" strike="noStrike" cap="none">
                <a:solidFill>
                  <a:srgbClr val="000000"/>
                </a:solidFill>
                <a:latin typeface="Arial"/>
                <a:ea typeface="Arial"/>
                <a:cs typeface="Arial"/>
                <a:sym typeface="Arial"/>
              </a:endParaRPr>
            </a:p>
          </p:txBody>
        </p:sp>
      </p:grpSp>
      <p:grpSp>
        <p:nvGrpSpPr>
          <p:cNvPr id="59" name="Google Shape;59;p26"/>
          <p:cNvGrpSpPr/>
          <p:nvPr/>
        </p:nvGrpSpPr>
        <p:grpSpPr>
          <a:xfrm>
            <a:off x="6600455" y="795635"/>
            <a:ext cx="5107444" cy="5718265"/>
            <a:chOff x="628155" y="795635"/>
            <a:chExt cx="5107444" cy="5718265"/>
          </a:xfrm>
        </p:grpSpPr>
        <p:sp>
          <p:nvSpPr>
            <p:cNvPr id="60" name="Google Shape;60;p26"/>
            <p:cNvSpPr txBox="1"/>
            <p:nvPr/>
          </p:nvSpPr>
          <p:spPr>
            <a:xfrm>
              <a:off x="1370014" y="795635"/>
              <a:ext cx="36576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rgbClr val="0C3649"/>
                  </a:solidFill>
                  <a:latin typeface="Georgia"/>
                  <a:ea typeface="Georgia"/>
                  <a:cs typeface="Georgia"/>
                  <a:sym typeface="Georgia"/>
                </a:rPr>
                <a:t>Strople Substance Model</a:t>
              </a:r>
              <a:endParaRPr sz="1400" b="0" i="0" u="none" strike="noStrike" cap="none">
                <a:solidFill>
                  <a:srgbClr val="000000"/>
                </a:solidFill>
                <a:latin typeface="Arial"/>
                <a:ea typeface="Arial"/>
                <a:cs typeface="Arial"/>
                <a:sym typeface="Arial"/>
              </a:endParaRPr>
            </a:p>
          </p:txBody>
        </p:sp>
        <p:sp>
          <p:nvSpPr>
            <p:cNvPr id="61" name="Google Shape;61;p26"/>
            <p:cNvSpPr/>
            <p:nvPr/>
          </p:nvSpPr>
          <p:spPr>
            <a:xfrm>
              <a:off x="1370013" y="1554118"/>
              <a:ext cx="3657600"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C3649"/>
                  </a:solidFill>
                  <a:latin typeface="Nunito Sans"/>
                  <a:ea typeface="Nunito Sans"/>
                  <a:cs typeface="Nunito Sans"/>
                  <a:sym typeface="Nunito Sans"/>
                </a:rPr>
                <a:t>ORGANIZATION</a:t>
              </a:r>
              <a:endParaRPr sz="1400" b="0" i="0" u="none" strike="noStrike" cap="none">
                <a:solidFill>
                  <a:srgbClr val="000000"/>
                </a:solidFill>
                <a:latin typeface="Arial"/>
                <a:ea typeface="Arial"/>
                <a:cs typeface="Arial"/>
                <a:sym typeface="Arial"/>
              </a:endParaRPr>
            </a:p>
          </p:txBody>
        </p:sp>
        <p:sp>
          <p:nvSpPr>
            <p:cNvPr id="62" name="Google Shape;62;p26"/>
            <p:cNvSpPr/>
            <p:nvPr/>
          </p:nvSpPr>
          <p:spPr>
            <a:xfrm>
              <a:off x="1370013" y="6144568"/>
              <a:ext cx="3657600"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C3649"/>
                  </a:solidFill>
                  <a:latin typeface="Nunito Sans"/>
                  <a:ea typeface="Nunito Sans"/>
                  <a:cs typeface="Nunito Sans"/>
                  <a:sym typeface="Nunito Sans"/>
                </a:rPr>
                <a:t>MARKET</a:t>
              </a:r>
              <a:endParaRPr sz="1400" b="0" i="0" u="none" strike="noStrike" cap="none">
                <a:solidFill>
                  <a:srgbClr val="000000"/>
                </a:solidFill>
                <a:latin typeface="Arial"/>
                <a:ea typeface="Arial"/>
                <a:cs typeface="Arial"/>
                <a:sym typeface="Arial"/>
              </a:endParaRPr>
            </a:p>
          </p:txBody>
        </p:sp>
        <p:sp>
          <p:nvSpPr>
            <p:cNvPr id="63" name="Google Shape;63;p26"/>
            <p:cNvSpPr/>
            <p:nvPr/>
          </p:nvSpPr>
          <p:spPr>
            <a:xfrm rot="-5400000">
              <a:off x="-1015980" y="3821583"/>
              <a:ext cx="3657602"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C3649"/>
                  </a:solidFill>
                  <a:latin typeface="Nunito Sans"/>
                  <a:ea typeface="Nunito Sans"/>
                  <a:cs typeface="Nunito Sans"/>
                  <a:sym typeface="Nunito Sans"/>
                </a:rPr>
                <a:t>INTERIOR</a:t>
              </a:r>
              <a:endParaRPr sz="1400" b="0" i="0" u="none" strike="noStrike" cap="none">
                <a:solidFill>
                  <a:srgbClr val="000000"/>
                </a:solidFill>
                <a:latin typeface="Arial"/>
                <a:ea typeface="Arial"/>
                <a:cs typeface="Arial"/>
                <a:sym typeface="Arial"/>
              </a:endParaRPr>
            </a:p>
          </p:txBody>
        </p:sp>
        <p:sp>
          <p:nvSpPr>
            <p:cNvPr id="64" name="Google Shape;64;p26"/>
            <p:cNvSpPr/>
            <p:nvPr/>
          </p:nvSpPr>
          <p:spPr>
            <a:xfrm rot="5400000">
              <a:off x="3722131" y="3821586"/>
              <a:ext cx="3657603"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C3649"/>
                  </a:solidFill>
                  <a:latin typeface="Nunito Sans"/>
                  <a:ea typeface="Nunito Sans"/>
                  <a:cs typeface="Nunito Sans"/>
                  <a:sym typeface="Nunito Sans"/>
                </a:rPr>
                <a:t>EXTERIOR</a:t>
              </a:r>
              <a:endParaRPr sz="1400" b="0" i="0" u="none" strike="noStrike" cap="none">
                <a:solidFill>
                  <a:srgbClr val="000000"/>
                </a:solidFill>
                <a:latin typeface="Arial"/>
                <a:ea typeface="Arial"/>
                <a:cs typeface="Arial"/>
                <a:sym typeface="Arial"/>
              </a:endParaRPr>
            </a:p>
          </p:txBody>
        </p:sp>
        <p:sp>
          <p:nvSpPr>
            <p:cNvPr id="65" name="Google Shape;65;p26"/>
            <p:cNvSpPr/>
            <p:nvPr/>
          </p:nvSpPr>
          <p:spPr>
            <a:xfrm>
              <a:off x="1370013" y="2177450"/>
              <a:ext cx="3657600" cy="3657600"/>
            </a:xfrm>
            <a:prstGeom prst="rect">
              <a:avLst/>
            </a:prstGeom>
            <a:solidFill>
              <a:srgbClr val="EEEF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Nunito Sans Light"/>
                <a:ea typeface="Nunito Sans Light"/>
                <a:cs typeface="Nunito Sans Light"/>
                <a:sym typeface="Nunito Sans Light"/>
              </a:endParaRPr>
            </a:p>
          </p:txBody>
        </p:sp>
        <p:cxnSp>
          <p:nvCxnSpPr>
            <p:cNvPr id="66" name="Google Shape;66;p26"/>
            <p:cNvCxnSpPr/>
            <p:nvPr/>
          </p:nvCxnSpPr>
          <p:spPr>
            <a:xfrm rot="10800000">
              <a:off x="3186113" y="2037750"/>
              <a:ext cx="0" cy="3967118"/>
            </a:xfrm>
            <a:prstGeom prst="straightConnector1">
              <a:avLst/>
            </a:prstGeom>
            <a:noFill/>
            <a:ln w="25400" cap="flat" cmpd="sng">
              <a:solidFill>
                <a:srgbClr val="7F7F7F"/>
              </a:solidFill>
              <a:prstDash val="solid"/>
              <a:miter lim="800000"/>
              <a:headEnd type="triangle" w="med" len="med"/>
              <a:tailEnd type="triangle" w="med" len="med"/>
            </a:ln>
          </p:spPr>
        </p:cxnSp>
        <p:cxnSp>
          <p:nvCxnSpPr>
            <p:cNvPr id="67" name="Google Shape;67;p26"/>
            <p:cNvCxnSpPr/>
            <p:nvPr/>
          </p:nvCxnSpPr>
          <p:spPr>
            <a:xfrm rot="10800000">
              <a:off x="1166813" y="3999299"/>
              <a:ext cx="4078287" cy="0"/>
            </a:xfrm>
            <a:prstGeom prst="straightConnector1">
              <a:avLst/>
            </a:prstGeom>
            <a:noFill/>
            <a:ln w="12700" cap="flat" cmpd="sng">
              <a:solidFill>
                <a:srgbClr val="7F7F7F"/>
              </a:solidFill>
              <a:prstDash val="solid"/>
              <a:miter lim="800000"/>
              <a:headEnd type="triangle" w="med" len="med"/>
              <a:tailEnd type="triangle" w="med" len="med"/>
            </a:ln>
          </p:spPr>
        </p:cxnSp>
        <p:sp>
          <p:nvSpPr>
            <p:cNvPr id="68" name="Google Shape;68;p26"/>
            <p:cNvSpPr/>
            <p:nvPr/>
          </p:nvSpPr>
          <p:spPr>
            <a:xfrm>
              <a:off x="1370013" y="2527447"/>
              <a:ext cx="1807626" cy="1027204"/>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800"/>
                <a:buFont typeface="Arial"/>
                <a:buNone/>
              </a:pPr>
              <a:r>
                <a:rPr lang="en-US" sz="1800" b="0" i="1" u="none" strike="noStrike" cap="none">
                  <a:solidFill>
                    <a:srgbClr val="7F7F7F"/>
                  </a:solidFill>
                  <a:latin typeface="Georgia"/>
                  <a:ea typeface="Georgia"/>
                  <a:cs typeface="Georgia"/>
                  <a:sym typeface="Georgia"/>
                </a:rPr>
                <a:t>Purpose</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800"/>
                <a:buFont typeface="Arial"/>
                <a:buNone/>
              </a:pPr>
              <a:r>
                <a:rPr lang="en-US" sz="1800" b="1" i="0" u="none" strike="noStrike" cap="none">
                  <a:solidFill>
                    <a:srgbClr val="0C3649"/>
                  </a:solidFill>
                  <a:latin typeface="Nunito Sans"/>
                  <a:ea typeface="Nunito Sans"/>
                  <a:cs typeface="Nunito Sans"/>
                  <a:sym typeface="Nunito Sans"/>
                </a:rPr>
                <a:t>PASSION</a:t>
              </a:r>
              <a:endParaRPr sz="1400" b="0" i="0" u="none" strike="noStrike" cap="none">
                <a:solidFill>
                  <a:srgbClr val="000000"/>
                </a:solidFill>
                <a:latin typeface="Arial"/>
                <a:ea typeface="Arial"/>
                <a:cs typeface="Arial"/>
                <a:sym typeface="Arial"/>
              </a:endParaRPr>
            </a:p>
          </p:txBody>
        </p:sp>
        <p:sp>
          <p:nvSpPr>
            <p:cNvPr id="69" name="Google Shape;69;p26"/>
            <p:cNvSpPr/>
            <p:nvPr/>
          </p:nvSpPr>
          <p:spPr>
            <a:xfrm>
              <a:off x="3198813" y="2527447"/>
              <a:ext cx="1807626" cy="1027204"/>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800"/>
                <a:buFont typeface="Arial"/>
                <a:buNone/>
              </a:pPr>
              <a:r>
                <a:rPr lang="en-US" sz="1800" b="0" i="1" u="none" strike="noStrike" cap="none">
                  <a:solidFill>
                    <a:srgbClr val="7F7F7F"/>
                  </a:solidFill>
                  <a:latin typeface="Georgia"/>
                  <a:ea typeface="Georgia"/>
                  <a:cs typeface="Georgia"/>
                  <a:sym typeface="Georgia"/>
                </a:rPr>
                <a:t>Position</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800"/>
                <a:buFont typeface="Arial"/>
                <a:buNone/>
              </a:pPr>
              <a:r>
                <a:rPr lang="en-US" sz="1800" b="1" i="0" u="none" strike="noStrike" cap="none">
                  <a:solidFill>
                    <a:srgbClr val="0C3649"/>
                  </a:solidFill>
                  <a:latin typeface="Nunito Sans"/>
                  <a:ea typeface="Nunito Sans"/>
                  <a:cs typeface="Nunito Sans"/>
                  <a:sym typeface="Nunito Sans"/>
                </a:rPr>
                <a:t>BEAUTY</a:t>
              </a:r>
              <a:endParaRPr sz="1400" b="0" i="0" u="none" strike="noStrike" cap="none">
                <a:solidFill>
                  <a:srgbClr val="000000"/>
                </a:solidFill>
                <a:latin typeface="Arial"/>
                <a:ea typeface="Arial"/>
                <a:cs typeface="Arial"/>
                <a:sym typeface="Arial"/>
              </a:endParaRPr>
            </a:p>
          </p:txBody>
        </p:sp>
        <p:sp>
          <p:nvSpPr>
            <p:cNvPr id="70" name="Google Shape;70;p26"/>
            <p:cNvSpPr/>
            <p:nvPr/>
          </p:nvSpPr>
          <p:spPr>
            <a:xfrm>
              <a:off x="1370013" y="4350498"/>
              <a:ext cx="1807626" cy="1027204"/>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800"/>
                <a:buFont typeface="Arial"/>
                <a:buNone/>
              </a:pPr>
              <a:r>
                <a:rPr lang="en-US" sz="1800" b="0" i="1" u="none" strike="noStrike" cap="none">
                  <a:solidFill>
                    <a:srgbClr val="7F7F7F"/>
                  </a:solidFill>
                  <a:latin typeface="Georgia"/>
                  <a:ea typeface="Georgia"/>
                  <a:cs typeface="Georgia"/>
                  <a:sym typeface="Georgia"/>
                </a:rPr>
                <a:t>Mission</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800"/>
                <a:buFont typeface="Arial"/>
                <a:buNone/>
              </a:pPr>
              <a:r>
                <a:rPr lang="en-US" sz="1800" b="1" i="0" u="none" strike="noStrike" cap="none">
                  <a:solidFill>
                    <a:srgbClr val="0C3649"/>
                  </a:solidFill>
                  <a:latin typeface="Nunito Sans"/>
                  <a:ea typeface="Nunito Sans"/>
                  <a:cs typeface="Nunito Sans"/>
                  <a:sym typeface="Nunito Sans"/>
                </a:rPr>
                <a:t>TRUTH</a:t>
              </a:r>
              <a:endParaRPr sz="1400" b="0" i="0" u="none" strike="noStrike" cap="none">
                <a:solidFill>
                  <a:srgbClr val="000000"/>
                </a:solidFill>
                <a:latin typeface="Arial"/>
                <a:ea typeface="Arial"/>
                <a:cs typeface="Arial"/>
                <a:sym typeface="Arial"/>
              </a:endParaRPr>
            </a:p>
          </p:txBody>
        </p:sp>
        <p:sp>
          <p:nvSpPr>
            <p:cNvPr id="71" name="Google Shape;71;p26"/>
            <p:cNvSpPr/>
            <p:nvPr/>
          </p:nvSpPr>
          <p:spPr>
            <a:xfrm>
              <a:off x="3198813" y="4350498"/>
              <a:ext cx="1807626" cy="1027204"/>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800"/>
                <a:buFont typeface="Arial"/>
                <a:buNone/>
              </a:pPr>
              <a:r>
                <a:rPr lang="en-US" sz="1800" b="0" i="1" u="none" strike="noStrike" cap="none">
                  <a:solidFill>
                    <a:srgbClr val="7F7F7F"/>
                  </a:solidFill>
                  <a:latin typeface="Georgia"/>
                  <a:ea typeface="Georgia"/>
                  <a:cs typeface="Georgia"/>
                  <a:sym typeface="Georgia"/>
                </a:rPr>
                <a:t>Vision</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800"/>
                <a:buFont typeface="Arial"/>
                <a:buNone/>
              </a:pPr>
              <a:r>
                <a:rPr lang="en-US" sz="1800" b="1" i="0" u="none" strike="noStrike" cap="none">
                  <a:solidFill>
                    <a:srgbClr val="0C3649"/>
                  </a:solidFill>
                  <a:latin typeface="Nunito Sans"/>
                  <a:ea typeface="Nunito Sans"/>
                  <a:cs typeface="Nunito Sans"/>
                  <a:sym typeface="Nunito Sans"/>
                </a:rPr>
                <a:t>LEGACY</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ubstance Matrix">
  <p:cSld name="Substance Matrix">
    <p:spTree>
      <p:nvGrpSpPr>
        <p:cNvPr id="1" name="Shape 73"/>
        <p:cNvGrpSpPr/>
        <p:nvPr/>
      </p:nvGrpSpPr>
      <p:grpSpPr>
        <a:xfrm>
          <a:off x="0" y="0"/>
          <a:ext cx="0" cy="0"/>
          <a:chOff x="0" y="0"/>
          <a:chExt cx="0" cy="0"/>
        </a:xfrm>
      </p:grpSpPr>
      <p:sp>
        <p:nvSpPr>
          <p:cNvPr id="74" name="Google Shape;74;p28"/>
          <p:cNvSpPr/>
          <p:nvPr/>
        </p:nvSpPr>
        <p:spPr>
          <a:xfrm>
            <a:off x="1217613" y="2133601"/>
            <a:ext cx="9760152" cy="3932402"/>
          </a:xfrm>
          <a:prstGeom prst="rect">
            <a:avLst/>
          </a:prstGeom>
          <a:solidFill>
            <a:srgbClr val="EEEF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Nunito Sans Light"/>
              <a:ea typeface="Nunito Sans Light"/>
              <a:cs typeface="Nunito Sans Light"/>
              <a:sym typeface="Nunito Sans Light"/>
            </a:endParaRPr>
          </a:p>
        </p:txBody>
      </p:sp>
      <p:sp>
        <p:nvSpPr>
          <p:cNvPr id="75" name="Google Shape;75;p28"/>
          <p:cNvSpPr/>
          <p:nvPr/>
        </p:nvSpPr>
        <p:spPr>
          <a:xfrm>
            <a:off x="1217613" y="1635398"/>
            <a:ext cx="9753600"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C3649"/>
                </a:solidFill>
                <a:latin typeface="Nunito Sans"/>
                <a:ea typeface="Nunito Sans"/>
                <a:cs typeface="Nunito Sans"/>
                <a:sym typeface="Nunito Sans"/>
              </a:rPr>
              <a:t>ORGANIZATION</a:t>
            </a:r>
            <a:endParaRPr sz="1400" b="0" i="0" u="none" strike="noStrike" cap="none">
              <a:solidFill>
                <a:srgbClr val="000000"/>
              </a:solidFill>
              <a:latin typeface="Arial"/>
              <a:ea typeface="Arial"/>
              <a:cs typeface="Arial"/>
              <a:sym typeface="Arial"/>
            </a:endParaRPr>
          </a:p>
        </p:txBody>
      </p:sp>
      <p:sp>
        <p:nvSpPr>
          <p:cNvPr id="76" name="Google Shape;76;p28"/>
          <p:cNvSpPr/>
          <p:nvPr/>
        </p:nvSpPr>
        <p:spPr>
          <a:xfrm>
            <a:off x="1236233" y="6218997"/>
            <a:ext cx="9734068"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C3649"/>
                </a:solidFill>
                <a:latin typeface="Nunito Sans"/>
                <a:ea typeface="Nunito Sans"/>
                <a:cs typeface="Nunito Sans"/>
                <a:sym typeface="Nunito Sans"/>
              </a:rPr>
              <a:t>MARKET</a:t>
            </a:r>
            <a:endParaRPr sz="1400" b="0" i="0" u="none" strike="noStrike" cap="none">
              <a:solidFill>
                <a:srgbClr val="000000"/>
              </a:solidFill>
              <a:latin typeface="Arial"/>
              <a:ea typeface="Arial"/>
              <a:cs typeface="Arial"/>
              <a:sym typeface="Arial"/>
            </a:endParaRPr>
          </a:p>
        </p:txBody>
      </p:sp>
      <p:sp>
        <p:nvSpPr>
          <p:cNvPr id="77" name="Google Shape;77;p28"/>
          <p:cNvSpPr/>
          <p:nvPr/>
        </p:nvSpPr>
        <p:spPr>
          <a:xfrm rot="-5400000">
            <a:off x="-1103621" y="3918949"/>
            <a:ext cx="3939348"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C3649"/>
                </a:solidFill>
                <a:latin typeface="Nunito Sans"/>
                <a:ea typeface="Nunito Sans"/>
                <a:cs typeface="Nunito Sans"/>
                <a:sym typeface="Nunito Sans"/>
              </a:rPr>
              <a:t>INTERIOR</a:t>
            </a:r>
            <a:endParaRPr sz="1400" b="0" i="0" u="none" strike="noStrike" cap="none">
              <a:solidFill>
                <a:srgbClr val="000000"/>
              </a:solidFill>
              <a:latin typeface="Arial"/>
              <a:ea typeface="Arial"/>
              <a:cs typeface="Arial"/>
              <a:sym typeface="Arial"/>
            </a:endParaRPr>
          </a:p>
        </p:txBody>
      </p:sp>
      <p:sp>
        <p:nvSpPr>
          <p:cNvPr id="78" name="Google Shape;78;p28"/>
          <p:cNvSpPr/>
          <p:nvPr/>
        </p:nvSpPr>
        <p:spPr>
          <a:xfrm rot="5400000">
            <a:off x="9435412" y="3915475"/>
            <a:ext cx="3932400"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C3649"/>
                </a:solidFill>
                <a:latin typeface="Nunito Sans"/>
                <a:ea typeface="Nunito Sans"/>
                <a:cs typeface="Nunito Sans"/>
                <a:sym typeface="Nunito Sans"/>
              </a:rPr>
              <a:t>EXTERIOR</a:t>
            </a:r>
            <a:endParaRPr sz="1400" b="0" i="0" u="none" strike="noStrike" cap="none">
              <a:solidFill>
                <a:srgbClr val="000000"/>
              </a:solidFill>
              <a:latin typeface="Arial"/>
              <a:ea typeface="Arial"/>
              <a:cs typeface="Arial"/>
              <a:sym typeface="Arial"/>
            </a:endParaRPr>
          </a:p>
        </p:txBody>
      </p:sp>
      <p:cxnSp>
        <p:nvCxnSpPr>
          <p:cNvPr id="79" name="Google Shape;79;p28"/>
          <p:cNvCxnSpPr/>
          <p:nvPr/>
        </p:nvCxnSpPr>
        <p:spPr>
          <a:xfrm rot="10800000">
            <a:off x="6088421" y="1984585"/>
            <a:ext cx="11072" cy="4234412"/>
          </a:xfrm>
          <a:prstGeom prst="straightConnector1">
            <a:avLst/>
          </a:prstGeom>
          <a:noFill/>
          <a:ln w="25400" cap="flat" cmpd="sng">
            <a:solidFill>
              <a:srgbClr val="7F7F7F"/>
            </a:solidFill>
            <a:prstDash val="solid"/>
            <a:miter lim="800000"/>
            <a:headEnd type="triangle" w="med" len="med"/>
            <a:tailEnd type="triangle" w="med" len="med"/>
          </a:ln>
        </p:spPr>
      </p:cxnSp>
      <p:cxnSp>
        <p:nvCxnSpPr>
          <p:cNvPr id="80" name="Google Shape;80;p28"/>
          <p:cNvCxnSpPr/>
          <p:nvPr/>
        </p:nvCxnSpPr>
        <p:spPr>
          <a:xfrm rot="10800000">
            <a:off x="1144628" y="4080579"/>
            <a:ext cx="9978409" cy="0"/>
          </a:xfrm>
          <a:prstGeom prst="straightConnector1">
            <a:avLst/>
          </a:prstGeom>
          <a:noFill/>
          <a:ln w="12700" cap="flat" cmpd="sng">
            <a:solidFill>
              <a:srgbClr val="7F7F7F"/>
            </a:solidFill>
            <a:prstDash val="solid"/>
            <a:miter lim="800000"/>
            <a:headEnd type="triangle" w="med" len="med"/>
            <a:tailEnd type="triangle" w="med" len="med"/>
          </a:ln>
        </p:spPr>
      </p:cxnSp>
      <p:sp>
        <p:nvSpPr>
          <p:cNvPr id="81" name="Google Shape;81;p28"/>
          <p:cNvSpPr/>
          <p:nvPr/>
        </p:nvSpPr>
        <p:spPr>
          <a:xfrm>
            <a:off x="1217614" y="2292678"/>
            <a:ext cx="4870808" cy="27699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C3649"/>
                </a:solidFill>
                <a:latin typeface="Nunito Sans"/>
                <a:ea typeface="Nunito Sans"/>
                <a:cs typeface="Nunito Sans"/>
                <a:sym typeface="Nunito Sans"/>
              </a:rPr>
              <a:t>THE PURPOSE OF THE BRAND IS:</a:t>
            </a:r>
            <a:endParaRPr sz="1400" b="0" i="0" u="none" strike="noStrike" cap="none">
              <a:solidFill>
                <a:srgbClr val="000000"/>
              </a:solidFill>
              <a:latin typeface="Arial"/>
              <a:ea typeface="Arial"/>
              <a:cs typeface="Arial"/>
              <a:sym typeface="Arial"/>
            </a:endParaRPr>
          </a:p>
        </p:txBody>
      </p:sp>
      <p:sp>
        <p:nvSpPr>
          <p:cNvPr id="82" name="Google Shape;82;p28"/>
          <p:cNvSpPr/>
          <p:nvPr/>
        </p:nvSpPr>
        <p:spPr>
          <a:xfrm>
            <a:off x="6112122" y="2284389"/>
            <a:ext cx="4859089" cy="27699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C3649"/>
                </a:solidFill>
                <a:latin typeface="Nunito Sans"/>
                <a:ea typeface="Nunito Sans"/>
                <a:cs typeface="Nunito Sans"/>
                <a:sym typeface="Nunito Sans"/>
              </a:rPr>
              <a:t>THE POSITION OF THE BRAND IS:</a:t>
            </a:r>
            <a:endParaRPr sz="1400" b="0" i="0" u="none" strike="noStrike" cap="none">
              <a:solidFill>
                <a:srgbClr val="000000"/>
              </a:solidFill>
              <a:latin typeface="Arial"/>
              <a:ea typeface="Arial"/>
              <a:cs typeface="Arial"/>
              <a:sym typeface="Arial"/>
            </a:endParaRPr>
          </a:p>
        </p:txBody>
      </p:sp>
      <p:sp>
        <p:nvSpPr>
          <p:cNvPr id="83" name="Google Shape;83;p28"/>
          <p:cNvSpPr/>
          <p:nvPr/>
        </p:nvSpPr>
        <p:spPr>
          <a:xfrm>
            <a:off x="1236233" y="4297798"/>
            <a:ext cx="4875889" cy="27699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C3649"/>
                </a:solidFill>
                <a:latin typeface="Nunito Sans"/>
                <a:ea typeface="Nunito Sans"/>
                <a:cs typeface="Nunito Sans"/>
                <a:sym typeface="Nunito Sans"/>
              </a:rPr>
              <a:t>THE MISSION OF THE BRAND IS:</a:t>
            </a:r>
            <a:endParaRPr sz="1400" b="0" i="0" u="none" strike="noStrike" cap="none">
              <a:solidFill>
                <a:srgbClr val="000000"/>
              </a:solidFill>
              <a:latin typeface="Arial"/>
              <a:ea typeface="Arial"/>
              <a:cs typeface="Arial"/>
              <a:sym typeface="Arial"/>
            </a:endParaRPr>
          </a:p>
        </p:txBody>
      </p:sp>
      <p:sp>
        <p:nvSpPr>
          <p:cNvPr id="84" name="Google Shape;84;p28"/>
          <p:cNvSpPr/>
          <p:nvPr/>
        </p:nvSpPr>
        <p:spPr>
          <a:xfrm>
            <a:off x="6094412" y="4290731"/>
            <a:ext cx="4875889" cy="27699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C3649"/>
                </a:solidFill>
                <a:latin typeface="Nunito Sans"/>
                <a:ea typeface="Nunito Sans"/>
                <a:cs typeface="Nunito Sans"/>
                <a:sym typeface="Nunito Sans"/>
              </a:rPr>
              <a:t>THE VISION OF THE BRAND IS:</a:t>
            </a:r>
            <a:endParaRPr sz="1400" b="0" i="0" u="none" strike="noStrike" cap="none">
              <a:solidFill>
                <a:srgbClr val="000000"/>
              </a:solidFill>
              <a:latin typeface="Arial"/>
              <a:ea typeface="Arial"/>
              <a:cs typeface="Arial"/>
              <a:sym typeface="Arial"/>
            </a:endParaRPr>
          </a:p>
        </p:txBody>
      </p:sp>
      <p:sp>
        <p:nvSpPr>
          <p:cNvPr id="85" name="Google Shape;85;p28"/>
          <p:cNvSpPr txBox="1">
            <a:spLocks noGrp="1"/>
          </p:cNvSpPr>
          <p:nvPr>
            <p:ph type="title"/>
          </p:nvPr>
        </p:nvSpPr>
        <p:spPr>
          <a:xfrm>
            <a:off x="1227348" y="509241"/>
            <a:ext cx="9723551" cy="100371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2400"/>
              <a:buFont typeface="Georgia"/>
              <a:buNone/>
              <a:defRPr sz="2400" i="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8"/>
          <p:cNvSpPr txBox="1">
            <a:spLocks noGrp="1"/>
          </p:cNvSpPr>
          <p:nvPr>
            <p:ph type="body" idx="1"/>
          </p:nvPr>
        </p:nvSpPr>
        <p:spPr>
          <a:xfrm>
            <a:off x="1217613" y="2718693"/>
            <a:ext cx="4876800" cy="1361182"/>
          </a:xfrm>
          <a:prstGeom prst="rect">
            <a:avLst/>
          </a:prstGeom>
          <a:noFill/>
          <a:ln>
            <a:noFill/>
          </a:ln>
        </p:spPr>
        <p:txBody>
          <a:bodyPr spcFirstLastPara="1" wrap="square" lIns="365750" tIns="0" rIns="365750" bIns="0" anchor="t" anchorCtr="0">
            <a:normAutofit/>
          </a:bodyPr>
          <a:lstStyle>
            <a:lvl1pPr marL="457200" lvl="0" indent="-228600" algn="ctr">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28"/>
          <p:cNvSpPr txBox="1">
            <a:spLocks noGrp="1"/>
          </p:cNvSpPr>
          <p:nvPr>
            <p:ph type="body" idx="2"/>
          </p:nvPr>
        </p:nvSpPr>
        <p:spPr>
          <a:xfrm>
            <a:off x="6094413" y="2718693"/>
            <a:ext cx="4876800" cy="1361182"/>
          </a:xfrm>
          <a:prstGeom prst="rect">
            <a:avLst/>
          </a:prstGeom>
          <a:noFill/>
          <a:ln>
            <a:noFill/>
          </a:ln>
        </p:spPr>
        <p:txBody>
          <a:bodyPr spcFirstLastPara="1" wrap="square" lIns="365750" tIns="0" rIns="365750" bIns="0" anchor="t" anchorCtr="0">
            <a:normAutofit/>
          </a:bodyPr>
          <a:lstStyle>
            <a:lvl1pPr marL="457200" lvl="0" indent="-228600" algn="ctr">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28"/>
          <p:cNvSpPr txBox="1">
            <a:spLocks noGrp="1"/>
          </p:cNvSpPr>
          <p:nvPr>
            <p:ph type="body" idx="3"/>
          </p:nvPr>
        </p:nvSpPr>
        <p:spPr>
          <a:xfrm>
            <a:off x="1217613" y="4689733"/>
            <a:ext cx="4876800" cy="1361182"/>
          </a:xfrm>
          <a:prstGeom prst="rect">
            <a:avLst/>
          </a:prstGeom>
          <a:noFill/>
          <a:ln>
            <a:noFill/>
          </a:ln>
        </p:spPr>
        <p:txBody>
          <a:bodyPr spcFirstLastPara="1" wrap="square" lIns="365750" tIns="0" rIns="365750" bIns="0" anchor="t" anchorCtr="0">
            <a:normAutofit/>
          </a:bodyPr>
          <a:lstStyle>
            <a:lvl1pPr marL="457200" lvl="0" indent="-228600" algn="ctr">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28"/>
          <p:cNvSpPr txBox="1">
            <a:spLocks noGrp="1"/>
          </p:cNvSpPr>
          <p:nvPr>
            <p:ph type="body" idx="4"/>
          </p:nvPr>
        </p:nvSpPr>
        <p:spPr>
          <a:xfrm>
            <a:off x="6094413" y="4689733"/>
            <a:ext cx="4876800" cy="1361182"/>
          </a:xfrm>
          <a:prstGeom prst="rect">
            <a:avLst/>
          </a:prstGeom>
          <a:noFill/>
          <a:ln>
            <a:noFill/>
          </a:ln>
        </p:spPr>
        <p:txBody>
          <a:bodyPr spcFirstLastPara="1" wrap="square" lIns="365750" tIns="0" rIns="365750" bIns="0" anchor="t" anchorCtr="0">
            <a:normAutofit/>
          </a:bodyPr>
          <a:lstStyle>
            <a:lvl1pPr marL="457200" lvl="0" indent="-228600" algn="ctr">
              <a:lnSpc>
                <a:spcPct val="90000"/>
              </a:lnSpc>
              <a:spcBef>
                <a:spcPts val="1000"/>
              </a:spcBef>
              <a:spcAft>
                <a:spcPts val="0"/>
              </a:spcAft>
              <a:buClr>
                <a:schemeClr val="dk1"/>
              </a:buClr>
              <a:buSzPts val="2200"/>
              <a:buNone/>
              <a:defRPr sz="22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1219200" y="1028700"/>
            <a:ext cx="9753600" cy="101346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200"/>
              <a:buFont typeface="Georgia"/>
              <a:buNone/>
              <a:defRPr sz="42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1219200" y="2133599"/>
            <a:ext cx="9753600" cy="3924301"/>
          </a:xfrm>
          <a:prstGeom prst="rect">
            <a:avLst/>
          </a:prstGeom>
          <a:noFill/>
          <a:ln>
            <a:noFill/>
          </a:ln>
        </p:spPr>
        <p:txBody>
          <a:bodyPr spcFirstLastPara="1" wrap="square" lIns="91425" tIns="45700" rIns="91425" bIns="45700" anchor="t" anchorCtr="0">
            <a:normAutofit/>
          </a:bodyPr>
          <a:lstStyle>
            <a:lvl1pPr marL="457200" marR="0" lvl="0" indent="-398145" algn="l" rtl="0">
              <a:lnSpc>
                <a:spcPct val="90000"/>
              </a:lnSpc>
              <a:spcBef>
                <a:spcPts val="1000"/>
              </a:spcBef>
              <a:spcAft>
                <a:spcPts val="0"/>
              </a:spcAft>
              <a:buClr>
                <a:schemeClr val="dk1"/>
              </a:buClr>
              <a:buSzPts val="2670"/>
              <a:buFont typeface="Arial"/>
              <a:buChar char="•"/>
              <a:defRPr sz="2670" b="0" i="0" u="none" strike="noStrike" cap="none">
                <a:solidFill>
                  <a:schemeClr val="dk1"/>
                </a:solidFill>
                <a:latin typeface="Nunito Sans Light"/>
                <a:ea typeface="Nunito Sans Light"/>
                <a:cs typeface="Nunito Sans Light"/>
                <a:sym typeface="Nunito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Nunito Sans Light"/>
                <a:ea typeface="Nunito Sans Light"/>
                <a:cs typeface="Nunito Sans Light"/>
                <a:sym typeface="Nunito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Nunito Sans Light"/>
                <a:ea typeface="Nunito Sans Light"/>
                <a:cs typeface="Nunito Sans Light"/>
                <a:sym typeface="Nunito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Light"/>
                <a:ea typeface="Nunito Sans Light"/>
                <a:cs typeface="Nunito Sans Light"/>
                <a:sym typeface="Nunito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Light"/>
                <a:ea typeface="Nunito Sans Light"/>
                <a:cs typeface="Nunito Sans Light"/>
                <a:sym typeface="Nunito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68">
          <p15:clr>
            <a:srgbClr val="F26B43"/>
          </p15:clr>
        </p15:guide>
        <p15:guide id="4" pos="6912">
          <p15:clr>
            <a:srgbClr val="F26B43"/>
          </p15:clr>
        </p15:guide>
        <p15:guide id="5" orient="horz" pos="648">
          <p15:clr>
            <a:srgbClr val="F26B43"/>
          </p15:clr>
        </p15:guide>
        <p15:guide id="6" orient="horz" pos="3816">
          <p15:clr>
            <a:srgbClr val="F26B43"/>
          </p15:clr>
        </p15:guide>
        <p15:guide id="7" orient="horz" pos="1344">
          <p15:clr>
            <a:srgbClr val="F26B43"/>
          </p15:clr>
        </p15:guide>
        <p15:guide id="8" orient="horz" pos="4056">
          <p15:clr>
            <a:srgbClr val="F26B43"/>
          </p15:clr>
        </p15:guide>
        <p15:guide id="9" orient="horz" pos="17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microsoft.com/office/2007/relationships/hdphoto" Target="../media/hdphoto4.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microsoft.com/office/2007/relationships/hdphoto" Target="../media/hdphoto5.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microsoft.com/office/2007/relationships/hdphoto" Target="../media/hdphoto6.wdp"/><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34.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4.jpeg"/><Relationship Id="rId5" Type="http://schemas.microsoft.com/office/2007/relationships/hdphoto" Target="../media/hdphoto1.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153"/>
        <p:cNvGrpSpPr/>
        <p:nvPr/>
      </p:nvGrpSpPr>
      <p:grpSpPr>
        <a:xfrm>
          <a:off x="0" y="0"/>
          <a:ext cx="0" cy="0"/>
          <a:chOff x="0" y="0"/>
          <a:chExt cx="0" cy="0"/>
        </a:xfrm>
      </p:grpSpPr>
      <p:pic>
        <p:nvPicPr>
          <p:cNvPr id="8" name="Picture 7" descr="A person in a tuxedo with his arm raised&#10;&#10;Description automatically generated">
            <a:extLst>
              <a:ext uri="{FF2B5EF4-FFF2-40B4-BE49-F238E27FC236}">
                <a16:creationId xmlns:a16="http://schemas.microsoft.com/office/drawing/2014/main" id="{5CF44CFF-D827-0F62-12EF-EB985C0B79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3675621-E0D3-69D8-6C6B-31B91BFCDD3F}"/>
              </a:ext>
            </a:extLst>
          </p:cNvPr>
          <p:cNvSpPr/>
          <p:nvPr/>
        </p:nvSpPr>
        <p:spPr>
          <a:xfrm>
            <a:off x="806244" y="3530713"/>
            <a:ext cx="5358581" cy="8160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spc="150" dirty="0">
                <a:solidFill>
                  <a:srgbClr val="8885AE"/>
                </a:solidFill>
                <a:latin typeface="Avenir Heavy" panose="020B0703020203020204" pitchFamily="34" charset="0"/>
              </a:rPr>
              <a:t>MASTER THE GROW MODEL</a:t>
            </a:r>
          </a:p>
        </p:txBody>
      </p:sp>
      <p:sp>
        <p:nvSpPr>
          <p:cNvPr id="5" name="Rectangle 4">
            <a:extLst>
              <a:ext uri="{FF2B5EF4-FFF2-40B4-BE49-F238E27FC236}">
                <a16:creationId xmlns:a16="http://schemas.microsoft.com/office/drawing/2014/main" id="{0AD76B71-FCD2-0FE5-FFC2-559CF6901B7A}"/>
              </a:ext>
            </a:extLst>
          </p:cNvPr>
          <p:cNvSpPr/>
          <p:nvPr/>
        </p:nvSpPr>
        <p:spPr>
          <a:xfrm>
            <a:off x="806244" y="2075890"/>
            <a:ext cx="6778922" cy="1527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dirty="0">
                <a:solidFill>
                  <a:schemeClr val="bg1"/>
                </a:solidFill>
                <a:latin typeface="Merriweather" panose="02000000000000000000" pitchFamily="2" charset="77"/>
                <a:cs typeface="Merriweather" panose="02000000000000000000" pitchFamily="2" charset="77"/>
              </a:rPr>
              <a:t>Unlock Your Leadership Potential</a:t>
            </a:r>
          </a:p>
        </p:txBody>
      </p:sp>
      <p:pic>
        <p:nvPicPr>
          <p:cNvPr id="6" name="Picture 5">
            <a:extLst>
              <a:ext uri="{FF2B5EF4-FFF2-40B4-BE49-F238E27FC236}">
                <a16:creationId xmlns:a16="http://schemas.microsoft.com/office/drawing/2014/main" id="{840E9C7B-2E1B-660D-A3A0-93E0E89449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91391" y="6117022"/>
            <a:ext cx="412990" cy="428673"/>
          </a:xfrm>
          <a:prstGeom prst="rect">
            <a:avLst/>
          </a:prstGeom>
        </p:spPr>
      </p:pic>
      <p:sp>
        <p:nvSpPr>
          <p:cNvPr id="7" name="Rectangle 6">
            <a:extLst>
              <a:ext uri="{FF2B5EF4-FFF2-40B4-BE49-F238E27FC236}">
                <a16:creationId xmlns:a16="http://schemas.microsoft.com/office/drawing/2014/main" id="{4A649A19-24A8-61BA-FB25-64A1A969C0FD}"/>
              </a:ext>
            </a:extLst>
          </p:cNvPr>
          <p:cNvSpPr/>
          <p:nvPr/>
        </p:nvSpPr>
        <p:spPr>
          <a:xfrm>
            <a:off x="806244" y="6258445"/>
            <a:ext cx="1813151" cy="2467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spc="100" dirty="0">
                <a:solidFill>
                  <a:schemeClr val="bg1"/>
                </a:solidFill>
                <a:latin typeface="Avenir LT Std 65 Medium" panose="020B0603020203020204" pitchFamily="34" charset="0"/>
              </a:rPr>
              <a:t>ERIC PRATUM</a:t>
            </a:r>
          </a:p>
        </p:txBody>
      </p:sp>
      <p:sp>
        <p:nvSpPr>
          <p:cNvPr id="2" name="Rectangle 1">
            <a:extLst>
              <a:ext uri="{FF2B5EF4-FFF2-40B4-BE49-F238E27FC236}">
                <a16:creationId xmlns:a16="http://schemas.microsoft.com/office/drawing/2014/main" id="{469E3261-4534-495C-5544-3E1EE6F2A3DF}"/>
              </a:ext>
            </a:extLst>
          </p:cNvPr>
          <p:cNvSpPr/>
          <p:nvPr/>
        </p:nvSpPr>
        <p:spPr>
          <a:xfrm>
            <a:off x="3211580" y="6258445"/>
            <a:ext cx="1813151" cy="2467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spc="100" dirty="0">
                <a:solidFill>
                  <a:schemeClr val="bg1"/>
                </a:solidFill>
                <a:latin typeface="Avenir LT Std 65 Medium" panose="020B0603020203020204" pitchFamily="34" charset="0"/>
              </a:rPr>
              <a:t>BIGWIDESKY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9" name="Picture 18" descr="A person and person talking in a library&#10;&#10;Description automatically generated">
            <a:extLst>
              <a:ext uri="{FF2B5EF4-FFF2-40B4-BE49-F238E27FC236}">
                <a16:creationId xmlns:a16="http://schemas.microsoft.com/office/drawing/2014/main" id="{E89E86F5-936B-E4A9-7142-13C150745F5A}"/>
              </a:ext>
            </a:extLst>
          </p:cNvPr>
          <p:cNvPicPr>
            <a:picLocks noChangeAspect="1"/>
          </p:cNvPicPr>
          <p:nvPr/>
        </p:nvPicPr>
        <p:blipFill>
          <a:blip r:embed="rId4" cstate="email">
            <a:grayscl/>
            <a:extLst>
              <a:ext uri="{BEBA8EAE-BF5A-486C-A8C5-ECC9F3942E4B}">
                <a14:imgProps xmlns:a14="http://schemas.microsoft.com/office/drawing/2010/main">
                  <a14:imgLayer r:embed="rId5">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D13F27D1-890F-54C0-52CB-1140971C26DB}"/>
              </a:ext>
            </a:extLst>
          </p:cNvPr>
          <p:cNvGrpSpPr/>
          <p:nvPr/>
        </p:nvGrpSpPr>
        <p:grpSpPr>
          <a:xfrm>
            <a:off x="2686593" y="1280160"/>
            <a:ext cx="3222173" cy="1948542"/>
            <a:chOff x="2290350" y="1021081"/>
            <a:chExt cx="3222173" cy="1948542"/>
          </a:xfrm>
        </p:grpSpPr>
        <p:sp>
          <p:nvSpPr>
            <p:cNvPr id="2" name="Rectangle 1">
              <a:extLst>
                <a:ext uri="{FF2B5EF4-FFF2-40B4-BE49-F238E27FC236}">
                  <a16:creationId xmlns:a16="http://schemas.microsoft.com/office/drawing/2014/main" id="{DE6E2C7F-BD0D-6A0F-544A-98DC2CF95A09}"/>
                </a:ext>
              </a:extLst>
            </p:cNvPr>
            <p:cNvSpPr/>
            <p:nvPr/>
          </p:nvSpPr>
          <p:spPr>
            <a:xfrm>
              <a:off x="2290350" y="1021081"/>
              <a:ext cx="3222173" cy="194854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DA7D3C9-D172-BAF1-6FC9-0FD2B6D9F273}"/>
                </a:ext>
              </a:extLst>
            </p:cNvPr>
            <p:cNvSpPr/>
            <p:nvPr/>
          </p:nvSpPr>
          <p:spPr>
            <a:xfrm>
              <a:off x="2290350" y="1021081"/>
              <a:ext cx="3222173" cy="520336"/>
            </a:xfrm>
            <a:prstGeom prst="rect">
              <a:avLst/>
            </a:prstGeom>
            <a:solidFill>
              <a:schemeClr val="tx1">
                <a:lumMod val="50000"/>
                <a:lumOff val="5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82880" tIns="27432" bIns="0"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200" normalizeH="0" baseline="0" noProof="0" dirty="0">
                  <a:ln>
                    <a:noFill/>
                  </a:ln>
                  <a:solidFill>
                    <a:srgbClr val="000000"/>
                  </a:solidFill>
                  <a:effectLst/>
                  <a:uLnTx/>
                  <a:uFillTx/>
                  <a:latin typeface="Avenir Heavy" panose="020B0703020203020204" pitchFamily="34" charset="0"/>
                  <a:ea typeface="+mn-ea"/>
                  <a:cs typeface="+mn-cs"/>
                  <a:sym typeface="Arial"/>
                </a:rPr>
                <a:t>G</a:t>
              </a:r>
              <a:r>
                <a:rPr kumimoji="0" lang="en-US" sz="2400" b="0" i="0" u="none" strike="noStrike" kern="0" cap="none" spc="200" normalizeH="0" baseline="0" noProof="0" dirty="0">
                  <a:ln>
                    <a:noFill/>
                  </a:ln>
                  <a:solidFill>
                    <a:srgbClr val="000000">
                      <a:alpha val="60000"/>
                    </a:srgbClr>
                  </a:solidFill>
                  <a:effectLst/>
                  <a:uLnTx/>
                  <a:uFillTx/>
                  <a:latin typeface="Avenir LT Std 65 Medium" panose="020B0603020203020204" pitchFamily="34" charset="0"/>
                  <a:ea typeface="+mn-ea"/>
                  <a:cs typeface="+mn-cs"/>
                  <a:sym typeface="Arial"/>
                </a:rPr>
                <a:t>OAL</a:t>
              </a:r>
            </a:p>
          </p:txBody>
        </p:sp>
        <p:sp>
          <p:nvSpPr>
            <p:cNvPr id="3" name="TextBox 2">
              <a:extLst>
                <a:ext uri="{FF2B5EF4-FFF2-40B4-BE49-F238E27FC236}">
                  <a16:creationId xmlns:a16="http://schemas.microsoft.com/office/drawing/2014/main" id="{5783B170-4FAA-F0BF-D351-10025B4E5DF4}"/>
                </a:ext>
              </a:extLst>
            </p:cNvPr>
            <p:cNvSpPr txBox="1"/>
            <p:nvPr/>
          </p:nvSpPr>
          <p:spPr>
            <a:xfrm>
              <a:off x="2460166" y="1664064"/>
              <a:ext cx="2882537" cy="1200329"/>
            </a:xfrm>
            <a:prstGeom prst="rect">
              <a:avLst/>
            </a:prstGeom>
            <a:noFill/>
          </p:spPr>
          <p:txBody>
            <a:bodyPr wrap="square" lIns="0" rtlCol="0">
              <a:spAutoFit/>
            </a:bodyPr>
            <a:lstStyle/>
            <a:p>
              <a:r>
                <a:rPr lang="en-US" sz="1800" dirty="0">
                  <a:latin typeface="Avenir LT Std 65 Medium" panose="020B0603020203020204" pitchFamily="34" charset="0"/>
                </a:rPr>
                <a:t>The goal of the conversation. Not the overarching performance outcome.  </a:t>
              </a:r>
            </a:p>
          </p:txBody>
        </p:sp>
      </p:grpSp>
      <p:grpSp>
        <p:nvGrpSpPr>
          <p:cNvPr id="14" name="Group 13">
            <a:extLst>
              <a:ext uri="{FF2B5EF4-FFF2-40B4-BE49-F238E27FC236}">
                <a16:creationId xmlns:a16="http://schemas.microsoft.com/office/drawing/2014/main" id="{2B929C7B-2974-6E23-F273-CDB24DAF8A1A}"/>
              </a:ext>
            </a:extLst>
          </p:cNvPr>
          <p:cNvGrpSpPr/>
          <p:nvPr/>
        </p:nvGrpSpPr>
        <p:grpSpPr>
          <a:xfrm>
            <a:off x="6283232" y="1280160"/>
            <a:ext cx="3222173" cy="1948542"/>
            <a:chOff x="6095997" y="1021081"/>
            <a:chExt cx="3222173" cy="1948542"/>
          </a:xfrm>
        </p:grpSpPr>
        <p:sp>
          <p:nvSpPr>
            <p:cNvPr id="4" name="Rectangle 3">
              <a:extLst>
                <a:ext uri="{FF2B5EF4-FFF2-40B4-BE49-F238E27FC236}">
                  <a16:creationId xmlns:a16="http://schemas.microsoft.com/office/drawing/2014/main" id="{0F786885-749F-F0B9-558E-C966C43541C4}"/>
                </a:ext>
              </a:extLst>
            </p:cNvPr>
            <p:cNvSpPr/>
            <p:nvPr/>
          </p:nvSpPr>
          <p:spPr>
            <a:xfrm>
              <a:off x="6095997" y="1021081"/>
              <a:ext cx="3222173" cy="194854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EE79624-8D81-7247-FD63-3BA22F5E2E83}"/>
                </a:ext>
              </a:extLst>
            </p:cNvPr>
            <p:cNvSpPr/>
            <p:nvPr/>
          </p:nvSpPr>
          <p:spPr>
            <a:xfrm>
              <a:off x="6095997" y="1021081"/>
              <a:ext cx="3222173" cy="520336"/>
            </a:xfrm>
            <a:prstGeom prst="rect">
              <a:avLst/>
            </a:prstGeom>
            <a:solidFill>
              <a:schemeClr val="accent6">
                <a:lumMod val="60000"/>
                <a:lumOff val="4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82880" tIns="27432" bIns="0"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200" normalizeH="0" baseline="0" noProof="0" dirty="0">
                  <a:ln>
                    <a:noFill/>
                  </a:ln>
                  <a:solidFill>
                    <a:srgbClr val="000000"/>
                  </a:solidFill>
                  <a:effectLst/>
                  <a:uLnTx/>
                  <a:uFillTx/>
                  <a:latin typeface="Avenir Heavy" panose="020B0703020203020204" pitchFamily="34" charset="0"/>
                  <a:ea typeface="+mn-ea"/>
                  <a:cs typeface="+mn-cs"/>
                  <a:sym typeface="Arial"/>
                </a:rPr>
                <a:t>R</a:t>
              </a:r>
              <a:r>
                <a:rPr kumimoji="0" lang="en-US" sz="2400" b="0" i="0" u="none" strike="noStrike" kern="0" cap="none" spc="200" normalizeH="0" baseline="0" noProof="0" dirty="0">
                  <a:ln>
                    <a:noFill/>
                  </a:ln>
                  <a:solidFill>
                    <a:srgbClr val="000000">
                      <a:alpha val="60000"/>
                    </a:srgbClr>
                  </a:solidFill>
                  <a:effectLst/>
                  <a:uLnTx/>
                  <a:uFillTx/>
                  <a:latin typeface="Avenir LT Std 65 Medium" panose="020B0603020203020204" pitchFamily="34" charset="0"/>
                  <a:ea typeface="+mn-ea"/>
                  <a:cs typeface="+mn-cs"/>
                  <a:sym typeface="Arial"/>
                </a:rPr>
                <a:t>EALITY</a:t>
              </a:r>
            </a:p>
          </p:txBody>
        </p:sp>
        <p:sp>
          <p:nvSpPr>
            <p:cNvPr id="5" name="TextBox 4">
              <a:extLst>
                <a:ext uri="{FF2B5EF4-FFF2-40B4-BE49-F238E27FC236}">
                  <a16:creationId xmlns:a16="http://schemas.microsoft.com/office/drawing/2014/main" id="{045F982B-D40A-AAA2-E835-01F2680AA59C}"/>
                </a:ext>
              </a:extLst>
            </p:cNvPr>
            <p:cNvSpPr txBox="1"/>
            <p:nvPr/>
          </p:nvSpPr>
          <p:spPr>
            <a:xfrm>
              <a:off x="6265813" y="1664064"/>
              <a:ext cx="2882537" cy="1200329"/>
            </a:xfrm>
            <a:prstGeom prst="rect">
              <a:avLst/>
            </a:prstGeom>
            <a:noFill/>
          </p:spPr>
          <p:txBody>
            <a:bodyPr wrap="square" lIns="0" rtlCol="0">
              <a:spAutoFit/>
            </a:bodyPr>
            <a:lstStyle/>
            <a:p>
              <a:r>
                <a:rPr lang="en-US" sz="1800" dirty="0">
                  <a:latin typeface="Avenir LT Std 65 Medium" panose="020B0603020203020204" pitchFamily="34" charset="0"/>
                </a:rPr>
                <a:t>An exploration of what’s been happening. The current state of performance.</a:t>
              </a:r>
            </a:p>
          </p:txBody>
        </p:sp>
      </p:grpSp>
      <p:grpSp>
        <p:nvGrpSpPr>
          <p:cNvPr id="12" name="Group 11">
            <a:extLst>
              <a:ext uri="{FF2B5EF4-FFF2-40B4-BE49-F238E27FC236}">
                <a16:creationId xmlns:a16="http://schemas.microsoft.com/office/drawing/2014/main" id="{BDB33667-50C7-E3A8-232A-8ED8BB60505F}"/>
              </a:ext>
            </a:extLst>
          </p:cNvPr>
          <p:cNvGrpSpPr/>
          <p:nvPr/>
        </p:nvGrpSpPr>
        <p:grpSpPr>
          <a:xfrm>
            <a:off x="2686593" y="3629297"/>
            <a:ext cx="3222173" cy="1948542"/>
            <a:chOff x="2290350" y="3370218"/>
            <a:chExt cx="3222173" cy="1948542"/>
          </a:xfrm>
        </p:grpSpPr>
        <p:sp>
          <p:nvSpPr>
            <p:cNvPr id="6" name="Rectangle 5">
              <a:extLst>
                <a:ext uri="{FF2B5EF4-FFF2-40B4-BE49-F238E27FC236}">
                  <a16:creationId xmlns:a16="http://schemas.microsoft.com/office/drawing/2014/main" id="{BCE8E77E-5B71-5198-F332-55F34E25D8D1}"/>
                </a:ext>
              </a:extLst>
            </p:cNvPr>
            <p:cNvSpPr/>
            <p:nvPr/>
          </p:nvSpPr>
          <p:spPr>
            <a:xfrm>
              <a:off x="2290350" y="3370218"/>
              <a:ext cx="3222173" cy="194854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6494B16-0E4A-07FD-4746-11503A3AF39C}"/>
                </a:ext>
              </a:extLst>
            </p:cNvPr>
            <p:cNvSpPr/>
            <p:nvPr/>
          </p:nvSpPr>
          <p:spPr>
            <a:xfrm>
              <a:off x="2290350" y="3370218"/>
              <a:ext cx="3222173" cy="520336"/>
            </a:xfrm>
            <a:prstGeom prst="rect">
              <a:avLst/>
            </a:prstGeom>
            <a:solidFill>
              <a:schemeClr val="accent2">
                <a:lumMod val="40000"/>
                <a:lumOff val="6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82880" tIns="27432" bIns="0"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200" normalizeH="0" baseline="0" noProof="0" dirty="0">
                  <a:ln>
                    <a:noFill/>
                  </a:ln>
                  <a:solidFill>
                    <a:srgbClr val="000000"/>
                  </a:solidFill>
                  <a:effectLst/>
                  <a:uLnTx/>
                  <a:uFillTx/>
                  <a:latin typeface="Avenir Heavy" panose="020B0703020203020204" pitchFamily="34" charset="0"/>
                  <a:ea typeface="+mn-ea"/>
                  <a:cs typeface="+mn-cs"/>
                  <a:sym typeface="Arial"/>
                </a:rPr>
                <a:t>O</a:t>
              </a:r>
              <a:r>
                <a:rPr kumimoji="0" lang="en-US" sz="2400" b="0" i="0" u="none" strike="noStrike" kern="0" cap="none" spc="200" normalizeH="0" baseline="0" noProof="0" dirty="0">
                  <a:ln>
                    <a:noFill/>
                  </a:ln>
                  <a:solidFill>
                    <a:srgbClr val="000000">
                      <a:alpha val="60000"/>
                    </a:srgbClr>
                  </a:solidFill>
                  <a:effectLst/>
                  <a:uLnTx/>
                  <a:uFillTx/>
                  <a:latin typeface="Avenir LT Std 65 Medium" panose="020B0603020203020204" pitchFamily="34" charset="0"/>
                  <a:ea typeface="+mn-ea"/>
                  <a:cs typeface="+mn-cs"/>
                  <a:sym typeface="Arial"/>
                </a:rPr>
                <a:t>PTIONS</a:t>
              </a:r>
            </a:p>
          </p:txBody>
        </p:sp>
        <p:sp>
          <p:nvSpPr>
            <p:cNvPr id="7" name="TextBox 6">
              <a:extLst>
                <a:ext uri="{FF2B5EF4-FFF2-40B4-BE49-F238E27FC236}">
                  <a16:creationId xmlns:a16="http://schemas.microsoft.com/office/drawing/2014/main" id="{C13AE0A8-6C0E-4885-0EED-C401DEB4FD6A}"/>
                </a:ext>
              </a:extLst>
            </p:cNvPr>
            <p:cNvSpPr txBox="1"/>
            <p:nvPr/>
          </p:nvSpPr>
          <p:spPr>
            <a:xfrm>
              <a:off x="2460167" y="4013201"/>
              <a:ext cx="2882537" cy="1200329"/>
            </a:xfrm>
            <a:prstGeom prst="rect">
              <a:avLst/>
            </a:prstGeom>
            <a:noFill/>
          </p:spPr>
          <p:txBody>
            <a:bodyPr wrap="square" lIns="0" rtlCol="0">
              <a:spAutoFit/>
            </a:bodyPr>
            <a:lstStyle/>
            <a:p>
              <a:r>
                <a:rPr lang="en-US" sz="1800" dirty="0">
                  <a:latin typeface="Avenir LT Std 65 Medium" panose="020B0603020203020204" pitchFamily="34" charset="0"/>
                </a:rPr>
                <a:t>Development of options for how to move forward, so the </a:t>
              </a:r>
              <a:r>
                <a:rPr lang="en-US" sz="1800" dirty="0" err="1">
                  <a:latin typeface="Avenir LT Std 65 Medium" panose="020B0603020203020204" pitchFamily="34" charset="0"/>
                </a:rPr>
                <a:t>Coachee</a:t>
              </a:r>
              <a:r>
                <a:rPr lang="en-US" sz="1800" dirty="0">
                  <a:latin typeface="Avenir LT Std 65 Medium" panose="020B0603020203020204" pitchFamily="34" charset="0"/>
                </a:rPr>
                <a:t> sees that they have choices.</a:t>
              </a:r>
            </a:p>
          </p:txBody>
        </p:sp>
      </p:grpSp>
      <p:grpSp>
        <p:nvGrpSpPr>
          <p:cNvPr id="10" name="Group 9">
            <a:extLst>
              <a:ext uri="{FF2B5EF4-FFF2-40B4-BE49-F238E27FC236}">
                <a16:creationId xmlns:a16="http://schemas.microsoft.com/office/drawing/2014/main" id="{79EE2E53-D22C-01C4-F627-60F51781D849}"/>
              </a:ext>
            </a:extLst>
          </p:cNvPr>
          <p:cNvGrpSpPr/>
          <p:nvPr/>
        </p:nvGrpSpPr>
        <p:grpSpPr>
          <a:xfrm>
            <a:off x="6283234" y="3629297"/>
            <a:ext cx="3222173" cy="1948542"/>
            <a:chOff x="6095997" y="3370218"/>
            <a:chExt cx="3222173" cy="1948542"/>
          </a:xfrm>
        </p:grpSpPr>
        <p:sp>
          <p:nvSpPr>
            <p:cNvPr id="8" name="Rectangle 7">
              <a:extLst>
                <a:ext uri="{FF2B5EF4-FFF2-40B4-BE49-F238E27FC236}">
                  <a16:creationId xmlns:a16="http://schemas.microsoft.com/office/drawing/2014/main" id="{EE2D7D1C-08E2-D21D-5006-728EED6AA02F}"/>
                </a:ext>
              </a:extLst>
            </p:cNvPr>
            <p:cNvSpPr/>
            <p:nvPr/>
          </p:nvSpPr>
          <p:spPr>
            <a:xfrm>
              <a:off x="6095997" y="3370218"/>
              <a:ext cx="3222173" cy="194854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A5AA4A-19D7-4AA4-F715-95A081D1C36A}"/>
                </a:ext>
              </a:extLst>
            </p:cNvPr>
            <p:cNvSpPr/>
            <p:nvPr/>
          </p:nvSpPr>
          <p:spPr>
            <a:xfrm>
              <a:off x="6095997" y="3370218"/>
              <a:ext cx="3222173" cy="520336"/>
            </a:xfrm>
            <a:prstGeom prst="rect">
              <a:avLst/>
            </a:prstGeom>
            <a:solidFill>
              <a:schemeClr val="accent4">
                <a:lumMod val="60000"/>
                <a:lumOff val="4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82880" tIns="27432" bIns="0"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200" normalizeH="0" baseline="0" noProof="0" dirty="0">
                  <a:ln>
                    <a:noFill/>
                  </a:ln>
                  <a:solidFill>
                    <a:srgbClr val="000000"/>
                  </a:solidFill>
                  <a:effectLst/>
                  <a:uLnTx/>
                  <a:uFillTx/>
                  <a:latin typeface="Avenir Heavy" panose="020B0703020203020204" pitchFamily="34" charset="0"/>
                  <a:ea typeface="+mn-ea"/>
                  <a:cs typeface="+mn-cs"/>
                  <a:sym typeface="Arial"/>
                </a:rPr>
                <a:t>W</a:t>
              </a:r>
              <a:r>
                <a:rPr kumimoji="0" lang="en-US" sz="2400" b="0" i="0" u="none" strike="noStrike" kern="0" cap="none" spc="200" normalizeH="0" baseline="0" noProof="0" dirty="0">
                  <a:ln>
                    <a:noFill/>
                  </a:ln>
                  <a:solidFill>
                    <a:srgbClr val="000000">
                      <a:alpha val="60000"/>
                    </a:srgbClr>
                  </a:solidFill>
                  <a:effectLst/>
                  <a:uLnTx/>
                  <a:uFillTx/>
                  <a:latin typeface="Avenir LT Std 65 Medium" panose="020B0603020203020204" pitchFamily="34" charset="0"/>
                  <a:ea typeface="+mn-ea"/>
                  <a:cs typeface="+mn-cs"/>
                  <a:sym typeface="Arial"/>
                </a:rPr>
                <a:t>AY FORWARD</a:t>
              </a:r>
            </a:p>
          </p:txBody>
        </p:sp>
        <p:sp>
          <p:nvSpPr>
            <p:cNvPr id="9" name="TextBox 8">
              <a:extLst>
                <a:ext uri="{FF2B5EF4-FFF2-40B4-BE49-F238E27FC236}">
                  <a16:creationId xmlns:a16="http://schemas.microsoft.com/office/drawing/2014/main" id="{985BACBD-5A56-3E7A-9351-9C551EA598D1}"/>
                </a:ext>
              </a:extLst>
            </p:cNvPr>
            <p:cNvSpPr txBox="1"/>
            <p:nvPr/>
          </p:nvSpPr>
          <p:spPr>
            <a:xfrm>
              <a:off x="6265814" y="4021323"/>
              <a:ext cx="2882537" cy="646331"/>
            </a:xfrm>
            <a:prstGeom prst="rect">
              <a:avLst/>
            </a:prstGeom>
            <a:noFill/>
          </p:spPr>
          <p:txBody>
            <a:bodyPr wrap="square" lIns="0" rtlCol="0">
              <a:spAutoFit/>
            </a:bodyPr>
            <a:lstStyle/>
            <a:p>
              <a:r>
                <a:rPr lang="en-US" sz="1800" dirty="0">
                  <a:latin typeface="Avenir LT Std 65 Medium" panose="020B0603020203020204" pitchFamily="34" charset="0"/>
                </a:rPr>
                <a:t>What’s going to happen next, and when.</a:t>
              </a:r>
            </a:p>
          </p:txBody>
        </p:sp>
      </p:grpSp>
    </p:spTree>
    <p:extLst>
      <p:ext uri="{BB962C8B-B14F-4D97-AF65-F5344CB8AC3E}">
        <p14:creationId xmlns:p14="http://schemas.microsoft.com/office/powerpoint/2010/main" val="234872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9" name="Picture 18" descr="A person and person sitting at a table&#10;&#10;Description automatically generated">
            <a:extLst>
              <a:ext uri="{FF2B5EF4-FFF2-40B4-BE49-F238E27FC236}">
                <a16:creationId xmlns:a16="http://schemas.microsoft.com/office/drawing/2014/main" id="{B7E51E92-636C-2CC6-9BFC-8988B283FD14}"/>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D13F27D1-890F-54C0-52CB-1140971C26DB}"/>
              </a:ext>
            </a:extLst>
          </p:cNvPr>
          <p:cNvGrpSpPr/>
          <p:nvPr/>
        </p:nvGrpSpPr>
        <p:grpSpPr>
          <a:xfrm>
            <a:off x="2686593" y="942703"/>
            <a:ext cx="3222173" cy="1948542"/>
            <a:chOff x="2290350" y="1021081"/>
            <a:chExt cx="3222173" cy="1948542"/>
          </a:xfrm>
        </p:grpSpPr>
        <p:sp>
          <p:nvSpPr>
            <p:cNvPr id="2" name="Rectangle 1">
              <a:extLst>
                <a:ext uri="{FF2B5EF4-FFF2-40B4-BE49-F238E27FC236}">
                  <a16:creationId xmlns:a16="http://schemas.microsoft.com/office/drawing/2014/main" id="{DE6E2C7F-BD0D-6A0F-544A-98DC2CF95A09}"/>
                </a:ext>
              </a:extLst>
            </p:cNvPr>
            <p:cNvSpPr/>
            <p:nvPr/>
          </p:nvSpPr>
          <p:spPr>
            <a:xfrm>
              <a:off x="2290350" y="1021081"/>
              <a:ext cx="3222173" cy="194854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6DA7D3C9-D172-BAF1-6FC9-0FD2B6D9F273}"/>
                </a:ext>
              </a:extLst>
            </p:cNvPr>
            <p:cNvSpPr/>
            <p:nvPr/>
          </p:nvSpPr>
          <p:spPr>
            <a:xfrm>
              <a:off x="2290350" y="1021081"/>
              <a:ext cx="3222173" cy="520336"/>
            </a:xfrm>
            <a:prstGeom prst="rect">
              <a:avLst/>
            </a:prstGeom>
            <a:solidFill>
              <a:schemeClr val="tx1">
                <a:lumMod val="50000"/>
                <a:lumOff val="5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82880" tIns="27432" bIns="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200" normalizeH="0" baseline="0" noProof="0" dirty="0">
                  <a:ln>
                    <a:noFill/>
                  </a:ln>
                  <a:solidFill>
                    <a:srgbClr val="000000"/>
                  </a:solidFill>
                  <a:effectLst/>
                  <a:uLnTx/>
                  <a:uFillTx/>
                  <a:latin typeface="Avenir Heavy" panose="020B0703020203020204" pitchFamily="34" charset="0"/>
                  <a:ea typeface="+mn-ea"/>
                  <a:cs typeface="+mn-cs"/>
                  <a:sym typeface="Arial"/>
                </a:rPr>
                <a:t>G</a:t>
              </a:r>
              <a:r>
                <a:rPr kumimoji="0" lang="en-US" sz="2400" b="0" i="0" u="none" strike="noStrike" kern="0" cap="none" spc="200" normalizeH="0" baseline="0" noProof="0" dirty="0">
                  <a:ln>
                    <a:noFill/>
                  </a:ln>
                  <a:solidFill>
                    <a:srgbClr val="000000">
                      <a:alpha val="60000"/>
                    </a:srgbClr>
                  </a:solidFill>
                  <a:effectLst/>
                  <a:uLnTx/>
                  <a:uFillTx/>
                  <a:latin typeface="Avenir LT Std 65 Medium" panose="020B0603020203020204" pitchFamily="34" charset="0"/>
                  <a:ea typeface="+mn-ea"/>
                  <a:cs typeface="+mn-cs"/>
                  <a:sym typeface="Arial"/>
                </a:rPr>
                <a:t>OAL</a:t>
              </a:r>
            </a:p>
          </p:txBody>
        </p:sp>
        <p:sp>
          <p:nvSpPr>
            <p:cNvPr id="3" name="TextBox 2">
              <a:extLst>
                <a:ext uri="{FF2B5EF4-FFF2-40B4-BE49-F238E27FC236}">
                  <a16:creationId xmlns:a16="http://schemas.microsoft.com/office/drawing/2014/main" id="{5783B170-4FAA-F0BF-D351-10025B4E5DF4}"/>
                </a:ext>
              </a:extLst>
            </p:cNvPr>
            <p:cNvSpPr txBox="1"/>
            <p:nvPr/>
          </p:nvSpPr>
          <p:spPr>
            <a:xfrm>
              <a:off x="2460166" y="1664064"/>
              <a:ext cx="2882537" cy="92333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I want ideas for how to make a process more efficient.</a:t>
              </a:r>
            </a:p>
          </p:txBody>
        </p:sp>
      </p:grpSp>
      <p:grpSp>
        <p:nvGrpSpPr>
          <p:cNvPr id="14" name="Group 13">
            <a:extLst>
              <a:ext uri="{FF2B5EF4-FFF2-40B4-BE49-F238E27FC236}">
                <a16:creationId xmlns:a16="http://schemas.microsoft.com/office/drawing/2014/main" id="{2B929C7B-2974-6E23-F273-CDB24DAF8A1A}"/>
              </a:ext>
            </a:extLst>
          </p:cNvPr>
          <p:cNvGrpSpPr/>
          <p:nvPr/>
        </p:nvGrpSpPr>
        <p:grpSpPr>
          <a:xfrm>
            <a:off x="6283232" y="942703"/>
            <a:ext cx="3222173" cy="1948542"/>
            <a:chOff x="6095997" y="1021081"/>
            <a:chExt cx="3222173" cy="1948542"/>
          </a:xfrm>
        </p:grpSpPr>
        <p:sp>
          <p:nvSpPr>
            <p:cNvPr id="4" name="Rectangle 3">
              <a:extLst>
                <a:ext uri="{FF2B5EF4-FFF2-40B4-BE49-F238E27FC236}">
                  <a16:creationId xmlns:a16="http://schemas.microsoft.com/office/drawing/2014/main" id="{0F786885-749F-F0B9-558E-C966C43541C4}"/>
                </a:ext>
              </a:extLst>
            </p:cNvPr>
            <p:cNvSpPr/>
            <p:nvPr/>
          </p:nvSpPr>
          <p:spPr>
            <a:xfrm>
              <a:off x="6095997" y="1021081"/>
              <a:ext cx="3222173" cy="194854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2EE79624-8D81-7247-FD63-3BA22F5E2E83}"/>
                </a:ext>
              </a:extLst>
            </p:cNvPr>
            <p:cNvSpPr/>
            <p:nvPr/>
          </p:nvSpPr>
          <p:spPr>
            <a:xfrm>
              <a:off x="6095997" y="1021081"/>
              <a:ext cx="3222173" cy="520336"/>
            </a:xfrm>
            <a:prstGeom prst="rect">
              <a:avLst/>
            </a:prstGeom>
            <a:solidFill>
              <a:schemeClr val="accent6">
                <a:lumMod val="60000"/>
                <a:lumOff val="4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82880" tIns="27432" bIns="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200" normalizeH="0" baseline="0" noProof="0" dirty="0">
                  <a:ln>
                    <a:noFill/>
                  </a:ln>
                  <a:solidFill>
                    <a:srgbClr val="000000"/>
                  </a:solidFill>
                  <a:effectLst/>
                  <a:uLnTx/>
                  <a:uFillTx/>
                  <a:latin typeface="Avenir Heavy" panose="020B0703020203020204" pitchFamily="34" charset="0"/>
                  <a:ea typeface="+mn-ea"/>
                  <a:cs typeface="+mn-cs"/>
                  <a:sym typeface="Arial"/>
                </a:rPr>
                <a:t>R</a:t>
              </a:r>
              <a:r>
                <a:rPr kumimoji="0" lang="en-US" sz="2400" b="0" i="0" u="none" strike="noStrike" kern="0" cap="none" spc="200" normalizeH="0" baseline="0" noProof="0" dirty="0">
                  <a:ln>
                    <a:noFill/>
                  </a:ln>
                  <a:solidFill>
                    <a:srgbClr val="000000">
                      <a:alpha val="60000"/>
                    </a:srgbClr>
                  </a:solidFill>
                  <a:effectLst/>
                  <a:uLnTx/>
                  <a:uFillTx/>
                  <a:latin typeface="Avenir LT Std 65 Medium" panose="020B0603020203020204" pitchFamily="34" charset="0"/>
                  <a:ea typeface="+mn-ea"/>
                  <a:cs typeface="+mn-cs"/>
                  <a:sym typeface="Arial"/>
                </a:rPr>
                <a:t>EALITY</a:t>
              </a:r>
            </a:p>
          </p:txBody>
        </p:sp>
        <p:sp>
          <p:nvSpPr>
            <p:cNvPr id="5" name="TextBox 4">
              <a:extLst>
                <a:ext uri="{FF2B5EF4-FFF2-40B4-BE49-F238E27FC236}">
                  <a16:creationId xmlns:a16="http://schemas.microsoft.com/office/drawing/2014/main" id="{045F982B-D40A-AAA2-E835-01F2680AA59C}"/>
                </a:ext>
              </a:extLst>
            </p:cNvPr>
            <p:cNvSpPr txBox="1"/>
            <p:nvPr/>
          </p:nvSpPr>
          <p:spPr>
            <a:xfrm>
              <a:off x="6265813" y="1664064"/>
              <a:ext cx="2882537" cy="120032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Everyone does something different, and nothing is documented as the right way of doing things.</a:t>
              </a:r>
            </a:p>
          </p:txBody>
        </p:sp>
      </p:grpSp>
      <p:grpSp>
        <p:nvGrpSpPr>
          <p:cNvPr id="12" name="Group 11">
            <a:extLst>
              <a:ext uri="{FF2B5EF4-FFF2-40B4-BE49-F238E27FC236}">
                <a16:creationId xmlns:a16="http://schemas.microsoft.com/office/drawing/2014/main" id="{BDB33667-50C7-E3A8-232A-8ED8BB60505F}"/>
              </a:ext>
            </a:extLst>
          </p:cNvPr>
          <p:cNvGrpSpPr/>
          <p:nvPr/>
        </p:nvGrpSpPr>
        <p:grpSpPr>
          <a:xfrm>
            <a:off x="2686593" y="3291840"/>
            <a:ext cx="3222173" cy="2623457"/>
            <a:chOff x="2290350" y="3370218"/>
            <a:chExt cx="3222173" cy="2623457"/>
          </a:xfrm>
        </p:grpSpPr>
        <p:sp>
          <p:nvSpPr>
            <p:cNvPr id="6" name="Rectangle 5">
              <a:extLst>
                <a:ext uri="{FF2B5EF4-FFF2-40B4-BE49-F238E27FC236}">
                  <a16:creationId xmlns:a16="http://schemas.microsoft.com/office/drawing/2014/main" id="{BCE8E77E-5B71-5198-F332-55F34E25D8D1}"/>
                </a:ext>
              </a:extLst>
            </p:cNvPr>
            <p:cNvSpPr/>
            <p:nvPr/>
          </p:nvSpPr>
          <p:spPr>
            <a:xfrm>
              <a:off x="2290350" y="3370218"/>
              <a:ext cx="3222173" cy="2623457"/>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Rectangle 16">
              <a:extLst>
                <a:ext uri="{FF2B5EF4-FFF2-40B4-BE49-F238E27FC236}">
                  <a16:creationId xmlns:a16="http://schemas.microsoft.com/office/drawing/2014/main" id="{36494B16-0E4A-07FD-4746-11503A3AF39C}"/>
                </a:ext>
              </a:extLst>
            </p:cNvPr>
            <p:cNvSpPr/>
            <p:nvPr/>
          </p:nvSpPr>
          <p:spPr>
            <a:xfrm>
              <a:off x="2290350" y="3370218"/>
              <a:ext cx="3222173" cy="520336"/>
            </a:xfrm>
            <a:prstGeom prst="rect">
              <a:avLst/>
            </a:prstGeom>
            <a:solidFill>
              <a:schemeClr val="accent2">
                <a:lumMod val="40000"/>
                <a:lumOff val="6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82880" tIns="27432" bIns="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200" normalizeH="0" baseline="0" noProof="0" dirty="0">
                  <a:ln>
                    <a:noFill/>
                  </a:ln>
                  <a:solidFill>
                    <a:srgbClr val="000000"/>
                  </a:solidFill>
                  <a:effectLst/>
                  <a:uLnTx/>
                  <a:uFillTx/>
                  <a:latin typeface="Avenir Heavy" panose="020B0703020203020204" pitchFamily="34" charset="0"/>
                  <a:ea typeface="+mn-ea"/>
                  <a:cs typeface="+mn-cs"/>
                  <a:sym typeface="Arial"/>
                </a:rPr>
                <a:t>O</a:t>
              </a:r>
              <a:r>
                <a:rPr kumimoji="0" lang="en-US" sz="2400" b="0" i="0" u="none" strike="noStrike" kern="0" cap="none" spc="200" normalizeH="0" baseline="0" noProof="0" dirty="0">
                  <a:ln>
                    <a:noFill/>
                  </a:ln>
                  <a:solidFill>
                    <a:srgbClr val="000000">
                      <a:alpha val="60000"/>
                    </a:srgbClr>
                  </a:solidFill>
                  <a:effectLst/>
                  <a:uLnTx/>
                  <a:uFillTx/>
                  <a:latin typeface="Avenir LT Std 65 Medium" panose="020B0603020203020204" pitchFamily="34" charset="0"/>
                  <a:ea typeface="+mn-ea"/>
                  <a:cs typeface="+mn-cs"/>
                  <a:sym typeface="Arial"/>
                </a:rPr>
                <a:t>PTIONS</a:t>
              </a:r>
            </a:p>
          </p:txBody>
        </p:sp>
        <p:sp>
          <p:nvSpPr>
            <p:cNvPr id="7" name="TextBox 6">
              <a:extLst>
                <a:ext uri="{FF2B5EF4-FFF2-40B4-BE49-F238E27FC236}">
                  <a16:creationId xmlns:a16="http://schemas.microsoft.com/office/drawing/2014/main" id="{C13AE0A8-6C0E-4885-0EED-C401DEB4FD6A}"/>
                </a:ext>
              </a:extLst>
            </p:cNvPr>
            <p:cNvSpPr txBox="1"/>
            <p:nvPr/>
          </p:nvSpPr>
          <p:spPr>
            <a:xfrm>
              <a:off x="2460167" y="4013201"/>
              <a:ext cx="2882537" cy="1908215"/>
            </a:xfrm>
            <a:prstGeom prst="rect">
              <a:avLst/>
            </a:prstGeom>
            <a:noFill/>
          </p:spPr>
          <p:txBody>
            <a:bodyPr wrap="square" lIns="0" rtlCol="0">
              <a:spAutoFit/>
            </a:bodyPr>
            <a:lstStyle/>
            <a:p>
              <a:pPr marR="0" lvl="0" algn="l" defTabSz="914400" rtl="0" eaLnBrk="1" fontAlgn="auto" latinLnBrk="0" hangingPunct="1">
                <a:lnSpc>
                  <a:spcPct val="100000"/>
                </a:lnSpc>
                <a:spcBef>
                  <a:spcPts val="0"/>
                </a:spcBef>
                <a:spcAft>
                  <a:spcPts val="600"/>
                </a:spcAft>
                <a:buClr>
                  <a:srgbClr val="000000"/>
                </a:buClr>
                <a:buSzTx/>
                <a:tabLst/>
                <a:defRPr/>
              </a:pPr>
              <a:r>
                <a:rPr kumimoji="0" lang="en-US" sz="1800" b="0" i="1"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Team meeting to discuss it</a:t>
              </a:r>
            </a:p>
            <a:p>
              <a:pPr marR="0" lvl="0" algn="l" defTabSz="914400" rtl="0" eaLnBrk="1" fontAlgn="auto" latinLnBrk="0" hangingPunct="1">
                <a:lnSpc>
                  <a:spcPct val="100000"/>
                </a:lnSpc>
                <a:spcBef>
                  <a:spcPts val="0"/>
                </a:spcBef>
                <a:spcAft>
                  <a:spcPts val="600"/>
                </a:spcAft>
                <a:buClr>
                  <a:srgbClr val="000000"/>
                </a:buClr>
                <a:buSzTx/>
                <a:tabLst/>
                <a:defRPr/>
              </a:pPr>
              <a:r>
                <a:rPr kumimoji="0" lang="en-US" sz="1800" b="0" i="1"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Ask everyone to document best practices and compile a list</a:t>
              </a:r>
            </a:p>
            <a:p>
              <a:pPr marR="0" lvl="0" algn="l" defTabSz="914400" rtl="0" eaLnBrk="1" fontAlgn="auto" latinLnBrk="0" hangingPunct="1">
                <a:lnSpc>
                  <a:spcPct val="100000"/>
                </a:lnSpc>
                <a:spcBef>
                  <a:spcPts val="0"/>
                </a:spcBef>
                <a:spcAft>
                  <a:spcPts val="600"/>
                </a:spcAft>
                <a:buClr>
                  <a:srgbClr val="000000"/>
                </a:buClr>
                <a:buSzTx/>
                <a:tabLst/>
                <a:defRPr/>
              </a:pPr>
              <a:r>
                <a:rPr kumimoji="0" lang="en-US" sz="1800" b="0" i="1"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Start writing a process manual</a:t>
              </a:r>
            </a:p>
          </p:txBody>
        </p:sp>
      </p:grpSp>
      <p:grpSp>
        <p:nvGrpSpPr>
          <p:cNvPr id="10" name="Group 9">
            <a:extLst>
              <a:ext uri="{FF2B5EF4-FFF2-40B4-BE49-F238E27FC236}">
                <a16:creationId xmlns:a16="http://schemas.microsoft.com/office/drawing/2014/main" id="{79EE2E53-D22C-01C4-F627-60F51781D849}"/>
              </a:ext>
            </a:extLst>
          </p:cNvPr>
          <p:cNvGrpSpPr/>
          <p:nvPr/>
        </p:nvGrpSpPr>
        <p:grpSpPr>
          <a:xfrm>
            <a:off x="6283234" y="3291840"/>
            <a:ext cx="3222173" cy="2623456"/>
            <a:chOff x="6095997" y="3370218"/>
            <a:chExt cx="3222173" cy="2623456"/>
          </a:xfrm>
        </p:grpSpPr>
        <p:sp>
          <p:nvSpPr>
            <p:cNvPr id="8" name="Rectangle 7">
              <a:extLst>
                <a:ext uri="{FF2B5EF4-FFF2-40B4-BE49-F238E27FC236}">
                  <a16:creationId xmlns:a16="http://schemas.microsoft.com/office/drawing/2014/main" id="{EE2D7D1C-08E2-D21D-5006-728EED6AA02F}"/>
                </a:ext>
              </a:extLst>
            </p:cNvPr>
            <p:cNvSpPr/>
            <p:nvPr/>
          </p:nvSpPr>
          <p:spPr>
            <a:xfrm>
              <a:off x="6095997" y="3370218"/>
              <a:ext cx="3222173" cy="2623456"/>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 name="Rectangle 17">
              <a:extLst>
                <a:ext uri="{FF2B5EF4-FFF2-40B4-BE49-F238E27FC236}">
                  <a16:creationId xmlns:a16="http://schemas.microsoft.com/office/drawing/2014/main" id="{F5A5AA4A-19D7-4AA4-F715-95A081D1C36A}"/>
                </a:ext>
              </a:extLst>
            </p:cNvPr>
            <p:cNvSpPr/>
            <p:nvPr/>
          </p:nvSpPr>
          <p:spPr>
            <a:xfrm>
              <a:off x="6095997" y="3370218"/>
              <a:ext cx="3222173" cy="520336"/>
            </a:xfrm>
            <a:prstGeom prst="rect">
              <a:avLst/>
            </a:prstGeom>
            <a:solidFill>
              <a:schemeClr val="accent4">
                <a:lumMod val="60000"/>
                <a:lumOff val="4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82880" tIns="27432" bIns="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200" normalizeH="0" baseline="0" noProof="0" dirty="0">
                  <a:ln>
                    <a:noFill/>
                  </a:ln>
                  <a:solidFill>
                    <a:srgbClr val="000000"/>
                  </a:solidFill>
                  <a:effectLst/>
                  <a:uLnTx/>
                  <a:uFillTx/>
                  <a:latin typeface="Avenir Heavy" panose="020B0703020203020204" pitchFamily="34" charset="0"/>
                  <a:ea typeface="+mn-ea"/>
                  <a:cs typeface="+mn-cs"/>
                  <a:sym typeface="Arial"/>
                </a:rPr>
                <a:t>W</a:t>
              </a:r>
              <a:r>
                <a:rPr kumimoji="0" lang="en-US" sz="2400" b="0" i="0" u="none" strike="noStrike" kern="0" cap="none" spc="200" normalizeH="0" baseline="0" noProof="0" dirty="0">
                  <a:ln>
                    <a:noFill/>
                  </a:ln>
                  <a:solidFill>
                    <a:srgbClr val="000000">
                      <a:alpha val="60000"/>
                    </a:srgbClr>
                  </a:solidFill>
                  <a:effectLst/>
                  <a:uLnTx/>
                  <a:uFillTx/>
                  <a:latin typeface="Avenir LT Std 65 Medium" panose="020B0603020203020204" pitchFamily="34" charset="0"/>
                  <a:ea typeface="+mn-ea"/>
                  <a:cs typeface="+mn-cs"/>
                  <a:sym typeface="Arial"/>
                </a:rPr>
                <a:t>AY FORWARD</a:t>
              </a:r>
            </a:p>
          </p:txBody>
        </p:sp>
        <p:sp>
          <p:nvSpPr>
            <p:cNvPr id="9" name="TextBox 8">
              <a:extLst>
                <a:ext uri="{FF2B5EF4-FFF2-40B4-BE49-F238E27FC236}">
                  <a16:creationId xmlns:a16="http://schemas.microsoft.com/office/drawing/2014/main" id="{985BACBD-5A56-3E7A-9351-9C551EA598D1}"/>
                </a:ext>
              </a:extLst>
            </p:cNvPr>
            <p:cNvSpPr txBox="1"/>
            <p:nvPr/>
          </p:nvSpPr>
          <p:spPr>
            <a:xfrm>
              <a:off x="6265814" y="4021323"/>
              <a:ext cx="2882537" cy="1477328"/>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A team meeting is the right place to start. I’ll schedule one for next week to give everyone time to plan.</a:t>
              </a:r>
            </a:p>
          </p:txBody>
        </p:sp>
      </p:grpSp>
    </p:spTree>
    <p:extLst>
      <p:ext uri="{BB962C8B-B14F-4D97-AF65-F5344CB8AC3E}">
        <p14:creationId xmlns:p14="http://schemas.microsoft.com/office/powerpoint/2010/main" val="418010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8B3B28-2253-F216-C208-DABAE1470ACD}"/>
              </a:ext>
            </a:extLst>
          </p:cNvPr>
          <p:cNvSpPr/>
          <p:nvPr/>
        </p:nvSpPr>
        <p:spPr>
          <a:xfrm>
            <a:off x="0" y="0"/>
            <a:ext cx="12192000" cy="6858000"/>
          </a:xfrm>
          <a:prstGeom prst="rect">
            <a:avLst/>
          </a:prstGeom>
          <a:solidFill>
            <a:srgbClr val="000000"/>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anta Sessions">
            <a:hlinkClick r:id="" action="ppaction://media"/>
            <a:extLst>
              <a:ext uri="{FF2B5EF4-FFF2-40B4-BE49-F238E27FC236}">
                <a16:creationId xmlns:a16="http://schemas.microsoft.com/office/drawing/2014/main" id="{F03B95EA-61BF-CE49-9212-DD699EE5869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7908" y="4763"/>
            <a:ext cx="9116184" cy="6837138"/>
          </a:xfrm>
          <a:prstGeom prst="rect">
            <a:avLst/>
          </a:prstGeom>
        </p:spPr>
      </p:pic>
      <p:sp>
        <p:nvSpPr>
          <p:cNvPr id="2" name="Rectangle 1">
            <a:extLst>
              <a:ext uri="{FF2B5EF4-FFF2-40B4-BE49-F238E27FC236}">
                <a16:creationId xmlns:a16="http://schemas.microsoft.com/office/drawing/2014/main" id="{22D64B10-9539-7FF9-AC18-6724B213DB73}"/>
              </a:ext>
            </a:extLst>
          </p:cNvPr>
          <p:cNvSpPr/>
          <p:nvPr/>
        </p:nvSpPr>
        <p:spPr>
          <a:xfrm>
            <a:off x="0" y="6615289"/>
            <a:ext cx="12191999" cy="242710"/>
          </a:xfrm>
          <a:prstGeom prst="rect">
            <a:avLst/>
          </a:prstGeom>
          <a:no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Avenir Book" panose="02000503020000020003" pitchFamily="2" charset="0"/>
              </a:rPr>
              <a:t>Source: Dailey &amp; Associates</a:t>
            </a:r>
          </a:p>
        </p:txBody>
      </p:sp>
    </p:spTree>
    <p:extLst>
      <p:ext uri="{BB962C8B-B14F-4D97-AF65-F5344CB8AC3E}">
        <p14:creationId xmlns:p14="http://schemas.microsoft.com/office/powerpoint/2010/main" val="361683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person and person talking in a room&#10;&#10;Description automatically generated">
            <a:extLst>
              <a:ext uri="{FF2B5EF4-FFF2-40B4-BE49-F238E27FC236}">
                <a16:creationId xmlns:a16="http://schemas.microsoft.com/office/drawing/2014/main" id="{BFA97E3D-D302-28ED-39CC-B9359C467DB9}"/>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D13F27D1-890F-54C0-52CB-1140971C26DB}"/>
              </a:ext>
            </a:extLst>
          </p:cNvPr>
          <p:cNvGrpSpPr/>
          <p:nvPr/>
        </p:nvGrpSpPr>
        <p:grpSpPr>
          <a:xfrm>
            <a:off x="803365" y="388645"/>
            <a:ext cx="10585270" cy="988183"/>
            <a:chOff x="2290350" y="1021081"/>
            <a:chExt cx="3222173" cy="1743852"/>
          </a:xfrm>
        </p:grpSpPr>
        <p:sp>
          <p:nvSpPr>
            <p:cNvPr id="2" name="Rectangle 1">
              <a:extLst>
                <a:ext uri="{FF2B5EF4-FFF2-40B4-BE49-F238E27FC236}">
                  <a16:creationId xmlns:a16="http://schemas.microsoft.com/office/drawing/2014/main" id="{DE6E2C7F-BD0D-6A0F-544A-98DC2CF95A09}"/>
                </a:ext>
              </a:extLst>
            </p:cNvPr>
            <p:cNvSpPr/>
            <p:nvPr/>
          </p:nvSpPr>
          <p:spPr>
            <a:xfrm>
              <a:off x="2290350" y="1021081"/>
              <a:ext cx="3222173" cy="174385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6DA7D3C9-D172-BAF1-6FC9-0FD2B6D9F273}"/>
                </a:ext>
              </a:extLst>
            </p:cNvPr>
            <p:cNvSpPr/>
            <p:nvPr/>
          </p:nvSpPr>
          <p:spPr>
            <a:xfrm>
              <a:off x="2290350" y="1021081"/>
              <a:ext cx="905284" cy="1743852"/>
            </a:xfrm>
            <a:prstGeom prst="rect">
              <a:avLst/>
            </a:prstGeom>
            <a:solidFill>
              <a:schemeClr val="tx1">
                <a:lumMod val="50000"/>
                <a:lumOff val="5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82880" tIns="27432" bIns="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200" normalizeH="0" baseline="0" noProof="0" dirty="0">
                  <a:ln>
                    <a:noFill/>
                  </a:ln>
                  <a:solidFill>
                    <a:srgbClr val="000000"/>
                  </a:solidFill>
                  <a:effectLst/>
                  <a:uLnTx/>
                  <a:uFillTx/>
                  <a:latin typeface="Avenir Heavy" panose="020B0703020203020204" pitchFamily="34" charset="0"/>
                  <a:ea typeface="+mn-ea"/>
                  <a:cs typeface="+mn-cs"/>
                  <a:sym typeface="Arial"/>
                </a:rPr>
                <a:t>G</a:t>
              </a:r>
              <a:r>
                <a:rPr kumimoji="0" lang="en-US" sz="2400" b="0" i="0" u="none" strike="noStrike" kern="0" cap="none" spc="200" normalizeH="0" baseline="0" noProof="0" dirty="0">
                  <a:ln>
                    <a:noFill/>
                  </a:ln>
                  <a:solidFill>
                    <a:srgbClr val="000000">
                      <a:alpha val="60000"/>
                    </a:srgbClr>
                  </a:solidFill>
                  <a:effectLst/>
                  <a:uLnTx/>
                  <a:uFillTx/>
                  <a:latin typeface="Avenir LT Std 65 Medium" panose="020B0603020203020204" pitchFamily="34" charset="0"/>
                  <a:ea typeface="+mn-ea"/>
                  <a:cs typeface="+mn-cs"/>
                  <a:sym typeface="Arial"/>
                </a:rPr>
                <a:t>OAL</a:t>
              </a:r>
            </a:p>
          </p:txBody>
        </p:sp>
        <p:sp>
          <p:nvSpPr>
            <p:cNvPr id="3" name="TextBox 2">
              <a:extLst>
                <a:ext uri="{FF2B5EF4-FFF2-40B4-BE49-F238E27FC236}">
                  <a16:creationId xmlns:a16="http://schemas.microsoft.com/office/drawing/2014/main" id="{5783B170-4FAA-F0BF-D351-10025B4E5DF4}"/>
                </a:ext>
              </a:extLst>
            </p:cNvPr>
            <p:cNvSpPr txBox="1"/>
            <p:nvPr/>
          </p:nvSpPr>
          <p:spPr>
            <a:xfrm>
              <a:off x="3251302" y="1187653"/>
              <a:ext cx="2205552" cy="1466465"/>
            </a:xfrm>
            <a:prstGeom prst="rect">
              <a:avLst/>
            </a:prstGeom>
            <a:noFill/>
          </p:spPr>
          <p:txBody>
            <a:bodyPr wrap="square" lIns="0"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What topic do you want to discuss?</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What do you want from this discussion?</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What are the consequences if you do not reach this goal?</a:t>
              </a:r>
            </a:p>
          </p:txBody>
        </p:sp>
      </p:grpSp>
      <p:grpSp>
        <p:nvGrpSpPr>
          <p:cNvPr id="16" name="Group 15">
            <a:extLst>
              <a:ext uri="{FF2B5EF4-FFF2-40B4-BE49-F238E27FC236}">
                <a16:creationId xmlns:a16="http://schemas.microsoft.com/office/drawing/2014/main" id="{231D8811-2468-B06A-1777-4D200E670C73}"/>
              </a:ext>
            </a:extLst>
          </p:cNvPr>
          <p:cNvGrpSpPr/>
          <p:nvPr/>
        </p:nvGrpSpPr>
        <p:grpSpPr>
          <a:xfrm>
            <a:off x="803365" y="1622458"/>
            <a:ext cx="10585270" cy="1711700"/>
            <a:chOff x="2290350" y="1021081"/>
            <a:chExt cx="3222173" cy="3020646"/>
          </a:xfrm>
        </p:grpSpPr>
        <p:sp>
          <p:nvSpPr>
            <p:cNvPr id="19" name="Rectangle 18">
              <a:extLst>
                <a:ext uri="{FF2B5EF4-FFF2-40B4-BE49-F238E27FC236}">
                  <a16:creationId xmlns:a16="http://schemas.microsoft.com/office/drawing/2014/main" id="{54AC69A3-24CB-8D75-6B85-6F170E192E8E}"/>
                </a:ext>
              </a:extLst>
            </p:cNvPr>
            <p:cNvSpPr/>
            <p:nvPr/>
          </p:nvSpPr>
          <p:spPr>
            <a:xfrm>
              <a:off x="2290350" y="1021081"/>
              <a:ext cx="3222173" cy="3020646"/>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0" name="Rectangle 19">
              <a:extLst>
                <a:ext uri="{FF2B5EF4-FFF2-40B4-BE49-F238E27FC236}">
                  <a16:creationId xmlns:a16="http://schemas.microsoft.com/office/drawing/2014/main" id="{0583186F-7739-9480-9BDD-968ADD26B173}"/>
                </a:ext>
              </a:extLst>
            </p:cNvPr>
            <p:cNvSpPr/>
            <p:nvPr/>
          </p:nvSpPr>
          <p:spPr>
            <a:xfrm>
              <a:off x="2290350" y="1021081"/>
              <a:ext cx="905284" cy="3020646"/>
            </a:xfrm>
            <a:prstGeom prst="rect">
              <a:avLst/>
            </a:prstGeom>
            <a:solidFill>
              <a:schemeClr val="accent6">
                <a:lumMod val="40000"/>
                <a:lumOff val="6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82880" tIns="27432" bIns="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200" normalizeH="0" baseline="0" noProof="0" dirty="0">
                  <a:ln>
                    <a:noFill/>
                  </a:ln>
                  <a:solidFill>
                    <a:srgbClr val="000000"/>
                  </a:solidFill>
                  <a:effectLst/>
                  <a:uLnTx/>
                  <a:uFillTx/>
                  <a:latin typeface="Avenir Heavy" panose="020B0703020203020204" pitchFamily="34" charset="0"/>
                  <a:ea typeface="+mn-ea"/>
                  <a:cs typeface="+mn-cs"/>
                  <a:sym typeface="Arial"/>
                </a:rPr>
                <a:t>R</a:t>
              </a:r>
              <a:r>
                <a:rPr kumimoji="0" lang="en-US" sz="2400" b="0" i="0" u="none" strike="noStrike" kern="0" cap="none" spc="200" normalizeH="0" baseline="0" noProof="0" dirty="0">
                  <a:ln>
                    <a:noFill/>
                  </a:ln>
                  <a:solidFill>
                    <a:srgbClr val="000000">
                      <a:alpha val="60000"/>
                    </a:srgbClr>
                  </a:solidFill>
                  <a:effectLst/>
                  <a:uLnTx/>
                  <a:uFillTx/>
                  <a:latin typeface="Avenir LT Std 65 Medium" panose="020B0603020203020204" pitchFamily="34" charset="0"/>
                  <a:ea typeface="+mn-ea"/>
                  <a:cs typeface="+mn-cs"/>
                  <a:sym typeface="Arial"/>
                </a:rPr>
                <a:t>EALITY</a:t>
              </a:r>
            </a:p>
          </p:txBody>
        </p:sp>
        <p:sp>
          <p:nvSpPr>
            <p:cNvPr id="21" name="TextBox 20">
              <a:extLst>
                <a:ext uri="{FF2B5EF4-FFF2-40B4-BE49-F238E27FC236}">
                  <a16:creationId xmlns:a16="http://schemas.microsoft.com/office/drawing/2014/main" id="{27EBBB54-A4EA-F2AB-520E-7B04BB4DD5B3}"/>
                </a:ext>
              </a:extLst>
            </p:cNvPr>
            <p:cNvSpPr txBox="1"/>
            <p:nvPr/>
          </p:nvSpPr>
          <p:spPr>
            <a:xfrm>
              <a:off x="3251302" y="1203024"/>
              <a:ext cx="2205552" cy="2769987"/>
            </a:xfrm>
            <a:prstGeom prst="rect">
              <a:avLst/>
            </a:prstGeom>
            <a:noFill/>
          </p:spPr>
          <p:txBody>
            <a:bodyPr wrap="square" lIns="0"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Briefly, what has been happening?</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What have you tried so far?</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What were the results?</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What is your sense of the obstacles?</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How would others describe the situation?</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Is the goal realistic?</a:t>
              </a:r>
            </a:p>
          </p:txBody>
        </p:sp>
      </p:grpSp>
      <p:grpSp>
        <p:nvGrpSpPr>
          <p:cNvPr id="22" name="Group 21">
            <a:extLst>
              <a:ext uri="{FF2B5EF4-FFF2-40B4-BE49-F238E27FC236}">
                <a16:creationId xmlns:a16="http://schemas.microsoft.com/office/drawing/2014/main" id="{60B70120-6145-025C-6C3E-E8EB98F85979}"/>
              </a:ext>
            </a:extLst>
          </p:cNvPr>
          <p:cNvGrpSpPr/>
          <p:nvPr/>
        </p:nvGrpSpPr>
        <p:grpSpPr>
          <a:xfrm>
            <a:off x="803365" y="3579788"/>
            <a:ext cx="10585270" cy="1192553"/>
            <a:chOff x="2290350" y="1021079"/>
            <a:chExt cx="3222173" cy="3293182"/>
          </a:xfrm>
        </p:grpSpPr>
        <p:sp>
          <p:nvSpPr>
            <p:cNvPr id="23" name="Rectangle 22">
              <a:extLst>
                <a:ext uri="{FF2B5EF4-FFF2-40B4-BE49-F238E27FC236}">
                  <a16:creationId xmlns:a16="http://schemas.microsoft.com/office/drawing/2014/main" id="{A91009E1-C1A2-1F26-BBED-1AE2FC5FA761}"/>
                </a:ext>
              </a:extLst>
            </p:cNvPr>
            <p:cNvSpPr/>
            <p:nvPr/>
          </p:nvSpPr>
          <p:spPr>
            <a:xfrm>
              <a:off x="2290350" y="1021081"/>
              <a:ext cx="3222173" cy="3293180"/>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4" name="Rectangle 23">
              <a:extLst>
                <a:ext uri="{FF2B5EF4-FFF2-40B4-BE49-F238E27FC236}">
                  <a16:creationId xmlns:a16="http://schemas.microsoft.com/office/drawing/2014/main" id="{117B1272-2AB0-86CE-5BBF-329A7056A9C7}"/>
                </a:ext>
              </a:extLst>
            </p:cNvPr>
            <p:cNvSpPr/>
            <p:nvPr/>
          </p:nvSpPr>
          <p:spPr>
            <a:xfrm>
              <a:off x="2290350" y="1021079"/>
              <a:ext cx="905284" cy="3293178"/>
            </a:xfrm>
            <a:prstGeom prst="rect">
              <a:avLst/>
            </a:prstGeom>
            <a:solidFill>
              <a:schemeClr val="accent2">
                <a:lumMod val="40000"/>
                <a:lumOff val="6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82880" tIns="27432" bIns="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200" normalizeH="0" baseline="0" noProof="0" dirty="0">
                  <a:ln>
                    <a:noFill/>
                  </a:ln>
                  <a:solidFill>
                    <a:srgbClr val="000000"/>
                  </a:solidFill>
                  <a:effectLst/>
                  <a:uLnTx/>
                  <a:uFillTx/>
                  <a:latin typeface="Avenir Heavy" panose="020B0703020203020204" pitchFamily="34" charset="0"/>
                  <a:ea typeface="+mn-ea"/>
                  <a:cs typeface="+mn-cs"/>
                  <a:sym typeface="Arial"/>
                </a:rPr>
                <a:t>O</a:t>
              </a:r>
              <a:r>
                <a:rPr kumimoji="0" lang="en-US" sz="2400" b="0" i="0" u="none" strike="noStrike" kern="0" cap="none" spc="200" normalizeH="0" baseline="0" noProof="0" dirty="0">
                  <a:ln>
                    <a:noFill/>
                  </a:ln>
                  <a:solidFill>
                    <a:srgbClr val="000000">
                      <a:alpha val="60000"/>
                    </a:srgbClr>
                  </a:solidFill>
                  <a:effectLst/>
                  <a:uLnTx/>
                  <a:uFillTx/>
                  <a:latin typeface="Avenir LT Std 65 Medium" panose="020B0603020203020204" pitchFamily="34" charset="0"/>
                  <a:ea typeface="+mn-ea"/>
                  <a:cs typeface="+mn-cs"/>
                  <a:sym typeface="Arial"/>
                </a:rPr>
                <a:t>PTIONS</a:t>
              </a:r>
            </a:p>
          </p:txBody>
        </p:sp>
        <p:sp>
          <p:nvSpPr>
            <p:cNvPr id="25" name="TextBox 24">
              <a:extLst>
                <a:ext uri="{FF2B5EF4-FFF2-40B4-BE49-F238E27FC236}">
                  <a16:creationId xmlns:a16="http://schemas.microsoft.com/office/drawing/2014/main" id="{F1E99544-19CF-4B48-E36B-9D5AFC108752}"/>
                </a:ext>
              </a:extLst>
            </p:cNvPr>
            <p:cNvSpPr txBox="1"/>
            <p:nvPr/>
          </p:nvSpPr>
          <p:spPr>
            <a:xfrm>
              <a:off x="3251302" y="1231057"/>
              <a:ext cx="2205552" cy="1900972"/>
            </a:xfrm>
            <a:prstGeom prst="rect">
              <a:avLst/>
            </a:prstGeom>
            <a:noFill/>
          </p:spPr>
          <p:txBody>
            <a:bodyPr wrap="square" lIns="0"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If anything were possible, what might you do?</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If others are involved, what would they need to get their attention?</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If you were watching this conversation, what would you recommend?</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Would you like suggestions from me?</a:t>
              </a:r>
            </a:p>
          </p:txBody>
        </p:sp>
      </p:grpSp>
      <p:grpSp>
        <p:nvGrpSpPr>
          <p:cNvPr id="26" name="Group 25">
            <a:extLst>
              <a:ext uri="{FF2B5EF4-FFF2-40B4-BE49-F238E27FC236}">
                <a16:creationId xmlns:a16="http://schemas.microsoft.com/office/drawing/2014/main" id="{5D46D05A-2AAA-811D-4341-77DD1B4E094D}"/>
              </a:ext>
            </a:extLst>
          </p:cNvPr>
          <p:cNvGrpSpPr/>
          <p:nvPr/>
        </p:nvGrpSpPr>
        <p:grpSpPr>
          <a:xfrm>
            <a:off x="803365" y="5017972"/>
            <a:ext cx="10585270" cy="1451382"/>
            <a:chOff x="2290350" y="1021081"/>
            <a:chExt cx="3222173" cy="3293180"/>
          </a:xfrm>
        </p:grpSpPr>
        <p:sp>
          <p:nvSpPr>
            <p:cNvPr id="27" name="Rectangle 26">
              <a:extLst>
                <a:ext uri="{FF2B5EF4-FFF2-40B4-BE49-F238E27FC236}">
                  <a16:creationId xmlns:a16="http://schemas.microsoft.com/office/drawing/2014/main" id="{92F1AE8E-AA13-18D1-F95C-05F927F80AF9}"/>
                </a:ext>
              </a:extLst>
            </p:cNvPr>
            <p:cNvSpPr/>
            <p:nvPr/>
          </p:nvSpPr>
          <p:spPr>
            <a:xfrm>
              <a:off x="2290350" y="1021081"/>
              <a:ext cx="3222173" cy="3293180"/>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8" name="Rectangle 27">
              <a:extLst>
                <a:ext uri="{FF2B5EF4-FFF2-40B4-BE49-F238E27FC236}">
                  <a16:creationId xmlns:a16="http://schemas.microsoft.com/office/drawing/2014/main" id="{5AC78551-0119-0722-5B1C-F23C1A48B88A}"/>
                </a:ext>
              </a:extLst>
            </p:cNvPr>
            <p:cNvSpPr/>
            <p:nvPr/>
          </p:nvSpPr>
          <p:spPr>
            <a:xfrm>
              <a:off x="2290350" y="1021081"/>
              <a:ext cx="905284" cy="3293177"/>
            </a:xfrm>
            <a:prstGeom prst="rect">
              <a:avLst/>
            </a:prstGeom>
            <a:solidFill>
              <a:schemeClr val="accent3">
                <a:lumMod val="40000"/>
                <a:lumOff val="6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82880" tIns="27432" bIns="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200" normalizeH="0" baseline="0" noProof="0" dirty="0">
                  <a:ln>
                    <a:noFill/>
                  </a:ln>
                  <a:solidFill>
                    <a:srgbClr val="000000"/>
                  </a:solidFill>
                  <a:effectLst/>
                  <a:uLnTx/>
                  <a:uFillTx/>
                  <a:latin typeface="Avenir Heavy" panose="020B0703020203020204" pitchFamily="34" charset="0"/>
                  <a:ea typeface="+mn-ea"/>
                  <a:cs typeface="+mn-cs"/>
                  <a:sym typeface="Arial"/>
                </a:rPr>
                <a:t>W</a:t>
              </a:r>
              <a:r>
                <a:rPr kumimoji="0" lang="en-US" sz="2400" b="0" i="0" u="none" strike="noStrike" kern="0" cap="none" spc="200" normalizeH="0" baseline="0" noProof="0" dirty="0">
                  <a:ln>
                    <a:noFill/>
                  </a:ln>
                  <a:solidFill>
                    <a:srgbClr val="000000">
                      <a:alpha val="60000"/>
                    </a:srgbClr>
                  </a:solidFill>
                  <a:effectLst/>
                  <a:uLnTx/>
                  <a:uFillTx/>
                  <a:latin typeface="Avenir LT Std 65 Medium" panose="020B0603020203020204" pitchFamily="34" charset="0"/>
                  <a:ea typeface="+mn-ea"/>
                  <a:cs typeface="+mn-cs"/>
                  <a:sym typeface="Arial"/>
                </a:rPr>
                <a:t>AY FORWARD</a:t>
              </a:r>
            </a:p>
          </p:txBody>
        </p:sp>
        <p:sp>
          <p:nvSpPr>
            <p:cNvPr id="29" name="TextBox 28">
              <a:extLst>
                <a:ext uri="{FF2B5EF4-FFF2-40B4-BE49-F238E27FC236}">
                  <a16:creationId xmlns:a16="http://schemas.microsoft.com/office/drawing/2014/main" id="{E20A6AFD-617F-7793-74AA-482F5B6E851A}"/>
                </a:ext>
              </a:extLst>
            </p:cNvPr>
            <p:cNvSpPr txBox="1"/>
            <p:nvPr/>
          </p:nvSpPr>
          <p:spPr>
            <a:xfrm>
              <a:off x="3251302" y="1211298"/>
              <a:ext cx="2205552" cy="2819511"/>
            </a:xfrm>
            <a:prstGeom prst="rect">
              <a:avLst/>
            </a:prstGeom>
            <a:noFill/>
          </p:spPr>
          <p:txBody>
            <a:bodyPr wrap="square" lIns="0"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Does one of these options interest you enough to act?</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How will you go about it?</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What might get in the way?</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How might you overcome that?</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00" b="0"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What and when is the next step?</a:t>
              </a:r>
            </a:p>
          </p:txBody>
        </p:sp>
      </p:grpSp>
    </p:spTree>
    <p:extLst>
      <p:ext uri="{BB962C8B-B14F-4D97-AF65-F5344CB8AC3E}">
        <p14:creationId xmlns:p14="http://schemas.microsoft.com/office/powerpoint/2010/main" val="326601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5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person and person in a hallway&#10;&#10;Description automatically generated">
            <a:extLst>
              <a:ext uri="{FF2B5EF4-FFF2-40B4-BE49-F238E27FC236}">
                <a16:creationId xmlns:a16="http://schemas.microsoft.com/office/drawing/2014/main" id="{1D76D5B6-7A06-1044-3F81-55F1F8B507BC}"/>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D13F27D1-890F-54C0-52CB-1140971C26DB}"/>
              </a:ext>
            </a:extLst>
          </p:cNvPr>
          <p:cNvGrpSpPr/>
          <p:nvPr/>
        </p:nvGrpSpPr>
        <p:grpSpPr>
          <a:xfrm>
            <a:off x="803365" y="1035782"/>
            <a:ext cx="10585270" cy="988183"/>
            <a:chOff x="2290350" y="1021081"/>
            <a:chExt cx="3222173" cy="1743852"/>
          </a:xfrm>
        </p:grpSpPr>
        <p:sp>
          <p:nvSpPr>
            <p:cNvPr id="2" name="Rectangle 1">
              <a:extLst>
                <a:ext uri="{FF2B5EF4-FFF2-40B4-BE49-F238E27FC236}">
                  <a16:creationId xmlns:a16="http://schemas.microsoft.com/office/drawing/2014/main" id="{DE6E2C7F-BD0D-6A0F-544A-98DC2CF95A09}"/>
                </a:ext>
              </a:extLst>
            </p:cNvPr>
            <p:cNvSpPr/>
            <p:nvPr/>
          </p:nvSpPr>
          <p:spPr>
            <a:xfrm>
              <a:off x="2290350" y="1021081"/>
              <a:ext cx="3222173" cy="174385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6DA7D3C9-D172-BAF1-6FC9-0FD2B6D9F273}"/>
                </a:ext>
              </a:extLst>
            </p:cNvPr>
            <p:cNvSpPr/>
            <p:nvPr/>
          </p:nvSpPr>
          <p:spPr>
            <a:xfrm>
              <a:off x="2290350" y="1021081"/>
              <a:ext cx="905284" cy="1743852"/>
            </a:xfrm>
            <a:prstGeom prst="rect">
              <a:avLst/>
            </a:prstGeom>
            <a:solidFill>
              <a:schemeClr val="tx1">
                <a:lumMod val="50000"/>
                <a:lumOff val="5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82880" tIns="27432" bIns="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200" normalizeH="0" baseline="0" noProof="0" dirty="0">
                  <a:ln>
                    <a:noFill/>
                  </a:ln>
                  <a:solidFill>
                    <a:srgbClr val="000000"/>
                  </a:solidFill>
                  <a:effectLst/>
                  <a:uLnTx/>
                  <a:uFillTx/>
                  <a:latin typeface="Avenir Heavy" panose="020B0703020203020204" pitchFamily="34" charset="0"/>
                  <a:ea typeface="+mn-ea"/>
                  <a:cs typeface="+mn-cs"/>
                  <a:sym typeface="Arial"/>
                </a:rPr>
                <a:t>G</a:t>
              </a:r>
              <a:r>
                <a:rPr kumimoji="0" lang="en-US" sz="2400" b="0" i="0" u="none" strike="noStrike" kern="0" cap="none" spc="200" normalizeH="0" baseline="0" noProof="0" dirty="0">
                  <a:ln>
                    <a:noFill/>
                  </a:ln>
                  <a:solidFill>
                    <a:srgbClr val="000000">
                      <a:alpha val="60000"/>
                    </a:srgbClr>
                  </a:solidFill>
                  <a:effectLst/>
                  <a:uLnTx/>
                  <a:uFillTx/>
                  <a:latin typeface="Avenir LT Std 65 Medium" panose="020B0603020203020204" pitchFamily="34" charset="0"/>
                  <a:ea typeface="+mn-ea"/>
                  <a:cs typeface="+mn-cs"/>
                  <a:sym typeface="Arial"/>
                </a:rPr>
                <a:t>OAL</a:t>
              </a:r>
            </a:p>
          </p:txBody>
        </p:sp>
        <p:sp>
          <p:nvSpPr>
            <p:cNvPr id="3" name="TextBox 2">
              <a:extLst>
                <a:ext uri="{FF2B5EF4-FFF2-40B4-BE49-F238E27FC236}">
                  <a16:creationId xmlns:a16="http://schemas.microsoft.com/office/drawing/2014/main" id="{5783B170-4FAA-F0BF-D351-10025B4E5DF4}"/>
                </a:ext>
              </a:extLst>
            </p:cNvPr>
            <p:cNvSpPr txBox="1"/>
            <p:nvPr/>
          </p:nvSpPr>
          <p:spPr>
            <a:xfrm>
              <a:off x="3251302" y="1539968"/>
              <a:ext cx="2205552" cy="706076"/>
            </a:xfrm>
            <a:prstGeom prst="rect">
              <a:avLst/>
            </a:prstGeom>
            <a:noFill/>
          </p:spPr>
          <p:txBody>
            <a:bodyPr wrap="square" lIns="0" rtlCol="0">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sz="2000" b="0" i="1"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What do you want from this conversation?</a:t>
              </a:r>
            </a:p>
          </p:txBody>
        </p:sp>
      </p:grpSp>
      <p:grpSp>
        <p:nvGrpSpPr>
          <p:cNvPr id="5" name="Group 4">
            <a:extLst>
              <a:ext uri="{FF2B5EF4-FFF2-40B4-BE49-F238E27FC236}">
                <a16:creationId xmlns:a16="http://schemas.microsoft.com/office/drawing/2014/main" id="{F97098C0-F21C-72AE-2977-E12744A4B997}"/>
              </a:ext>
            </a:extLst>
          </p:cNvPr>
          <p:cNvGrpSpPr/>
          <p:nvPr/>
        </p:nvGrpSpPr>
        <p:grpSpPr>
          <a:xfrm>
            <a:off x="803365" y="2269596"/>
            <a:ext cx="10585270" cy="988183"/>
            <a:chOff x="2290350" y="1021081"/>
            <a:chExt cx="3222173" cy="1743852"/>
          </a:xfrm>
        </p:grpSpPr>
        <p:sp>
          <p:nvSpPr>
            <p:cNvPr id="6" name="Rectangle 5">
              <a:extLst>
                <a:ext uri="{FF2B5EF4-FFF2-40B4-BE49-F238E27FC236}">
                  <a16:creationId xmlns:a16="http://schemas.microsoft.com/office/drawing/2014/main" id="{55952EB8-D5B6-FD9F-4BDA-E5F1CE1E46C5}"/>
                </a:ext>
              </a:extLst>
            </p:cNvPr>
            <p:cNvSpPr/>
            <p:nvPr/>
          </p:nvSpPr>
          <p:spPr>
            <a:xfrm>
              <a:off x="2290350" y="1021081"/>
              <a:ext cx="3222173" cy="174385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F4F24166-13C7-CD26-C165-C090F0684B8F}"/>
                </a:ext>
              </a:extLst>
            </p:cNvPr>
            <p:cNvSpPr/>
            <p:nvPr/>
          </p:nvSpPr>
          <p:spPr>
            <a:xfrm>
              <a:off x="2290350" y="1021081"/>
              <a:ext cx="905284" cy="1743852"/>
            </a:xfrm>
            <a:prstGeom prst="rect">
              <a:avLst/>
            </a:prstGeom>
            <a:solidFill>
              <a:schemeClr val="accent6">
                <a:lumMod val="40000"/>
                <a:lumOff val="6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82880" tIns="27432" bIns="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200" normalizeH="0" baseline="0" noProof="0" dirty="0">
                  <a:ln>
                    <a:noFill/>
                  </a:ln>
                  <a:solidFill>
                    <a:srgbClr val="000000"/>
                  </a:solidFill>
                  <a:effectLst/>
                  <a:uLnTx/>
                  <a:uFillTx/>
                  <a:latin typeface="Avenir Heavy" panose="020B0703020203020204" pitchFamily="34" charset="0"/>
                  <a:ea typeface="+mn-ea"/>
                  <a:cs typeface="+mn-cs"/>
                  <a:sym typeface="Arial"/>
                </a:rPr>
                <a:t>R</a:t>
              </a:r>
              <a:r>
                <a:rPr kumimoji="0" lang="en-US" sz="2400" b="0" i="0" u="none" strike="noStrike" kern="0" cap="none" spc="200" normalizeH="0" baseline="0" noProof="0" dirty="0">
                  <a:ln>
                    <a:noFill/>
                  </a:ln>
                  <a:solidFill>
                    <a:srgbClr val="000000">
                      <a:alpha val="60000"/>
                    </a:srgbClr>
                  </a:solidFill>
                  <a:effectLst/>
                  <a:uLnTx/>
                  <a:uFillTx/>
                  <a:latin typeface="Avenir LT Std 65 Medium" panose="020B0603020203020204" pitchFamily="34" charset="0"/>
                  <a:ea typeface="+mn-ea"/>
                  <a:cs typeface="+mn-cs"/>
                  <a:sym typeface="Arial"/>
                </a:rPr>
                <a:t>EALITY</a:t>
              </a:r>
            </a:p>
          </p:txBody>
        </p:sp>
        <p:sp>
          <p:nvSpPr>
            <p:cNvPr id="8" name="TextBox 7">
              <a:extLst>
                <a:ext uri="{FF2B5EF4-FFF2-40B4-BE49-F238E27FC236}">
                  <a16:creationId xmlns:a16="http://schemas.microsoft.com/office/drawing/2014/main" id="{654D51DC-A642-B12B-2F87-4B6005E993D2}"/>
                </a:ext>
              </a:extLst>
            </p:cNvPr>
            <p:cNvSpPr txBox="1"/>
            <p:nvPr/>
          </p:nvSpPr>
          <p:spPr>
            <a:xfrm>
              <a:off x="3251302" y="1539968"/>
              <a:ext cx="2205552" cy="706076"/>
            </a:xfrm>
            <a:prstGeom prst="rect">
              <a:avLst/>
            </a:prstGeom>
            <a:noFill/>
          </p:spPr>
          <p:txBody>
            <a:bodyPr wrap="square" lIns="0" rtlCol="0">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sz="2000" b="0" i="1"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What’s been happening?</a:t>
              </a:r>
            </a:p>
          </p:txBody>
        </p:sp>
      </p:grpSp>
      <p:grpSp>
        <p:nvGrpSpPr>
          <p:cNvPr id="10" name="Group 9">
            <a:extLst>
              <a:ext uri="{FF2B5EF4-FFF2-40B4-BE49-F238E27FC236}">
                <a16:creationId xmlns:a16="http://schemas.microsoft.com/office/drawing/2014/main" id="{2D57F69C-85BA-B812-7308-1A00EA73C64A}"/>
              </a:ext>
            </a:extLst>
          </p:cNvPr>
          <p:cNvGrpSpPr/>
          <p:nvPr/>
        </p:nvGrpSpPr>
        <p:grpSpPr>
          <a:xfrm>
            <a:off x="803365" y="3551815"/>
            <a:ext cx="10585270" cy="988183"/>
            <a:chOff x="2290350" y="1021081"/>
            <a:chExt cx="3222173" cy="1743852"/>
          </a:xfrm>
        </p:grpSpPr>
        <p:sp>
          <p:nvSpPr>
            <p:cNvPr id="12" name="Rectangle 11">
              <a:extLst>
                <a:ext uri="{FF2B5EF4-FFF2-40B4-BE49-F238E27FC236}">
                  <a16:creationId xmlns:a16="http://schemas.microsoft.com/office/drawing/2014/main" id="{FA6FB9E6-4FC2-594E-648B-36DA01BB6CA6}"/>
                </a:ext>
              </a:extLst>
            </p:cNvPr>
            <p:cNvSpPr/>
            <p:nvPr/>
          </p:nvSpPr>
          <p:spPr>
            <a:xfrm>
              <a:off x="2290350" y="1021081"/>
              <a:ext cx="3222173" cy="174385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 name="Rectangle 13">
              <a:extLst>
                <a:ext uri="{FF2B5EF4-FFF2-40B4-BE49-F238E27FC236}">
                  <a16:creationId xmlns:a16="http://schemas.microsoft.com/office/drawing/2014/main" id="{867AC83F-997A-1F46-9A07-A28EB6AD7BFD}"/>
                </a:ext>
              </a:extLst>
            </p:cNvPr>
            <p:cNvSpPr/>
            <p:nvPr/>
          </p:nvSpPr>
          <p:spPr>
            <a:xfrm>
              <a:off x="2290350" y="1021081"/>
              <a:ext cx="905284" cy="1743852"/>
            </a:xfrm>
            <a:prstGeom prst="rect">
              <a:avLst/>
            </a:prstGeom>
            <a:solidFill>
              <a:schemeClr val="accent2">
                <a:lumMod val="40000"/>
                <a:lumOff val="6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82880" tIns="27432" bIns="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200" normalizeH="0" baseline="0" noProof="0" dirty="0">
                  <a:ln>
                    <a:noFill/>
                  </a:ln>
                  <a:solidFill>
                    <a:srgbClr val="000000"/>
                  </a:solidFill>
                  <a:effectLst/>
                  <a:uLnTx/>
                  <a:uFillTx/>
                  <a:latin typeface="Avenir Heavy" panose="020B0703020203020204" pitchFamily="34" charset="0"/>
                  <a:ea typeface="+mn-ea"/>
                  <a:cs typeface="+mn-cs"/>
                  <a:sym typeface="Arial"/>
                </a:rPr>
                <a:t>O</a:t>
              </a:r>
              <a:r>
                <a:rPr kumimoji="0" lang="en-US" sz="2400" b="0" i="0" u="none" strike="noStrike" kern="0" cap="none" spc="200" normalizeH="0" baseline="0" noProof="0" dirty="0">
                  <a:ln>
                    <a:noFill/>
                  </a:ln>
                  <a:solidFill>
                    <a:srgbClr val="000000">
                      <a:alpha val="60000"/>
                    </a:srgbClr>
                  </a:solidFill>
                  <a:effectLst/>
                  <a:uLnTx/>
                  <a:uFillTx/>
                  <a:latin typeface="Avenir LT Std 65 Medium" panose="020B0603020203020204" pitchFamily="34" charset="0"/>
                  <a:ea typeface="+mn-ea"/>
                  <a:cs typeface="+mn-cs"/>
                  <a:sym typeface="Arial"/>
                </a:rPr>
                <a:t>PTIONS</a:t>
              </a:r>
            </a:p>
          </p:txBody>
        </p:sp>
        <p:sp>
          <p:nvSpPr>
            <p:cNvPr id="15" name="TextBox 14">
              <a:extLst>
                <a:ext uri="{FF2B5EF4-FFF2-40B4-BE49-F238E27FC236}">
                  <a16:creationId xmlns:a16="http://schemas.microsoft.com/office/drawing/2014/main" id="{6AB9BE94-5DA0-B098-7617-AE2C9E180440}"/>
                </a:ext>
              </a:extLst>
            </p:cNvPr>
            <p:cNvSpPr txBox="1"/>
            <p:nvPr/>
          </p:nvSpPr>
          <p:spPr>
            <a:xfrm>
              <a:off x="3251302" y="1539968"/>
              <a:ext cx="2205552" cy="706076"/>
            </a:xfrm>
            <a:prstGeom prst="rect">
              <a:avLst/>
            </a:prstGeom>
            <a:noFill/>
          </p:spPr>
          <p:txBody>
            <a:bodyPr wrap="square" lIns="0" rtlCol="0">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sz="2000" b="0" i="1"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What might you do?</a:t>
              </a:r>
            </a:p>
          </p:txBody>
        </p:sp>
      </p:grpSp>
      <p:grpSp>
        <p:nvGrpSpPr>
          <p:cNvPr id="17" name="Group 16">
            <a:extLst>
              <a:ext uri="{FF2B5EF4-FFF2-40B4-BE49-F238E27FC236}">
                <a16:creationId xmlns:a16="http://schemas.microsoft.com/office/drawing/2014/main" id="{6950FAE0-EF1E-99BB-9188-AFF79C665025}"/>
              </a:ext>
            </a:extLst>
          </p:cNvPr>
          <p:cNvGrpSpPr/>
          <p:nvPr/>
        </p:nvGrpSpPr>
        <p:grpSpPr>
          <a:xfrm>
            <a:off x="803365" y="4834034"/>
            <a:ext cx="10585270" cy="988183"/>
            <a:chOff x="2290350" y="1021081"/>
            <a:chExt cx="3222173" cy="1743852"/>
          </a:xfrm>
        </p:grpSpPr>
        <p:sp>
          <p:nvSpPr>
            <p:cNvPr id="18" name="Rectangle 17">
              <a:extLst>
                <a:ext uri="{FF2B5EF4-FFF2-40B4-BE49-F238E27FC236}">
                  <a16:creationId xmlns:a16="http://schemas.microsoft.com/office/drawing/2014/main" id="{CE006697-C44E-E30B-9047-81DA694D280A}"/>
                </a:ext>
              </a:extLst>
            </p:cNvPr>
            <p:cNvSpPr/>
            <p:nvPr/>
          </p:nvSpPr>
          <p:spPr>
            <a:xfrm>
              <a:off x="2290350" y="1021081"/>
              <a:ext cx="3222173" cy="1743852"/>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0" name="Rectangle 29">
              <a:extLst>
                <a:ext uri="{FF2B5EF4-FFF2-40B4-BE49-F238E27FC236}">
                  <a16:creationId xmlns:a16="http://schemas.microsoft.com/office/drawing/2014/main" id="{F12EF54B-A18F-612D-5D5A-2FEC8A6DD4E1}"/>
                </a:ext>
              </a:extLst>
            </p:cNvPr>
            <p:cNvSpPr/>
            <p:nvPr/>
          </p:nvSpPr>
          <p:spPr>
            <a:xfrm>
              <a:off x="2290350" y="1021081"/>
              <a:ext cx="905284" cy="1743852"/>
            </a:xfrm>
            <a:prstGeom prst="rect">
              <a:avLst/>
            </a:prstGeom>
            <a:solidFill>
              <a:schemeClr val="accent3">
                <a:lumMod val="40000"/>
                <a:lumOff val="6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82880" tIns="27432" bIns="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200" normalizeH="0" baseline="0" noProof="0" dirty="0">
                  <a:ln>
                    <a:noFill/>
                  </a:ln>
                  <a:solidFill>
                    <a:srgbClr val="000000"/>
                  </a:solidFill>
                  <a:effectLst/>
                  <a:uLnTx/>
                  <a:uFillTx/>
                  <a:latin typeface="Avenir Heavy" panose="020B0703020203020204" pitchFamily="34" charset="0"/>
                  <a:ea typeface="+mn-ea"/>
                  <a:cs typeface="+mn-cs"/>
                  <a:sym typeface="Arial"/>
                </a:rPr>
                <a:t>W</a:t>
              </a:r>
              <a:r>
                <a:rPr kumimoji="0" lang="en-US" sz="2400" b="0" i="0" u="none" strike="noStrike" kern="0" cap="none" spc="200" normalizeH="0" baseline="0" noProof="0" dirty="0">
                  <a:ln>
                    <a:noFill/>
                  </a:ln>
                  <a:solidFill>
                    <a:srgbClr val="000000">
                      <a:alpha val="60000"/>
                    </a:srgbClr>
                  </a:solidFill>
                  <a:effectLst/>
                  <a:uLnTx/>
                  <a:uFillTx/>
                  <a:latin typeface="Avenir LT Std 65 Medium" panose="020B0603020203020204" pitchFamily="34" charset="0"/>
                  <a:ea typeface="+mn-ea"/>
                  <a:cs typeface="+mn-cs"/>
                  <a:sym typeface="Arial"/>
                </a:rPr>
                <a:t>AY FORWARD</a:t>
              </a:r>
            </a:p>
          </p:txBody>
        </p:sp>
        <p:sp>
          <p:nvSpPr>
            <p:cNvPr id="31" name="TextBox 30">
              <a:extLst>
                <a:ext uri="{FF2B5EF4-FFF2-40B4-BE49-F238E27FC236}">
                  <a16:creationId xmlns:a16="http://schemas.microsoft.com/office/drawing/2014/main" id="{6EE91DD5-8999-92C5-713F-513167CC22F0}"/>
                </a:ext>
              </a:extLst>
            </p:cNvPr>
            <p:cNvSpPr txBox="1"/>
            <p:nvPr/>
          </p:nvSpPr>
          <p:spPr>
            <a:xfrm>
              <a:off x="3251302" y="1539968"/>
              <a:ext cx="2205552" cy="706076"/>
            </a:xfrm>
            <a:prstGeom prst="rect">
              <a:avLst/>
            </a:prstGeom>
            <a:noFill/>
          </p:spPr>
          <p:txBody>
            <a:bodyPr wrap="square" lIns="0" rtlCol="0">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sz="2000" b="0" i="1" u="none" strike="noStrike" kern="0" cap="none" spc="0" normalizeH="0" baseline="0" noProof="0" dirty="0">
                  <a:ln>
                    <a:noFill/>
                  </a:ln>
                  <a:solidFill>
                    <a:srgbClr val="000000"/>
                  </a:solidFill>
                  <a:effectLst/>
                  <a:uLnTx/>
                  <a:uFillTx/>
                  <a:latin typeface="Avenir LT Std 65 Medium" panose="020B0603020203020204" pitchFamily="34" charset="0"/>
                  <a:cs typeface="Arial"/>
                  <a:sym typeface="Arial"/>
                </a:rPr>
                <a:t>What will you do and when?</a:t>
              </a:r>
            </a:p>
          </p:txBody>
        </p:sp>
      </p:grpSp>
    </p:spTree>
    <p:extLst>
      <p:ext uri="{BB962C8B-B14F-4D97-AF65-F5344CB8AC3E}">
        <p14:creationId xmlns:p14="http://schemas.microsoft.com/office/powerpoint/2010/main" val="73977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153"/>
        <p:cNvGrpSpPr/>
        <p:nvPr/>
      </p:nvGrpSpPr>
      <p:grpSpPr>
        <a:xfrm>
          <a:off x="0" y="0"/>
          <a:ext cx="0" cy="0"/>
          <a:chOff x="0" y="0"/>
          <a:chExt cx="0" cy="0"/>
        </a:xfrm>
      </p:grpSpPr>
      <p:pic>
        <p:nvPicPr>
          <p:cNvPr id="6" name="Picture 5" descr="A person in a tuxedo with his arm raised&#10;&#10;Description automatically generated">
            <a:extLst>
              <a:ext uri="{FF2B5EF4-FFF2-40B4-BE49-F238E27FC236}">
                <a16:creationId xmlns:a16="http://schemas.microsoft.com/office/drawing/2014/main" id="{DEC90008-552B-0F3B-56FA-DBFBC689AE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3675621-E0D3-69D8-6C6B-31B91BFCDD3F}"/>
              </a:ext>
            </a:extLst>
          </p:cNvPr>
          <p:cNvSpPr/>
          <p:nvPr/>
        </p:nvSpPr>
        <p:spPr>
          <a:xfrm>
            <a:off x="832336" y="2063076"/>
            <a:ext cx="5263664" cy="9761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spc="50" dirty="0">
                <a:solidFill>
                  <a:srgbClr val="C4BDFF"/>
                </a:solidFill>
                <a:latin typeface="Avenir Heavy" panose="020B0703020203020204" pitchFamily="34" charset="0"/>
              </a:rPr>
              <a:t>ERIC PRATUM</a:t>
            </a:r>
          </a:p>
          <a:p>
            <a:r>
              <a:rPr lang="en-US" sz="1600" spc="50" dirty="0">
                <a:solidFill>
                  <a:srgbClr val="C4BDFF"/>
                </a:solidFill>
                <a:latin typeface="Avenir LT Std 65 Medium" panose="020B0603020203020204" pitchFamily="34" charset="0"/>
              </a:rPr>
              <a:t>ERIC@BIGWIDESKY.COM</a:t>
            </a:r>
          </a:p>
          <a:p>
            <a:r>
              <a:rPr lang="en-US" sz="1600" spc="50" dirty="0">
                <a:solidFill>
                  <a:srgbClr val="C4BDFF"/>
                </a:solidFill>
                <a:latin typeface="Avenir LT Std 65 Medium" panose="020B0603020203020204" pitchFamily="34" charset="0"/>
              </a:rPr>
              <a:t>360.306.0889</a:t>
            </a:r>
          </a:p>
        </p:txBody>
      </p:sp>
      <p:sp>
        <p:nvSpPr>
          <p:cNvPr id="5" name="Rectangle 4">
            <a:extLst>
              <a:ext uri="{FF2B5EF4-FFF2-40B4-BE49-F238E27FC236}">
                <a16:creationId xmlns:a16="http://schemas.microsoft.com/office/drawing/2014/main" id="{0AD76B71-FCD2-0FE5-FFC2-559CF6901B7A}"/>
              </a:ext>
            </a:extLst>
          </p:cNvPr>
          <p:cNvSpPr/>
          <p:nvPr/>
        </p:nvSpPr>
        <p:spPr>
          <a:xfrm>
            <a:off x="806244" y="1147800"/>
            <a:ext cx="5289756" cy="10977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dirty="0">
                <a:solidFill>
                  <a:schemeClr val="bg1"/>
                </a:solidFill>
                <a:latin typeface="Merriweather" panose="02000000000000000000" pitchFamily="2" charset="77"/>
                <a:cs typeface="Merriweather" panose="02000000000000000000" pitchFamily="2" charset="77"/>
              </a:rPr>
              <a:t>Thank you</a:t>
            </a:r>
          </a:p>
        </p:txBody>
      </p:sp>
      <p:pic>
        <p:nvPicPr>
          <p:cNvPr id="2" name="Picture 1" descr="A qr code on a white background&#10;&#10;Description automatically generated">
            <a:extLst>
              <a:ext uri="{FF2B5EF4-FFF2-40B4-BE49-F238E27FC236}">
                <a16:creationId xmlns:a16="http://schemas.microsoft.com/office/drawing/2014/main" id="{8E32FCD2-066C-40B0-2A1B-C3868DC5D3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3296" y="3429000"/>
            <a:ext cx="2032000" cy="2032000"/>
          </a:xfrm>
          <a:prstGeom prst="rect">
            <a:avLst/>
          </a:prstGeom>
        </p:spPr>
      </p:pic>
      <p:pic>
        <p:nvPicPr>
          <p:cNvPr id="8" name="Picture 7">
            <a:extLst>
              <a:ext uri="{FF2B5EF4-FFF2-40B4-BE49-F238E27FC236}">
                <a16:creationId xmlns:a16="http://schemas.microsoft.com/office/drawing/2014/main" id="{EE6628AF-C5FB-164C-E65B-0FFF3E7678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91391" y="6117022"/>
            <a:ext cx="412990" cy="428673"/>
          </a:xfrm>
          <a:prstGeom prst="rect">
            <a:avLst/>
          </a:prstGeom>
        </p:spPr>
      </p:pic>
      <p:sp>
        <p:nvSpPr>
          <p:cNvPr id="9" name="Rectangle 8">
            <a:extLst>
              <a:ext uri="{FF2B5EF4-FFF2-40B4-BE49-F238E27FC236}">
                <a16:creationId xmlns:a16="http://schemas.microsoft.com/office/drawing/2014/main" id="{88DF1BDE-68E6-B8A0-79F8-56B3DA751063}"/>
              </a:ext>
            </a:extLst>
          </p:cNvPr>
          <p:cNvSpPr/>
          <p:nvPr/>
        </p:nvSpPr>
        <p:spPr>
          <a:xfrm>
            <a:off x="806244" y="6258445"/>
            <a:ext cx="1813151" cy="2467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spc="100" dirty="0">
                <a:solidFill>
                  <a:schemeClr val="bg1"/>
                </a:solidFill>
                <a:latin typeface="Avenir LT Std 65 Medium" panose="020B0603020203020204" pitchFamily="34" charset="0"/>
              </a:rPr>
              <a:t>BIGWIDESKY</a:t>
            </a:r>
          </a:p>
        </p:txBody>
      </p:sp>
      <p:sp>
        <p:nvSpPr>
          <p:cNvPr id="10" name="Rectangle 9">
            <a:extLst>
              <a:ext uri="{FF2B5EF4-FFF2-40B4-BE49-F238E27FC236}">
                <a16:creationId xmlns:a16="http://schemas.microsoft.com/office/drawing/2014/main" id="{4538B7B2-26AA-70D5-60DF-00B0C25CBBC7}"/>
              </a:ext>
            </a:extLst>
          </p:cNvPr>
          <p:cNvSpPr/>
          <p:nvPr/>
        </p:nvSpPr>
        <p:spPr>
          <a:xfrm>
            <a:off x="3211580" y="6258445"/>
            <a:ext cx="4887391" cy="2467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spc="100" dirty="0">
                <a:solidFill>
                  <a:schemeClr val="bg1"/>
                </a:solidFill>
                <a:latin typeface="Avenir LT Std 65 Medium" panose="020B0603020203020204" pitchFamily="34" charset="0"/>
              </a:rPr>
              <a:t>WE MAKE BUSINESS MORE HUMAN</a:t>
            </a:r>
          </a:p>
        </p:txBody>
      </p:sp>
    </p:spTree>
    <p:extLst>
      <p:ext uri="{BB962C8B-B14F-4D97-AF65-F5344CB8AC3E}">
        <p14:creationId xmlns:p14="http://schemas.microsoft.com/office/powerpoint/2010/main" val="2614983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57C028E-F368-0F40-85D9-A575A83D51B8}"/>
              </a:ext>
            </a:extLst>
          </p:cNvPr>
          <p:cNvSpPr>
            <a:spLocks noGrp="1"/>
          </p:cNvSpPr>
          <p:nvPr>
            <p:ph type="title"/>
          </p:nvPr>
        </p:nvSpPr>
        <p:spPr>
          <a:xfrm>
            <a:off x="666907" y="3601169"/>
            <a:ext cx="4773883" cy="1899779"/>
          </a:xfrm>
        </p:spPr>
        <p:txBody>
          <a:bodyPr>
            <a:noAutofit/>
          </a:bodyPr>
          <a:lstStyle/>
          <a:p>
            <a:pPr marL="137160" indent="-457200"/>
            <a:r>
              <a:rPr lang="en-US" sz="2400" dirty="0">
                <a:solidFill>
                  <a:schemeClr val="tx1"/>
                </a:solidFill>
                <a:latin typeface="Avenir Book" panose="02000503020000020003" pitchFamily="2" charset="0"/>
              </a:rPr>
              <a:t>“People are generally persuaded more by reasons which they have themselves discovered than by those which have come into the mind of others.”</a:t>
            </a:r>
          </a:p>
        </p:txBody>
      </p:sp>
      <p:sp>
        <p:nvSpPr>
          <p:cNvPr id="13" name="Text Placeholder 3">
            <a:extLst>
              <a:ext uri="{FF2B5EF4-FFF2-40B4-BE49-F238E27FC236}">
                <a16:creationId xmlns:a16="http://schemas.microsoft.com/office/drawing/2014/main" id="{766F1CA6-7DC8-2F26-5333-4E51C38EF085}"/>
              </a:ext>
            </a:extLst>
          </p:cNvPr>
          <p:cNvSpPr txBox="1">
            <a:spLocks/>
          </p:cNvSpPr>
          <p:nvPr/>
        </p:nvSpPr>
        <p:spPr>
          <a:xfrm>
            <a:off x="806244" y="2832510"/>
            <a:ext cx="3650478" cy="76866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dirty="0">
                <a:solidFill>
                  <a:schemeClr val="tx1"/>
                </a:solidFill>
                <a:latin typeface="Merriweather" panose="02000000000000000000" pitchFamily="2" charset="77"/>
                <a:cs typeface="Merriweather" panose="02000000000000000000" pitchFamily="2" charset="77"/>
              </a:rPr>
              <a:t>Blaise Pascal</a:t>
            </a:r>
          </a:p>
        </p:txBody>
      </p:sp>
    </p:spTree>
    <p:extLst>
      <p:ext uri="{BB962C8B-B14F-4D97-AF65-F5344CB8AC3E}">
        <p14:creationId xmlns:p14="http://schemas.microsoft.com/office/powerpoint/2010/main" val="187617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room&#10;&#10;Description automatically generated">
            <a:extLst>
              <a:ext uri="{FF2B5EF4-FFF2-40B4-BE49-F238E27FC236}">
                <a16:creationId xmlns:a16="http://schemas.microsoft.com/office/drawing/2014/main" id="{2765835F-4508-C4BC-4934-99369AF770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E4F1EC86-27B0-BDDC-6D28-18C8E2D266C9}"/>
              </a:ext>
            </a:extLst>
          </p:cNvPr>
          <p:cNvSpPr>
            <a:spLocks noGrp="1"/>
          </p:cNvSpPr>
          <p:nvPr>
            <p:ph type="title"/>
          </p:nvPr>
        </p:nvSpPr>
        <p:spPr>
          <a:xfrm>
            <a:off x="666907" y="3601169"/>
            <a:ext cx="3789815" cy="1899779"/>
          </a:xfrm>
        </p:spPr>
        <p:txBody>
          <a:bodyPr>
            <a:noAutofit/>
          </a:bodyPr>
          <a:lstStyle/>
          <a:p>
            <a:pPr marL="137160" indent="-457200"/>
            <a:r>
              <a:rPr lang="en-US" sz="2400" dirty="0">
                <a:solidFill>
                  <a:schemeClr val="tx1"/>
                </a:solidFill>
                <a:latin typeface="Avenir Book" panose="02000503020000020003" pitchFamily="2" charset="0"/>
              </a:rPr>
              <a:t>“It’s not knowing what to do that’s the issue, it’s doing what we know.”</a:t>
            </a:r>
          </a:p>
        </p:txBody>
      </p:sp>
      <p:sp>
        <p:nvSpPr>
          <p:cNvPr id="10" name="Text Placeholder 3">
            <a:extLst>
              <a:ext uri="{FF2B5EF4-FFF2-40B4-BE49-F238E27FC236}">
                <a16:creationId xmlns:a16="http://schemas.microsoft.com/office/drawing/2014/main" id="{66702886-2FA2-F10D-3204-89C0D86BB0A2}"/>
              </a:ext>
            </a:extLst>
          </p:cNvPr>
          <p:cNvSpPr txBox="1">
            <a:spLocks/>
          </p:cNvSpPr>
          <p:nvPr/>
        </p:nvSpPr>
        <p:spPr>
          <a:xfrm>
            <a:off x="806244" y="2832510"/>
            <a:ext cx="3650478" cy="76866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dirty="0">
                <a:solidFill>
                  <a:schemeClr val="tx1"/>
                </a:solidFill>
                <a:latin typeface="Merriweather" panose="02000000000000000000" pitchFamily="2" charset="77"/>
                <a:cs typeface="Merriweather" panose="02000000000000000000" pitchFamily="2" charset="77"/>
              </a:rPr>
              <a:t>Alan Fine</a:t>
            </a:r>
          </a:p>
        </p:txBody>
      </p:sp>
    </p:spTree>
    <p:extLst>
      <p:ext uri="{BB962C8B-B14F-4D97-AF65-F5344CB8AC3E}">
        <p14:creationId xmlns:p14="http://schemas.microsoft.com/office/powerpoint/2010/main" val="209022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person standing in a room&#10;&#10;Description automatically generated">
            <a:extLst>
              <a:ext uri="{FF2B5EF4-FFF2-40B4-BE49-F238E27FC236}">
                <a16:creationId xmlns:a16="http://schemas.microsoft.com/office/drawing/2014/main" id="{65506CAC-9D87-ACF4-C5DB-CA1A08910C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1336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playing tennis on a court&#10;&#10;Description automatically generated">
            <a:extLst>
              <a:ext uri="{FF2B5EF4-FFF2-40B4-BE49-F238E27FC236}">
                <a16:creationId xmlns:a16="http://schemas.microsoft.com/office/drawing/2014/main" id="{8185B372-492B-5566-1C3F-B3484341FE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6116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2B0D74BC-F7B6-E167-4725-4DE3B52C26D8}"/>
              </a:ext>
            </a:extLst>
          </p:cNvPr>
          <p:cNvSpPr>
            <a:spLocks noGrp="1"/>
          </p:cNvSpPr>
          <p:nvPr>
            <p:ph type="body" idx="1"/>
          </p:nvPr>
        </p:nvSpPr>
        <p:spPr>
          <a:xfrm>
            <a:off x="1227138" y="2133600"/>
            <a:ext cx="9723437" cy="3924300"/>
          </a:xfrm>
        </p:spPr>
        <p:txBody>
          <a:bodyPr/>
          <a:lstStyle/>
          <a:p>
            <a:pPr marL="114300" indent="0">
              <a:buNone/>
            </a:pPr>
            <a:r>
              <a:rPr lang="en-US" dirty="0"/>
              <a:t>A picture of kids playing a game.</a:t>
            </a:r>
          </a:p>
        </p:txBody>
      </p:sp>
      <p:pic>
        <p:nvPicPr>
          <p:cNvPr id="4" name="Picture 3" descr="A group of children running in a field&#10;&#10;Description automatically generated">
            <a:extLst>
              <a:ext uri="{FF2B5EF4-FFF2-40B4-BE49-F238E27FC236}">
                <a16:creationId xmlns:a16="http://schemas.microsoft.com/office/drawing/2014/main" id="{4FA656DF-C491-6F76-FD8A-40EBA80394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3325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person in a yellow dress on a stage with a crowd of people&#10;&#10;Description automatically generated">
            <a:extLst>
              <a:ext uri="{FF2B5EF4-FFF2-40B4-BE49-F238E27FC236}">
                <a16:creationId xmlns:a16="http://schemas.microsoft.com/office/drawing/2014/main" id="{D9AC6D64-C081-4644-5DB8-E8AFB9817345}"/>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4FA487E8-3B5E-F491-5019-07BEA9B7978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1360000">
            <a:off x="1909276" y="1361443"/>
            <a:ext cx="2671284" cy="4135115"/>
          </a:xfrm>
          <a:prstGeom prst="rect">
            <a:avLst/>
          </a:prstGeom>
          <a:noFill/>
          <a:ln w="25400">
            <a:solidFill>
              <a:srgbClr val="000000"/>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F98454E-0418-7900-F3B9-C4C9AAB52F9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1360000">
            <a:off x="4468574" y="1361443"/>
            <a:ext cx="3175997" cy="4135115"/>
          </a:xfrm>
          <a:prstGeom prst="rect">
            <a:avLst/>
          </a:prstGeom>
          <a:noFill/>
          <a:ln w="25400">
            <a:solidFill>
              <a:srgbClr val="000000"/>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BDD48AB-CFF5-121F-B563-8DF0256E5B6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21360000">
            <a:off x="7541295" y="1361444"/>
            <a:ext cx="2741428" cy="4135115"/>
          </a:xfrm>
          <a:prstGeom prst="rect">
            <a:avLst/>
          </a:prstGeom>
          <a:noFill/>
          <a:ln w="25400">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221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person and person in a hallway&#10;&#10;Description automatically generated">
            <a:extLst>
              <a:ext uri="{FF2B5EF4-FFF2-40B4-BE49-F238E27FC236}">
                <a16:creationId xmlns:a16="http://schemas.microsoft.com/office/drawing/2014/main" id="{42CAAEE0-35DE-73F2-289D-CED94235F7E4}"/>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6DA7D3C9-D172-BAF1-6FC9-0FD2B6D9F273}"/>
              </a:ext>
            </a:extLst>
          </p:cNvPr>
          <p:cNvSpPr/>
          <p:nvPr/>
        </p:nvSpPr>
        <p:spPr>
          <a:xfrm>
            <a:off x="4484913" y="1021081"/>
            <a:ext cx="3222173" cy="1001486"/>
          </a:xfrm>
          <a:prstGeom prst="rect">
            <a:avLst/>
          </a:prstGeom>
          <a:solidFill>
            <a:schemeClr val="tx1">
              <a:lumMod val="50000"/>
              <a:lumOff val="5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82880" tIns="27432" rtlCol="0" anchor="ctr"/>
          <a:lstStyle/>
          <a:p>
            <a:r>
              <a:rPr lang="en-US" sz="2400" spc="200" dirty="0">
                <a:solidFill>
                  <a:srgbClr val="000000"/>
                </a:solidFill>
                <a:latin typeface="Avenir Heavy" panose="020B0703020203020204" pitchFamily="34" charset="0"/>
              </a:rPr>
              <a:t>G</a:t>
            </a:r>
            <a:r>
              <a:rPr lang="en-US" sz="2400" spc="200" dirty="0">
                <a:solidFill>
                  <a:srgbClr val="000000">
                    <a:alpha val="60000"/>
                  </a:srgbClr>
                </a:solidFill>
                <a:latin typeface="Avenir LT Std 65 Medium" panose="020B0603020203020204" pitchFamily="34" charset="0"/>
              </a:rPr>
              <a:t>OAL</a:t>
            </a:r>
          </a:p>
        </p:txBody>
      </p:sp>
      <p:sp>
        <p:nvSpPr>
          <p:cNvPr id="15" name="Rectangle 14">
            <a:extLst>
              <a:ext uri="{FF2B5EF4-FFF2-40B4-BE49-F238E27FC236}">
                <a16:creationId xmlns:a16="http://schemas.microsoft.com/office/drawing/2014/main" id="{2EE79624-8D81-7247-FD63-3BA22F5E2E83}"/>
              </a:ext>
            </a:extLst>
          </p:cNvPr>
          <p:cNvSpPr/>
          <p:nvPr/>
        </p:nvSpPr>
        <p:spPr>
          <a:xfrm>
            <a:off x="4484912" y="2262052"/>
            <a:ext cx="3222173" cy="1001486"/>
          </a:xfrm>
          <a:prstGeom prst="rect">
            <a:avLst/>
          </a:prstGeom>
          <a:solidFill>
            <a:schemeClr val="accent6">
              <a:lumMod val="60000"/>
              <a:lumOff val="4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82880" tIns="27432" rtlCol="0" anchor="ctr"/>
          <a:lstStyle/>
          <a:p>
            <a:r>
              <a:rPr lang="en-US" sz="2400" spc="200" dirty="0">
                <a:solidFill>
                  <a:srgbClr val="000000"/>
                </a:solidFill>
                <a:latin typeface="Avenir Heavy" panose="020B0703020203020204" pitchFamily="34" charset="0"/>
              </a:rPr>
              <a:t>R</a:t>
            </a:r>
            <a:r>
              <a:rPr lang="en-US" sz="2400" spc="200" dirty="0">
                <a:solidFill>
                  <a:srgbClr val="000000">
                    <a:alpha val="60000"/>
                  </a:srgbClr>
                </a:solidFill>
                <a:latin typeface="Avenir LT Std 65 Medium" panose="020B0603020203020204" pitchFamily="34" charset="0"/>
              </a:rPr>
              <a:t>EALITY</a:t>
            </a:r>
          </a:p>
        </p:txBody>
      </p:sp>
      <p:sp>
        <p:nvSpPr>
          <p:cNvPr id="17" name="Rectangle 16">
            <a:extLst>
              <a:ext uri="{FF2B5EF4-FFF2-40B4-BE49-F238E27FC236}">
                <a16:creationId xmlns:a16="http://schemas.microsoft.com/office/drawing/2014/main" id="{36494B16-0E4A-07FD-4746-11503A3AF39C}"/>
              </a:ext>
            </a:extLst>
          </p:cNvPr>
          <p:cNvSpPr/>
          <p:nvPr/>
        </p:nvSpPr>
        <p:spPr>
          <a:xfrm>
            <a:off x="4484911" y="3503024"/>
            <a:ext cx="3222173" cy="1001486"/>
          </a:xfrm>
          <a:prstGeom prst="rect">
            <a:avLst/>
          </a:prstGeom>
          <a:solidFill>
            <a:schemeClr val="accent2">
              <a:lumMod val="40000"/>
              <a:lumOff val="6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82880" tIns="27432" rtlCol="0" anchor="ctr"/>
          <a:lstStyle/>
          <a:p>
            <a:r>
              <a:rPr lang="en-US" sz="2400" spc="200" dirty="0">
                <a:solidFill>
                  <a:srgbClr val="000000"/>
                </a:solidFill>
                <a:latin typeface="Avenir Heavy" panose="020B0703020203020204" pitchFamily="34" charset="0"/>
              </a:rPr>
              <a:t>O</a:t>
            </a:r>
            <a:r>
              <a:rPr lang="en-US" sz="2400" spc="200" dirty="0">
                <a:solidFill>
                  <a:srgbClr val="000000">
                    <a:alpha val="60000"/>
                  </a:srgbClr>
                </a:solidFill>
                <a:latin typeface="Avenir LT Std 65 Medium" panose="020B0603020203020204" pitchFamily="34" charset="0"/>
              </a:rPr>
              <a:t>PTIONS</a:t>
            </a:r>
          </a:p>
        </p:txBody>
      </p:sp>
      <p:sp>
        <p:nvSpPr>
          <p:cNvPr id="18" name="Rectangle 17">
            <a:extLst>
              <a:ext uri="{FF2B5EF4-FFF2-40B4-BE49-F238E27FC236}">
                <a16:creationId xmlns:a16="http://schemas.microsoft.com/office/drawing/2014/main" id="{F5A5AA4A-19D7-4AA4-F715-95A081D1C36A}"/>
              </a:ext>
            </a:extLst>
          </p:cNvPr>
          <p:cNvSpPr/>
          <p:nvPr/>
        </p:nvSpPr>
        <p:spPr>
          <a:xfrm>
            <a:off x="4484911" y="4743995"/>
            <a:ext cx="3222173" cy="1001486"/>
          </a:xfrm>
          <a:prstGeom prst="rect">
            <a:avLst/>
          </a:prstGeom>
          <a:solidFill>
            <a:schemeClr val="accent4">
              <a:lumMod val="60000"/>
              <a:lumOff val="4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lIns="182880" tIns="27432" rtlCol="0" anchor="ctr"/>
          <a:lstStyle/>
          <a:p>
            <a:r>
              <a:rPr lang="en-US" sz="2400" spc="200" dirty="0">
                <a:solidFill>
                  <a:srgbClr val="000000"/>
                </a:solidFill>
                <a:latin typeface="Avenir Heavy" panose="020B0703020203020204" pitchFamily="34" charset="0"/>
              </a:rPr>
              <a:t>W</a:t>
            </a:r>
            <a:r>
              <a:rPr lang="en-US" sz="2400" spc="200" dirty="0">
                <a:solidFill>
                  <a:srgbClr val="000000">
                    <a:alpha val="60000"/>
                  </a:srgbClr>
                </a:solidFill>
                <a:latin typeface="Avenir LT Std 65 Medium" panose="020B0603020203020204" pitchFamily="34" charset="0"/>
              </a:rPr>
              <a:t>AY FORWARD</a:t>
            </a:r>
          </a:p>
        </p:txBody>
      </p:sp>
    </p:spTree>
    <p:extLst>
      <p:ext uri="{BB962C8B-B14F-4D97-AF65-F5344CB8AC3E}">
        <p14:creationId xmlns:p14="http://schemas.microsoft.com/office/powerpoint/2010/main" val="188709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4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4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4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sitting in a room with sunlight shining through her eyes&#10;&#10;Description automatically generated">
            <a:extLst>
              <a:ext uri="{FF2B5EF4-FFF2-40B4-BE49-F238E27FC236}">
                <a16:creationId xmlns:a16="http://schemas.microsoft.com/office/drawing/2014/main" id="{99BAAA4D-C7B5-5196-CD1C-D713410FE0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8300854"/>
      </p:ext>
    </p:extLst>
  </p:cSld>
  <p:clrMapOvr>
    <a:masterClrMapping/>
  </p:clrMapOvr>
</p:sld>
</file>

<file path=ppt/theme/theme1.xml><?xml version="1.0" encoding="utf-8"?>
<a:theme xmlns:a="http://schemas.openxmlformats.org/drawingml/2006/main" name="Evaporation Substance Slides">
  <a:themeElements>
    <a:clrScheme name="Bigwidesky Brand">
      <a:dk1>
        <a:srgbClr val="00374A"/>
      </a:dk1>
      <a:lt1>
        <a:srgbClr val="FFFFFF"/>
      </a:lt1>
      <a:dk2>
        <a:srgbClr val="0C3649"/>
      </a:dk2>
      <a:lt2>
        <a:srgbClr val="EEECE1"/>
      </a:lt2>
      <a:accent1>
        <a:srgbClr val="FFDF59"/>
      </a:accent1>
      <a:accent2>
        <a:srgbClr val="573261"/>
      </a:accent2>
      <a:accent3>
        <a:srgbClr val="3E6C3A"/>
      </a:accent3>
      <a:accent4>
        <a:srgbClr val="5EA758"/>
      </a:accent4>
      <a:accent5>
        <a:srgbClr val="006390"/>
      </a:accent5>
      <a:accent6>
        <a:srgbClr val="E5CB58"/>
      </a:accent6>
      <a:hlink>
        <a:srgbClr val="006390"/>
      </a:hlink>
      <a:folHlink>
        <a:srgbClr val="953F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1F2604FAA7F1A4FA3BB4FE84532ECB5" ma:contentTypeVersion="12" ma:contentTypeDescription="Create a new document." ma:contentTypeScope="" ma:versionID="dc4fa46c3717d7344070de1d3cd581ec">
  <xsd:schema xmlns:xsd="http://www.w3.org/2001/XMLSchema" xmlns:xs="http://www.w3.org/2001/XMLSchema" xmlns:p="http://schemas.microsoft.com/office/2006/metadata/properties" xmlns:ns2="8a40db73-5833-4c8e-91c3-55d66507538a" xmlns:ns3="bdf83a4c-63e7-4d4d-a3f2-5d45fb80accf" targetNamespace="http://schemas.microsoft.com/office/2006/metadata/properties" ma:root="true" ma:fieldsID="a6b72e63afbcc22137733832dfac5b75" ns2:_="" ns3:_="">
    <xsd:import namespace="8a40db73-5833-4c8e-91c3-55d66507538a"/>
    <xsd:import namespace="bdf83a4c-63e7-4d4d-a3f2-5d45fb80acc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40db73-5833-4c8e-91c3-55d6650753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450c7b3-5195-4602-ba6c-30999be362b7"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df83a4c-63e7-4d4d-a3f2-5d45fb80acc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e48b30af-7578-4779-84aa-73ebb82532c8}" ma:internalName="TaxCatchAll" ma:showField="CatchAllData" ma:web="bdf83a4c-63e7-4d4d-a3f2-5d45fb80ac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a40db73-5833-4c8e-91c3-55d66507538a">
      <Terms xmlns="http://schemas.microsoft.com/office/infopath/2007/PartnerControls"/>
    </lcf76f155ced4ddcb4097134ff3c332f>
    <TaxCatchAll xmlns="bdf83a4c-63e7-4d4d-a3f2-5d45fb80accf" xsi:nil="true"/>
  </documentManagement>
</p:properties>
</file>

<file path=customXml/itemProps1.xml><?xml version="1.0" encoding="utf-8"?>
<ds:datastoreItem xmlns:ds="http://schemas.openxmlformats.org/officeDocument/2006/customXml" ds:itemID="{6E814D47-7088-485A-9F5F-007DDC9FE81B}">
  <ds:schemaRefs>
    <ds:schemaRef ds:uri="http://schemas.microsoft.com/sharepoint/v3/contenttype/forms"/>
  </ds:schemaRefs>
</ds:datastoreItem>
</file>

<file path=customXml/itemProps2.xml><?xml version="1.0" encoding="utf-8"?>
<ds:datastoreItem xmlns:ds="http://schemas.openxmlformats.org/officeDocument/2006/customXml" ds:itemID="{7EA3126E-9C88-4137-A8F8-C699CBD9DE0B}">
  <ds:schemaRefs>
    <ds:schemaRef ds:uri="8a40db73-5833-4c8e-91c3-55d66507538a"/>
    <ds:schemaRef ds:uri="bdf83a4c-63e7-4d4d-a3f2-5d45fb80ac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A55FD9A-143C-46A9-99F3-1EE33748DD4C}">
  <ds:schemaRefs>
    <ds:schemaRef ds:uri="http://purl.org/dc/terms/"/>
    <ds:schemaRef ds:uri="http://www.w3.org/XML/1998/namespace"/>
    <ds:schemaRef ds:uri="bdf83a4c-63e7-4d4d-a3f2-5d45fb80accf"/>
    <ds:schemaRef ds:uri="http://schemas.microsoft.com/office/2006/documentManagement/types"/>
    <ds:schemaRef ds:uri="http://schemas.openxmlformats.org/package/2006/metadata/core-properties"/>
    <ds:schemaRef ds:uri="http://purl.org/dc/dcmitype/"/>
    <ds:schemaRef ds:uri="http://purl.org/dc/elements/1.1/"/>
    <ds:schemaRef ds:uri="8a40db73-5833-4c8e-91c3-55d66507538a"/>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15249</TotalTime>
  <Words>423</Words>
  <Application>Microsoft Macintosh PowerPoint</Application>
  <PresentationFormat>Widescreen</PresentationFormat>
  <Paragraphs>83</Paragraphs>
  <Slides>15</Slides>
  <Notes>15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Calibri</vt:lpstr>
      <vt:lpstr>Nunito Sans Light</vt:lpstr>
      <vt:lpstr>Nunito Sans</vt:lpstr>
      <vt:lpstr>Avenir LT Std 65 Medium</vt:lpstr>
      <vt:lpstr>Avenir Heavy</vt:lpstr>
      <vt:lpstr>Arial</vt:lpstr>
      <vt:lpstr>Avenir Book</vt:lpstr>
      <vt:lpstr>Merriweather</vt:lpstr>
      <vt:lpstr>Georgia</vt:lpstr>
      <vt:lpstr>Evaporation Substance Slides</vt:lpstr>
      <vt:lpstr>PowerPoint Presentation</vt:lpstr>
      <vt:lpstr>“People are generally persuaded more by reasons which they have themselves discovered than by those which have come into the mind of others.”</vt:lpstr>
      <vt:lpstr>“It’s not knowing what to do that’s the issue, it’s doing what we know.”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MNSAA</dc:title>
  <dc:creator>Wolfgang Frick</dc:creator>
  <cp:lastModifiedBy>Eric Pratum</cp:lastModifiedBy>
  <cp:revision>9</cp:revision>
  <dcterms:modified xsi:type="dcterms:W3CDTF">2023-10-30T14:23:45Z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0x01010001F2604FAA7F1A4FA3BB4FE84532ECB5</vt:lpwstr>
  </property>
</Properties>
</file>