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sldIdLst>
    <p:sldId id="256" r:id="rId4"/>
    <p:sldId id="260" r:id="rId5"/>
    <p:sldId id="261" r:id="rId6"/>
    <p:sldId id="263" r:id="rId7"/>
    <p:sldId id="383" r:id="rId8"/>
    <p:sldId id="384" r:id="rId9"/>
    <p:sldId id="387" r:id="rId10"/>
    <p:sldId id="388" r:id="rId11"/>
    <p:sldId id="413" r:id="rId12"/>
    <p:sldId id="417" r:id="rId13"/>
    <p:sldId id="395" r:id="rId14"/>
    <p:sldId id="389" r:id="rId15"/>
    <p:sldId id="396" r:id="rId16"/>
    <p:sldId id="397" r:id="rId17"/>
    <p:sldId id="262" r:id="rId18"/>
    <p:sldId id="392" r:id="rId19"/>
    <p:sldId id="277" r:id="rId20"/>
    <p:sldId id="278" r:id="rId21"/>
    <p:sldId id="290" r:id="rId22"/>
    <p:sldId id="291" r:id="rId23"/>
    <p:sldId id="405" r:id="rId24"/>
    <p:sldId id="406" r:id="rId25"/>
    <p:sldId id="407" r:id="rId26"/>
    <p:sldId id="283" r:id="rId27"/>
    <p:sldId id="284" r:id="rId28"/>
    <p:sldId id="408" r:id="rId29"/>
    <p:sldId id="409" r:id="rId30"/>
    <p:sldId id="414" r:id="rId31"/>
    <p:sldId id="415" r:id="rId32"/>
    <p:sldId id="416" r:id="rId33"/>
    <p:sldId id="418" r:id="rId34"/>
    <p:sldId id="399" r:id="rId35"/>
    <p:sldId id="394" r:id="rId36"/>
    <p:sldId id="295" r:id="rId37"/>
    <p:sldId id="300" r:id="rId38"/>
    <p:sldId id="299" r:id="rId39"/>
    <p:sldId id="358" r:id="rId40"/>
    <p:sldId id="359" r:id="rId41"/>
    <p:sldId id="305" r:id="rId42"/>
    <p:sldId id="306" r:id="rId43"/>
    <p:sldId id="403" r:id="rId44"/>
    <p:sldId id="268" r:id="rId45"/>
    <p:sldId id="269" r:id="rId46"/>
    <p:sldId id="302" r:id="rId47"/>
    <p:sldId id="345" r:id="rId48"/>
    <p:sldId id="346" r:id="rId49"/>
    <p:sldId id="281" r:id="rId50"/>
    <p:sldId id="400"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68" autoAdjust="0"/>
    <p:restoredTop sz="94660"/>
  </p:normalViewPr>
  <p:slideViewPr>
    <p:cSldViewPr snapToGrid="0">
      <p:cViewPr varScale="1">
        <p:scale>
          <a:sx n="91" d="100"/>
          <a:sy n="91" d="100"/>
        </p:scale>
        <p:origin x="90"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798DEFD-CD27-4D68-A45A-1F531A9F69C9}"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BF0038-78CB-48E3-A407-11F2624965A1}" type="slidenum">
              <a:rPr lang="en-US" smtClean="0"/>
              <a:t>‹#›</a:t>
            </a:fld>
            <a:endParaRPr lang="en-US"/>
          </a:p>
        </p:txBody>
      </p:sp>
    </p:spTree>
    <p:extLst>
      <p:ext uri="{BB962C8B-B14F-4D97-AF65-F5344CB8AC3E}">
        <p14:creationId xmlns:p14="http://schemas.microsoft.com/office/powerpoint/2010/main" val="15160310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98DEFD-CD27-4D68-A45A-1F531A9F69C9}"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BF0038-78CB-48E3-A407-11F2624965A1}" type="slidenum">
              <a:rPr lang="en-US" smtClean="0"/>
              <a:t>‹#›</a:t>
            </a:fld>
            <a:endParaRPr lang="en-US"/>
          </a:p>
        </p:txBody>
      </p:sp>
    </p:spTree>
    <p:extLst>
      <p:ext uri="{BB962C8B-B14F-4D97-AF65-F5344CB8AC3E}">
        <p14:creationId xmlns:p14="http://schemas.microsoft.com/office/powerpoint/2010/main" val="16147051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98DEFD-CD27-4D68-A45A-1F531A9F69C9}"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BF0038-78CB-48E3-A407-11F2624965A1}" type="slidenum">
              <a:rPr lang="en-US" smtClean="0"/>
              <a:t>‹#›</a:t>
            </a:fld>
            <a:endParaRPr lang="en-US"/>
          </a:p>
        </p:txBody>
      </p:sp>
    </p:spTree>
    <p:extLst>
      <p:ext uri="{BB962C8B-B14F-4D97-AF65-F5344CB8AC3E}">
        <p14:creationId xmlns:p14="http://schemas.microsoft.com/office/powerpoint/2010/main" val="15475632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3977DAF-5A2B-4A2B-BC42-AB9C05B6ACBD}"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EED303-7688-476A-9F19-F266FA4CDB2F}" type="slidenum">
              <a:rPr lang="en-US" smtClean="0"/>
              <a:t>‹#›</a:t>
            </a:fld>
            <a:endParaRPr lang="en-US"/>
          </a:p>
        </p:txBody>
      </p:sp>
    </p:spTree>
    <p:extLst>
      <p:ext uri="{BB962C8B-B14F-4D97-AF65-F5344CB8AC3E}">
        <p14:creationId xmlns:p14="http://schemas.microsoft.com/office/powerpoint/2010/main" val="16081404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977DAF-5A2B-4A2B-BC42-AB9C05B6ACBD}"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EED303-7688-476A-9F19-F266FA4CDB2F}" type="slidenum">
              <a:rPr lang="en-US" smtClean="0"/>
              <a:t>‹#›</a:t>
            </a:fld>
            <a:endParaRPr lang="en-US"/>
          </a:p>
        </p:txBody>
      </p:sp>
    </p:spTree>
    <p:extLst>
      <p:ext uri="{BB962C8B-B14F-4D97-AF65-F5344CB8AC3E}">
        <p14:creationId xmlns:p14="http://schemas.microsoft.com/office/powerpoint/2010/main" val="6725894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977DAF-5A2B-4A2B-BC42-AB9C05B6ACBD}"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EED303-7688-476A-9F19-F266FA4CDB2F}" type="slidenum">
              <a:rPr lang="en-US" smtClean="0"/>
              <a:t>‹#›</a:t>
            </a:fld>
            <a:endParaRPr lang="en-US"/>
          </a:p>
        </p:txBody>
      </p:sp>
    </p:spTree>
    <p:extLst>
      <p:ext uri="{BB962C8B-B14F-4D97-AF65-F5344CB8AC3E}">
        <p14:creationId xmlns:p14="http://schemas.microsoft.com/office/powerpoint/2010/main" val="19869374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977DAF-5A2B-4A2B-BC42-AB9C05B6ACBD}" type="datetimeFigureOut">
              <a:rPr lang="en-US" smtClean="0"/>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EED303-7688-476A-9F19-F266FA4CDB2F}" type="slidenum">
              <a:rPr lang="en-US" smtClean="0"/>
              <a:t>‹#›</a:t>
            </a:fld>
            <a:endParaRPr lang="en-US"/>
          </a:p>
        </p:txBody>
      </p:sp>
    </p:spTree>
    <p:extLst>
      <p:ext uri="{BB962C8B-B14F-4D97-AF65-F5344CB8AC3E}">
        <p14:creationId xmlns:p14="http://schemas.microsoft.com/office/powerpoint/2010/main" val="9857956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977DAF-5A2B-4A2B-BC42-AB9C05B6ACBD}" type="datetimeFigureOut">
              <a:rPr lang="en-US" smtClean="0"/>
              <a:t>10/29/2023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EED303-7688-476A-9F19-F266FA4CDB2F}" type="slidenum">
              <a:rPr lang="en-US" smtClean="0"/>
              <a:t>‹#›</a:t>
            </a:fld>
            <a:endParaRPr lang="en-US"/>
          </a:p>
        </p:txBody>
      </p:sp>
    </p:spTree>
    <p:extLst>
      <p:ext uri="{BB962C8B-B14F-4D97-AF65-F5344CB8AC3E}">
        <p14:creationId xmlns:p14="http://schemas.microsoft.com/office/powerpoint/2010/main" val="32815611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3977DAF-5A2B-4A2B-BC42-AB9C05B6ACBD}" type="datetimeFigureOut">
              <a:rPr lang="en-US" smtClean="0"/>
              <a:t>10/29/2023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EED303-7688-476A-9F19-F266FA4CDB2F}" type="slidenum">
              <a:rPr lang="en-US" smtClean="0"/>
              <a:t>‹#›</a:t>
            </a:fld>
            <a:endParaRPr lang="en-US"/>
          </a:p>
        </p:txBody>
      </p:sp>
    </p:spTree>
    <p:extLst>
      <p:ext uri="{BB962C8B-B14F-4D97-AF65-F5344CB8AC3E}">
        <p14:creationId xmlns:p14="http://schemas.microsoft.com/office/powerpoint/2010/main" val="21861170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977DAF-5A2B-4A2B-BC42-AB9C05B6ACBD}" type="datetimeFigureOut">
              <a:rPr lang="en-US" smtClean="0"/>
              <a:t>10/29/2023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EED303-7688-476A-9F19-F266FA4CDB2F}" type="slidenum">
              <a:rPr lang="en-US" smtClean="0"/>
              <a:t>‹#›</a:t>
            </a:fld>
            <a:endParaRPr lang="en-US"/>
          </a:p>
        </p:txBody>
      </p:sp>
    </p:spTree>
    <p:extLst>
      <p:ext uri="{BB962C8B-B14F-4D97-AF65-F5344CB8AC3E}">
        <p14:creationId xmlns:p14="http://schemas.microsoft.com/office/powerpoint/2010/main" val="7199845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977DAF-5A2B-4A2B-BC42-AB9C05B6ACBD}" type="datetimeFigureOut">
              <a:rPr lang="en-US" smtClean="0"/>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EED303-7688-476A-9F19-F266FA4CDB2F}" type="slidenum">
              <a:rPr lang="en-US" smtClean="0"/>
              <a:t>‹#›</a:t>
            </a:fld>
            <a:endParaRPr lang="en-US"/>
          </a:p>
        </p:txBody>
      </p:sp>
    </p:spTree>
    <p:extLst>
      <p:ext uri="{BB962C8B-B14F-4D97-AF65-F5344CB8AC3E}">
        <p14:creationId xmlns:p14="http://schemas.microsoft.com/office/powerpoint/2010/main" val="42783586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98DEFD-CD27-4D68-A45A-1F531A9F69C9}"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BF0038-78CB-48E3-A407-11F2624965A1}" type="slidenum">
              <a:rPr lang="en-US" smtClean="0"/>
              <a:t>‹#›</a:t>
            </a:fld>
            <a:endParaRPr lang="en-US"/>
          </a:p>
        </p:txBody>
      </p:sp>
    </p:spTree>
    <p:extLst>
      <p:ext uri="{BB962C8B-B14F-4D97-AF65-F5344CB8AC3E}">
        <p14:creationId xmlns:p14="http://schemas.microsoft.com/office/powerpoint/2010/main" val="1824411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977DAF-5A2B-4A2B-BC42-AB9C05B6ACBD}" type="datetimeFigureOut">
              <a:rPr lang="en-US" smtClean="0"/>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EED303-7688-476A-9F19-F266FA4CDB2F}" type="slidenum">
              <a:rPr lang="en-US" smtClean="0"/>
              <a:t>‹#›</a:t>
            </a:fld>
            <a:endParaRPr lang="en-US"/>
          </a:p>
        </p:txBody>
      </p:sp>
    </p:spTree>
    <p:extLst>
      <p:ext uri="{BB962C8B-B14F-4D97-AF65-F5344CB8AC3E}">
        <p14:creationId xmlns:p14="http://schemas.microsoft.com/office/powerpoint/2010/main" val="38745515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977DAF-5A2B-4A2B-BC42-AB9C05B6ACBD}"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EED303-7688-476A-9F19-F266FA4CDB2F}" type="slidenum">
              <a:rPr lang="en-US" smtClean="0"/>
              <a:t>‹#›</a:t>
            </a:fld>
            <a:endParaRPr lang="en-US"/>
          </a:p>
        </p:txBody>
      </p:sp>
    </p:spTree>
    <p:extLst>
      <p:ext uri="{BB962C8B-B14F-4D97-AF65-F5344CB8AC3E}">
        <p14:creationId xmlns:p14="http://schemas.microsoft.com/office/powerpoint/2010/main" val="2420765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977DAF-5A2B-4A2B-BC42-AB9C05B6ACBD}"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EED303-7688-476A-9F19-F266FA4CDB2F}" type="slidenum">
              <a:rPr lang="en-US" smtClean="0"/>
              <a:t>‹#›</a:t>
            </a:fld>
            <a:endParaRPr lang="en-US"/>
          </a:p>
        </p:txBody>
      </p:sp>
    </p:spTree>
    <p:extLst>
      <p:ext uri="{BB962C8B-B14F-4D97-AF65-F5344CB8AC3E}">
        <p14:creationId xmlns:p14="http://schemas.microsoft.com/office/powerpoint/2010/main" val="3833640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8AE063D-64F6-4EE3-B4D7-F6DBE9D4E1E2}" type="datetimeFigureOut">
              <a:rPr lang="en-US" smtClean="0">
                <a:solidFill>
                  <a:prstClr val="black">
                    <a:tint val="75000"/>
                  </a:prstClr>
                </a:solidFill>
              </a:rPr>
              <a:pPr/>
              <a:t>10/29/2023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0F0C2D-CEB3-4E0E-AEDC-5DA119BE47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7846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AE063D-64F6-4EE3-B4D7-F6DBE9D4E1E2}" type="datetimeFigureOut">
              <a:rPr lang="en-US" smtClean="0">
                <a:solidFill>
                  <a:prstClr val="black">
                    <a:tint val="75000"/>
                  </a:prstClr>
                </a:solidFill>
              </a:rPr>
              <a:pPr/>
              <a:t>10/29/2023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0F0C2D-CEB3-4E0E-AEDC-5DA119BE47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90253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AE063D-64F6-4EE3-B4D7-F6DBE9D4E1E2}" type="datetimeFigureOut">
              <a:rPr lang="en-US" smtClean="0">
                <a:solidFill>
                  <a:prstClr val="black">
                    <a:tint val="75000"/>
                  </a:prstClr>
                </a:solidFill>
              </a:rPr>
              <a:pPr/>
              <a:t>10/29/2023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0F0C2D-CEB3-4E0E-AEDC-5DA119BE47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4830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AE063D-64F6-4EE3-B4D7-F6DBE9D4E1E2}" type="datetimeFigureOut">
              <a:rPr lang="en-US" smtClean="0">
                <a:solidFill>
                  <a:prstClr val="black">
                    <a:tint val="75000"/>
                  </a:prstClr>
                </a:solidFill>
              </a:rPr>
              <a:pPr/>
              <a:t>10/29/2023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0F0C2D-CEB3-4E0E-AEDC-5DA119BE47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0445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AE063D-64F6-4EE3-B4D7-F6DBE9D4E1E2}" type="datetimeFigureOut">
              <a:rPr lang="en-US" smtClean="0">
                <a:solidFill>
                  <a:prstClr val="black">
                    <a:tint val="75000"/>
                  </a:prstClr>
                </a:solidFill>
              </a:rPr>
              <a:pPr/>
              <a:t>10/29/2023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E0F0C2D-CEB3-4E0E-AEDC-5DA119BE47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0173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AE063D-64F6-4EE3-B4D7-F6DBE9D4E1E2}" type="datetimeFigureOut">
              <a:rPr lang="en-US" smtClean="0">
                <a:solidFill>
                  <a:prstClr val="black">
                    <a:tint val="75000"/>
                  </a:prstClr>
                </a:solidFill>
              </a:rPr>
              <a:pPr/>
              <a:t>10/29/2023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E0F0C2D-CEB3-4E0E-AEDC-5DA119BE47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16290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AE063D-64F6-4EE3-B4D7-F6DBE9D4E1E2}" type="datetimeFigureOut">
              <a:rPr lang="en-US" smtClean="0">
                <a:solidFill>
                  <a:prstClr val="black">
                    <a:tint val="75000"/>
                  </a:prstClr>
                </a:solidFill>
              </a:rPr>
              <a:pPr/>
              <a:t>10/29/2023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E0F0C2D-CEB3-4E0E-AEDC-5DA119BE47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3810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98DEFD-CD27-4D68-A45A-1F531A9F69C9}"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BF0038-78CB-48E3-A407-11F2624965A1}" type="slidenum">
              <a:rPr lang="en-US" smtClean="0"/>
              <a:t>‹#›</a:t>
            </a:fld>
            <a:endParaRPr lang="en-US"/>
          </a:p>
        </p:txBody>
      </p:sp>
    </p:spTree>
    <p:extLst>
      <p:ext uri="{BB962C8B-B14F-4D97-AF65-F5344CB8AC3E}">
        <p14:creationId xmlns:p14="http://schemas.microsoft.com/office/powerpoint/2010/main" val="20344084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AE063D-64F6-4EE3-B4D7-F6DBE9D4E1E2}" type="datetimeFigureOut">
              <a:rPr lang="en-US" smtClean="0">
                <a:solidFill>
                  <a:prstClr val="black">
                    <a:tint val="75000"/>
                  </a:prstClr>
                </a:solidFill>
              </a:rPr>
              <a:pPr/>
              <a:t>10/29/2023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0F0C2D-CEB3-4E0E-AEDC-5DA119BE47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9902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AE063D-64F6-4EE3-B4D7-F6DBE9D4E1E2}" type="datetimeFigureOut">
              <a:rPr lang="en-US" smtClean="0">
                <a:solidFill>
                  <a:prstClr val="black">
                    <a:tint val="75000"/>
                  </a:prstClr>
                </a:solidFill>
              </a:rPr>
              <a:pPr/>
              <a:t>10/29/2023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0F0C2D-CEB3-4E0E-AEDC-5DA119BE47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33116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AE063D-64F6-4EE3-B4D7-F6DBE9D4E1E2}" type="datetimeFigureOut">
              <a:rPr lang="en-US" smtClean="0">
                <a:solidFill>
                  <a:prstClr val="black">
                    <a:tint val="75000"/>
                  </a:prstClr>
                </a:solidFill>
              </a:rPr>
              <a:pPr/>
              <a:t>10/29/2023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0F0C2D-CEB3-4E0E-AEDC-5DA119BE47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64898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AE063D-64F6-4EE3-B4D7-F6DBE9D4E1E2}" type="datetimeFigureOut">
              <a:rPr lang="en-US" smtClean="0">
                <a:solidFill>
                  <a:prstClr val="black">
                    <a:tint val="75000"/>
                  </a:prstClr>
                </a:solidFill>
              </a:rPr>
              <a:pPr/>
              <a:t>10/29/2023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0F0C2D-CEB3-4E0E-AEDC-5DA119BE47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18193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98DEFD-CD27-4D68-A45A-1F531A9F69C9}" type="datetimeFigureOut">
              <a:rPr lang="en-US" smtClean="0"/>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BF0038-78CB-48E3-A407-11F2624965A1}" type="slidenum">
              <a:rPr lang="en-US" smtClean="0"/>
              <a:t>‹#›</a:t>
            </a:fld>
            <a:endParaRPr lang="en-US"/>
          </a:p>
        </p:txBody>
      </p:sp>
    </p:spTree>
    <p:extLst>
      <p:ext uri="{BB962C8B-B14F-4D97-AF65-F5344CB8AC3E}">
        <p14:creationId xmlns:p14="http://schemas.microsoft.com/office/powerpoint/2010/main" val="23673885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98DEFD-CD27-4D68-A45A-1F531A9F69C9}" type="datetimeFigureOut">
              <a:rPr lang="en-US" smtClean="0"/>
              <a:t>10/29/2023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BF0038-78CB-48E3-A407-11F2624965A1}" type="slidenum">
              <a:rPr lang="en-US" smtClean="0"/>
              <a:t>‹#›</a:t>
            </a:fld>
            <a:endParaRPr lang="en-US"/>
          </a:p>
        </p:txBody>
      </p:sp>
    </p:spTree>
    <p:extLst>
      <p:ext uri="{BB962C8B-B14F-4D97-AF65-F5344CB8AC3E}">
        <p14:creationId xmlns:p14="http://schemas.microsoft.com/office/powerpoint/2010/main" val="35581466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98DEFD-CD27-4D68-A45A-1F531A9F69C9}" type="datetimeFigureOut">
              <a:rPr lang="en-US" smtClean="0"/>
              <a:t>10/29/2023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BF0038-78CB-48E3-A407-11F2624965A1}" type="slidenum">
              <a:rPr lang="en-US" smtClean="0"/>
              <a:t>‹#›</a:t>
            </a:fld>
            <a:endParaRPr lang="en-US"/>
          </a:p>
        </p:txBody>
      </p:sp>
    </p:spTree>
    <p:extLst>
      <p:ext uri="{BB962C8B-B14F-4D97-AF65-F5344CB8AC3E}">
        <p14:creationId xmlns:p14="http://schemas.microsoft.com/office/powerpoint/2010/main" val="31971182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98DEFD-CD27-4D68-A45A-1F531A9F69C9}" type="datetimeFigureOut">
              <a:rPr lang="en-US" smtClean="0"/>
              <a:t>10/29/2023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BF0038-78CB-48E3-A407-11F2624965A1}" type="slidenum">
              <a:rPr lang="en-US" smtClean="0"/>
              <a:t>‹#›</a:t>
            </a:fld>
            <a:endParaRPr lang="en-US"/>
          </a:p>
        </p:txBody>
      </p:sp>
    </p:spTree>
    <p:extLst>
      <p:ext uri="{BB962C8B-B14F-4D97-AF65-F5344CB8AC3E}">
        <p14:creationId xmlns:p14="http://schemas.microsoft.com/office/powerpoint/2010/main" val="25731680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98DEFD-CD27-4D68-A45A-1F531A9F69C9}" type="datetimeFigureOut">
              <a:rPr lang="en-US" smtClean="0"/>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BF0038-78CB-48E3-A407-11F2624965A1}" type="slidenum">
              <a:rPr lang="en-US" smtClean="0"/>
              <a:t>‹#›</a:t>
            </a:fld>
            <a:endParaRPr lang="en-US"/>
          </a:p>
        </p:txBody>
      </p:sp>
    </p:spTree>
    <p:extLst>
      <p:ext uri="{BB962C8B-B14F-4D97-AF65-F5344CB8AC3E}">
        <p14:creationId xmlns:p14="http://schemas.microsoft.com/office/powerpoint/2010/main" val="42407706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98DEFD-CD27-4D68-A45A-1F531A9F69C9}" type="datetimeFigureOut">
              <a:rPr lang="en-US" smtClean="0"/>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BF0038-78CB-48E3-A407-11F2624965A1}" type="slidenum">
              <a:rPr lang="en-US" smtClean="0"/>
              <a:t>‹#›</a:t>
            </a:fld>
            <a:endParaRPr lang="en-US"/>
          </a:p>
        </p:txBody>
      </p:sp>
    </p:spTree>
    <p:extLst>
      <p:ext uri="{BB962C8B-B14F-4D97-AF65-F5344CB8AC3E}">
        <p14:creationId xmlns:p14="http://schemas.microsoft.com/office/powerpoint/2010/main" val="20699591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98DEFD-CD27-4D68-A45A-1F531A9F69C9}" type="datetimeFigureOut">
              <a:rPr lang="en-US" smtClean="0"/>
              <a:t>10/29/2023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BF0038-78CB-48E3-A407-11F2624965A1}" type="slidenum">
              <a:rPr lang="en-US" smtClean="0"/>
              <a:t>‹#›</a:t>
            </a:fld>
            <a:endParaRPr lang="en-US"/>
          </a:p>
        </p:txBody>
      </p:sp>
    </p:spTree>
    <p:extLst>
      <p:ext uri="{BB962C8B-B14F-4D97-AF65-F5344CB8AC3E}">
        <p14:creationId xmlns:p14="http://schemas.microsoft.com/office/powerpoint/2010/main" val="15791823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977DAF-5A2B-4A2B-BC42-AB9C05B6ACBD}" type="datetimeFigureOut">
              <a:rPr lang="en-US" smtClean="0"/>
              <a:t>10/29/2023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EED303-7688-476A-9F19-F266FA4CDB2F}" type="slidenum">
              <a:rPr lang="en-US" smtClean="0"/>
              <a:t>‹#›</a:t>
            </a:fld>
            <a:endParaRPr lang="en-US"/>
          </a:p>
        </p:txBody>
      </p:sp>
    </p:spTree>
    <p:extLst>
      <p:ext uri="{BB962C8B-B14F-4D97-AF65-F5344CB8AC3E}">
        <p14:creationId xmlns:p14="http://schemas.microsoft.com/office/powerpoint/2010/main" val="42294428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AE063D-64F6-4EE3-B4D7-F6DBE9D4E1E2}" type="datetimeFigureOut">
              <a:rPr lang="en-US" smtClean="0">
                <a:solidFill>
                  <a:prstClr val="black">
                    <a:tint val="75000"/>
                  </a:prstClr>
                </a:solidFill>
              </a:rPr>
              <a:pPr/>
              <a:t>10/29/2023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0F0C2D-CEB3-4E0E-AEDC-5DA119BE47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366566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1.bin"/><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nbcolympics.com/video/incredible-call-perfectly-captures-randall-diggins-historic-moment"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youtube.com/watch?v=mj9XzjJBS_8" TargetMode="Externa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71UjLiOhg9w" TargetMode="External"/><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GHIZMERDL2c" TargetMode="External"/><Relationship Id="rId2" Type="http://schemas.openxmlformats.org/officeDocument/2006/relationships/image" Target="../media/image50.jpe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6qfwfmyVymg" TargetMode="External"/><Relationship Id="rId2" Type="http://schemas.openxmlformats.org/officeDocument/2006/relationships/image" Target="../media/image56.jpe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XENW5q-qBcw" TargetMode="External"/><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9.xml"/><Relationship Id="rId4" Type="http://schemas.openxmlformats.org/officeDocument/2006/relationships/hyperlink" Target="https://www.youtube.com/watch?v=RQ4GjqNT-l4"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9.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CBE51-479E-6D93-30BB-620C5FA3C077}"/>
              </a:ext>
            </a:extLst>
          </p:cNvPr>
          <p:cNvSpPr txBox="1"/>
          <p:nvPr/>
        </p:nvSpPr>
        <p:spPr>
          <a:xfrm>
            <a:off x="636104" y="490330"/>
            <a:ext cx="8004313" cy="1938992"/>
          </a:xfrm>
          <a:prstGeom prst="rect">
            <a:avLst/>
          </a:prstGeom>
          <a:noFill/>
        </p:spPr>
        <p:txBody>
          <a:bodyPr wrap="square" rtlCol="0">
            <a:spAutoFit/>
          </a:bodyPr>
          <a:lstStyle/>
          <a:p>
            <a:pPr algn="ctr"/>
            <a:r>
              <a:rPr lang="en-US" sz="4000" b="1" dirty="0"/>
              <a:t>The History and Explosive Growth of Girls’ Sports in Minnesota Since the Passage of Title IX</a:t>
            </a:r>
          </a:p>
        </p:txBody>
      </p:sp>
      <p:pic>
        <p:nvPicPr>
          <p:cNvPr id="7" name="Picture 6" descr="A picture containing text&#10;&#10;Description automatically generated">
            <a:extLst>
              <a:ext uri="{FF2B5EF4-FFF2-40B4-BE49-F238E27FC236}">
                <a16:creationId xmlns:a16="http://schemas.microsoft.com/office/drawing/2014/main" id="{E9652F6B-97F4-3D03-97E3-228E33E155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852" y="2295711"/>
            <a:ext cx="3345433" cy="3345433"/>
          </a:xfrm>
          <a:prstGeom prst="rect">
            <a:avLst/>
          </a:prstGeom>
        </p:spPr>
      </p:pic>
    </p:spTree>
    <p:extLst>
      <p:ext uri="{BB962C8B-B14F-4D97-AF65-F5344CB8AC3E}">
        <p14:creationId xmlns:p14="http://schemas.microsoft.com/office/powerpoint/2010/main" val="34544806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Growth in girls’ wrestling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170398"/>
            <a:ext cx="3932668" cy="2949501"/>
          </a:xfrm>
        </p:spPr>
      </p:pic>
      <p:sp>
        <p:nvSpPr>
          <p:cNvPr id="5" name="TextBox 4"/>
          <p:cNvSpPr txBox="1"/>
          <p:nvPr/>
        </p:nvSpPr>
        <p:spPr>
          <a:xfrm>
            <a:off x="4495800" y="1442243"/>
            <a:ext cx="381000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New Ulm High School graduate and wrestler </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Ali Bernard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credits her coaches, teammates, and community for supporting her while wrestling on the boys varsity team.</a:t>
            </a:r>
          </a:p>
        </p:txBody>
      </p:sp>
      <p:pic>
        <p:nvPicPr>
          <p:cNvPr id="6" name="Picture 5" descr="A picture containing person, outdoor, sport, player&#10;&#10;Description automatically generated">
            <a:extLst>
              <a:ext uri="{FF2B5EF4-FFF2-40B4-BE49-F238E27FC236}">
                <a16:creationId xmlns:a16="http://schemas.microsoft.com/office/drawing/2014/main" id="{8C8D397B-F947-1C53-7216-AFD4ECA3C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967" y="4267200"/>
            <a:ext cx="3974501" cy="2590800"/>
          </a:xfrm>
          <a:prstGeom prst="rect">
            <a:avLst/>
          </a:prstGeom>
        </p:spPr>
      </p:pic>
      <p:sp>
        <p:nvSpPr>
          <p:cNvPr id="7" name="TextBox 6">
            <a:extLst>
              <a:ext uri="{FF2B5EF4-FFF2-40B4-BE49-F238E27FC236}">
                <a16:creationId xmlns:a16="http://schemas.microsoft.com/office/drawing/2014/main" id="{D79958FC-CDFE-86AE-CE95-BA5C5FD7B30F}"/>
              </a:ext>
            </a:extLst>
          </p:cNvPr>
          <p:cNvSpPr txBox="1"/>
          <p:nvPr/>
        </p:nvSpPr>
        <p:spPr>
          <a:xfrm>
            <a:off x="4495800" y="4267200"/>
            <a:ext cx="438523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Emily </a:t>
            </a:r>
            <a:r>
              <a:rPr kumimoji="0" lang="en-US" sz="2400" b="1" i="0" u="none" strike="noStrike" kern="1200" cap="none" spc="0" normalizeH="0" baseline="0" noProof="0" dirty="0" err="1">
                <a:ln>
                  <a:noFill/>
                </a:ln>
                <a:solidFill>
                  <a:prstClr val="black"/>
                </a:solidFill>
                <a:effectLst/>
                <a:uLnTx/>
                <a:uFillTx/>
                <a:latin typeface="Calibri"/>
                <a:ea typeface="+mn-ea"/>
                <a:cs typeface="+mn-cs"/>
              </a:rPr>
              <a:t>Shilson</a:t>
            </a:r>
            <a:r>
              <a:rPr kumimoji="0" lang="en-US" sz="2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of Maple Grove competed in two boys’ state wrestling tournaments and was an All-American at Augsburg her first year of college.</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663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318ED5-E8DD-369C-9B5F-F784DE8B0652}"/>
              </a:ext>
            </a:extLst>
          </p:cNvPr>
          <p:cNvPicPr>
            <a:picLocks noChangeAspect="1"/>
          </p:cNvPicPr>
          <p:nvPr/>
        </p:nvPicPr>
        <p:blipFill>
          <a:blip r:embed="rId2"/>
          <a:stretch>
            <a:fillRect/>
          </a:stretch>
        </p:blipFill>
        <p:spPr>
          <a:xfrm>
            <a:off x="127235" y="214249"/>
            <a:ext cx="9016765" cy="890093"/>
          </a:xfrm>
          <a:prstGeom prst="rect">
            <a:avLst/>
          </a:prstGeom>
        </p:spPr>
      </p:pic>
      <p:pic>
        <p:nvPicPr>
          <p:cNvPr id="5" name="Picture 4" descr="A picture containing person, sport, athletic game, outdoor&#10;&#10;Description automatically generated">
            <a:extLst>
              <a:ext uri="{FF2B5EF4-FFF2-40B4-BE49-F238E27FC236}">
                <a16:creationId xmlns:a16="http://schemas.microsoft.com/office/drawing/2014/main" id="{DED6A14A-7B92-C169-DBE2-CB9B8077D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72" y="1061319"/>
            <a:ext cx="2552494" cy="4109948"/>
          </a:xfrm>
          <a:prstGeom prst="rect">
            <a:avLst/>
          </a:prstGeom>
        </p:spPr>
      </p:pic>
      <p:pic>
        <p:nvPicPr>
          <p:cNvPr id="6" name="Picture 5">
            <a:extLst>
              <a:ext uri="{FF2B5EF4-FFF2-40B4-BE49-F238E27FC236}">
                <a16:creationId xmlns:a16="http://schemas.microsoft.com/office/drawing/2014/main" id="{E51EFE40-17B8-DED4-2EBE-ED76E2F024CF}"/>
              </a:ext>
            </a:extLst>
          </p:cNvPr>
          <p:cNvPicPr>
            <a:picLocks noChangeAspect="1"/>
          </p:cNvPicPr>
          <p:nvPr/>
        </p:nvPicPr>
        <p:blipFill>
          <a:blip r:embed="rId4"/>
          <a:stretch>
            <a:fillRect/>
          </a:stretch>
        </p:blipFill>
        <p:spPr>
          <a:xfrm>
            <a:off x="5194852" y="1104342"/>
            <a:ext cx="3529277" cy="4123146"/>
          </a:xfrm>
          <a:prstGeom prst="rect">
            <a:avLst/>
          </a:prstGeom>
        </p:spPr>
      </p:pic>
      <p:sp>
        <p:nvSpPr>
          <p:cNvPr id="7" name="TextBox 6">
            <a:extLst>
              <a:ext uri="{FF2B5EF4-FFF2-40B4-BE49-F238E27FC236}">
                <a16:creationId xmlns:a16="http://schemas.microsoft.com/office/drawing/2014/main" id="{F9B5DF09-A48B-EDC9-FF5F-224A6024D1D2}"/>
              </a:ext>
            </a:extLst>
          </p:cNvPr>
          <p:cNvSpPr txBox="1"/>
          <p:nvPr/>
        </p:nvSpPr>
        <p:spPr>
          <a:xfrm>
            <a:off x="0" y="5227488"/>
            <a:ext cx="4426226" cy="1631216"/>
          </a:xfrm>
          <a:prstGeom prst="rect">
            <a:avLst/>
          </a:prstGeom>
          <a:noFill/>
        </p:spPr>
        <p:txBody>
          <a:bodyPr wrap="square" rtlCol="0">
            <a:spAutoFit/>
          </a:bodyPr>
          <a:lstStyle/>
          <a:p>
            <a:r>
              <a:rPr lang="en-US" sz="2000" b="1" dirty="0"/>
              <a:t>Janet Karvonen led her New York Mills team to three consecutive state Class A championships.  A prolific scorer and superb rebounder, Janet scored 3,129 during her high school career.</a:t>
            </a:r>
          </a:p>
        </p:txBody>
      </p:sp>
      <p:sp>
        <p:nvSpPr>
          <p:cNvPr id="8" name="TextBox 7">
            <a:extLst>
              <a:ext uri="{FF2B5EF4-FFF2-40B4-BE49-F238E27FC236}">
                <a16:creationId xmlns:a16="http://schemas.microsoft.com/office/drawing/2014/main" id="{26F56059-CC2A-2CAB-FFDD-D4A4123F61AC}"/>
              </a:ext>
            </a:extLst>
          </p:cNvPr>
          <p:cNvSpPr txBox="1"/>
          <p:nvPr/>
        </p:nvSpPr>
        <p:spPr>
          <a:xfrm>
            <a:off x="5022573" y="5301973"/>
            <a:ext cx="3873833" cy="1631216"/>
          </a:xfrm>
          <a:prstGeom prst="rect">
            <a:avLst/>
          </a:prstGeom>
          <a:noFill/>
        </p:spPr>
        <p:txBody>
          <a:bodyPr wrap="square" rtlCol="0">
            <a:spAutoFit/>
          </a:bodyPr>
          <a:lstStyle/>
          <a:p>
            <a:r>
              <a:rPr lang="en-US" sz="2000" b="1" dirty="0"/>
              <a:t>Debbie Hunter of Cloquet transitioned from a scorer in high school to point guard playmaker for the U of M.  She still has the career record for assists and steals.</a:t>
            </a:r>
          </a:p>
        </p:txBody>
      </p:sp>
    </p:spTree>
    <p:extLst>
      <p:ext uri="{BB962C8B-B14F-4D97-AF65-F5344CB8AC3E}">
        <p14:creationId xmlns:p14="http://schemas.microsoft.com/office/powerpoint/2010/main" val="505554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42BD04-D30F-6EBB-E65A-7114BDAE694E}"/>
              </a:ext>
            </a:extLst>
          </p:cNvPr>
          <p:cNvSpPr txBox="1"/>
          <p:nvPr/>
        </p:nvSpPr>
        <p:spPr>
          <a:xfrm>
            <a:off x="854765" y="175747"/>
            <a:ext cx="7434469" cy="1446550"/>
          </a:xfrm>
          <a:prstGeom prst="rect">
            <a:avLst/>
          </a:prstGeom>
          <a:noFill/>
        </p:spPr>
        <p:txBody>
          <a:bodyPr wrap="square">
            <a:spAutoFit/>
          </a:bodyPr>
          <a:lstStyle/>
          <a:p>
            <a:pPr algn="ctr" defTabSz="457200"/>
            <a:r>
              <a:rPr lang="en-US" sz="4400" b="1" dirty="0">
                <a:solidFill>
                  <a:prstClr val="black"/>
                </a:solidFill>
                <a:latin typeface="Calibri" panose="020F0502020204030204"/>
              </a:rPr>
              <a:t>1970s, 1980s  Minnesota Girls High School Athletic Stars</a:t>
            </a:r>
          </a:p>
        </p:txBody>
      </p:sp>
      <p:pic>
        <p:nvPicPr>
          <p:cNvPr id="4" name="Picture 3" descr="A picture containing indoor, bathroom&#10;&#10;Description automatically generated">
            <a:extLst>
              <a:ext uri="{FF2B5EF4-FFF2-40B4-BE49-F238E27FC236}">
                <a16:creationId xmlns:a16="http://schemas.microsoft.com/office/drawing/2014/main" id="{CF03512E-2257-FC63-6D43-CCF40B560F87}"/>
              </a:ext>
            </a:extLst>
          </p:cNvPr>
          <p:cNvPicPr>
            <a:picLocks noChangeAspect="1"/>
          </p:cNvPicPr>
          <p:nvPr/>
        </p:nvPicPr>
        <p:blipFill rotWithShape="1">
          <a:blip r:embed="rId2">
            <a:extLst>
              <a:ext uri="{28A0092B-C50C-407E-A947-70E740481C1C}">
                <a14:useLocalDpi xmlns:a14="http://schemas.microsoft.com/office/drawing/2010/main" val="0"/>
              </a:ext>
            </a:extLst>
          </a:blip>
          <a:srcRect l="17391" b="18052"/>
          <a:stretch/>
        </p:blipFill>
        <p:spPr>
          <a:xfrm rot="5400000">
            <a:off x="-347534" y="2231329"/>
            <a:ext cx="4061119" cy="3021497"/>
          </a:xfrm>
          <a:prstGeom prst="rect">
            <a:avLst/>
          </a:prstGeom>
        </p:spPr>
      </p:pic>
      <p:pic>
        <p:nvPicPr>
          <p:cNvPr id="6" name="Picture 5" descr="A picture containing text, book&#10;&#10;Description automatically generated">
            <a:extLst>
              <a:ext uri="{FF2B5EF4-FFF2-40B4-BE49-F238E27FC236}">
                <a16:creationId xmlns:a16="http://schemas.microsoft.com/office/drawing/2014/main" id="{560A7198-4060-F16C-ED3D-4DB04B8BECCF}"/>
              </a:ext>
            </a:extLst>
          </p:cNvPr>
          <p:cNvPicPr>
            <a:picLocks noChangeAspect="1"/>
          </p:cNvPicPr>
          <p:nvPr/>
        </p:nvPicPr>
        <p:blipFill rotWithShape="1">
          <a:blip r:embed="rId3">
            <a:extLst>
              <a:ext uri="{28A0092B-C50C-407E-A947-70E740481C1C}">
                <a14:useLocalDpi xmlns:a14="http://schemas.microsoft.com/office/drawing/2010/main" val="0"/>
              </a:ext>
            </a:extLst>
          </a:blip>
          <a:srcRect l="1353" t="13929" r="3862" b="11095"/>
          <a:stretch/>
        </p:blipFill>
        <p:spPr>
          <a:xfrm rot="5400000">
            <a:off x="6117073" y="2445819"/>
            <a:ext cx="3610710" cy="2142109"/>
          </a:xfrm>
          <a:prstGeom prst="rect">
            <a:avLst/>
          </a:prstGeom>
        </p:spPr>
      </p:pic>
      <p:sp>
        <p:nvSpPr>
          <p:cNvPr id="7" name="TextBox 6">
            <a:extLst>
              <a:ext uri="{FF2B5EF4-FFF2-40B4-BE49-F238E27FC236}">
                <a16:creationId xmlns:a16="http://schemas.microsoft.com/office/drawing/2014/main" id="{339201B6-BDAF-F7D5-D218-BD6ED28FEF63}"/>
              </a:ext>
            </a:extLst>
          </p:cNvPr>
          <p:cNvSpPr txBox="1"/>
          <p:nvPr/>
        </p:nvSpPr>
        <p:spPr>
          <a:xfrm>
            <a:off x="3193774" y="1869346"/>
            <a:ext cx="3376905" cy="2246769"/>
          </a:xfrm>
          <a:prstGeom prst="rect">
            <a:avLst/>
          </a:prstGeom>
          <a:noFill/>
        </p:spPr>
        <p:txBody>
          <a:bodyPr wrap="square" rtlCol="0">
            <a:spAutoFit/>
          </a:bodyPr>
          <a:lstStyle/>
          <a:p>
            <a:r>
              <a:rPr lang="en-US" sz="2000" b="1" dirty="0"/>
              <a:t>Kay </a:t>
            </a:r>
            <a:r>
              <a:rPr lang="en-US" sz="2000" b="1" dirty="0" err="1"/>
              <a:t>Konerza</a:t>
            </a:r>
            <a:r>
              <a:rPr lang="en-US" sz="2000" b="1" dirty="0"/>
              <a:t> of Lester Prairie played baseball (boys’ team), was a state track champion, and basketball star who scored 2,715 points and became a two-year captain at Louisiana Tech.</a:t>
            </a:r>
          </a:p>
        </p:txBody>
      </p:sp>
      <p:sp>
        <p:nvSpPr>
          <p:cNvPr id="8" name="TextBox 7">
            <a:extLst>
              <a:ext uri="{FF2B5EF4-FFF2-40B4-BE49-F238E27FC236}">
                <a16:creationId xmlns:a16="http://schemas.microsoft.com/office/drawing/2014/main" id="{45721AEA-2BDE-7041-59F4-B6090ADE2824}"/>
              </a:ext>
            </a:extLst>
          </p:cNvPr>
          <p:cNvSpPr txBox="1"/>
          <p:nvPr/>
        </p:nvSpPr>
        <p:spPr>
          <a:xfrm>
            <a:off x="3321553" y="5226784"/>
            <a:ext cx="5671930" cy="1631216"/>
          </a:xfrm>
          <a:prstGeom prst="rect">
            <a:avLst/>
          </a:prstGeom>
          <a:noFill/>
        </p:spPr>
        <p:txBody>
          <a:bodyPr wrap="square" rtlCol="0">
            <a:spAutoFit/>
          </a:bodyPr>
          <a:lstStyle/>
          <a:p>
            <a:r>
              <a:rPr lang="en-US" sz="2000" b="1" dirty="0"/>
              <a:t>Kelly </a:t>
            </a:r>
            <a:r>
              <a:rPr lang="en-US" sz="2000" b="1" dirty="0" err="1"/>
              <a:t>Skalicky</a:t>
            </a:r>
            <a:r>
              <a:rPr lang="en-US" sz="2000" b="1" dirty="0"/>
              <a:t> of Albany was known for her ballhandling skills and competitiveness.  She was </a:t>
            </a:r>
            <a:r>
              <a:rPr lang="en-US" sz="2000" b="1" dirty="0" err="1"/>
              <a:t>Ms</a:t>
            </a:r>
            <a:r>
              <a:rPr lang="en-US" sz="2000" b="1" dirty="0"/>
              <a:t> Minnesota Basketball in 1981 and played at Louisiana State University until she suffered an injury and then focused on golf at the U of M.</a:t>
            </a:r>
          </a:p>
        </p:txBody>
      </p:sp>
    </p:spTree>
    <p:extLst>
      <p:ext uri="{BB962C8B-B14F-4D97-AF65-F5344CB8AC3E}">
        <p14:creationId xmlns:p14="http://schemas.microsoft.com/office/powerpoint/2010/main" val="4032520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1593FD-E961-D66C-4B28-719AA013F8E1}"/>
              </a:ext>
            </a:extLst>
          </p:cNvPr>
          <p:cNvPicPr>
            <a:picLocks noChangeAspect="1"/>
          </p:cNvPicPr>
          <p:nvPr/>
        </p:nvPicPr>
        <p:blipFill>
          <a:blip r:embed="rId2"/>
          <a:stretch>
            <a:fillRect/>
          </a:stretch>
        </p:blipFill>
        <p:spPr>
          <a:xfrm>
            <a:off x="811760" y="0"/>
            <a:ext cx="7706012" cy="1853345"/>
          </a:xfrm>
          <a:prstGeom prst="rect">
            <a:avLst/>
          </a:prstGeom>
        </p:spPr>
      </p:pic>
      <p:pic>
        <p:nvPicPr>
          <p:cNvPr id="10" name="Picture 9" descr="A couple of women running on a track&#10;&#10;Description automatically generated with low confidence">
            <a:extLst>
              <a:ext uri="{FF2B5EF4-FFF2-40B4-BE49-F238E27FC236}">
                <a16:creationId xmlns:a16="http://schemas.microsoft.com/office/drawing/2014/main" id="{A00B9B4B-DF49-5CB0-E57A-9E17C9072C56}"/>
              </a:ext>
            </a:extLst>
          </p:cNvPr>
          <p:cNvPicPr>
            <a:picLocks noChangeAspect="1"/>
          </p:cNvPicPr>
          <p:nvPr/>
        </p:nvPicPr>
        <p:blipFill rotWithShape="1">
          <a:blip r:embed="rId3">
            <a:extLst>
              <a:ext uri="{28A0092B-C50C-407E-A947-70E740481C1C}">
                <a14:useLocalDpi xmlns:a14="http://schemas.microsoft.com/office/drawing/2010/main" val="0"/>
              </a:ext>
            </a:extLst>
          </a:blip>
          <a:srcRect t="12947" r="18112" b="14976"/>
          <a:stretch/>
        </p:blipFill>
        <p:spPr>
          <a:xfrm>
            <a:off x="5563365" y="1577008"/>
            <a:ext cx="3260961" cy="4267201"/>
          </a:xfrm>
          <a:prstGeom prst="rect">
            <a:avLst/>
          </a:prstGeom>
        </p:spPr>
      </p:pic>
      <p:sp>
        <p:nvSpPr>
          <p:cNvPr id="11" name="TextBox 10">
            <a:extLst>
              <a:ext uri="{FF2B5EF4-FFF2-40B4-BE49-F238E27FC236}">
                <a16:creationId xmlns:a16="http://schemas.microsoft.com/office/drawing/2014/main" id="{9AC19AD7-BBF5-A592-8514-771F9B0A9C04}"/>
              </a:ext>
            </a:extLst>
          </p:cNvPr>
          <p:cNvSpPr txBox="1"/>
          <p:nvPr/>
        </p:nvSpPr>
        <p:spPr>
          <a:xfrm>
            <a:off x="3419062" y="1853345"/>
            <a:ext cx="2040833" cy="3170099"/>
          </a:xfrm>
          <a:prstGeom prst="rect">
            <a:avLst/>
          </a:prstGeom>
          <a:noFill/>
        </p:spPr>
        <p:txBody>
          <a:bodyPr wrap="square" rtlCol="0">
            <a:spAutoFit/>
          </a:bodyPr>
          <a:lstStyle/>
          <a:p>
            <a:r>
              <a:rPr lang="en-US" sz="2000" b="1" dirty="0"/>
              <a:t>Mary Jo Miller of Tracy-Milroy was all-state in 3 sports.  She played point guard at Kansas State and became an elementary school teacher.</a:t>
            </a:r>
          </a:p>
        </p:txBody>
      </p:sp>
      <p:sp>
        <p:nvSpPr>
          <p:cNvPr id="12" name="TextBox 11">
            <a:extLst>
              <a:ext uri="{FF2B5EF4-FFF2-40B4-BE49-F238E27FC236}">
                <a16:creationId xmlns:a16="http://schemas.microsoft.com/office/drawing/2014/main" id="{D68D37FD-4162-4E16-9FAE-937CDB9E5E83}"/>
              </a:ext>
            </a:extLst>
          </p:cNvPr>
          <p:cNvSpPr txBox="1"/>
          <p:nvPr/>
        </p:nvSpPr>
        <p:spPr>
          <a:xfrm>
            <a:off x="3137524" y="5861126"/>
            <a:ext cx="6006476" cy="1015663"/>
          </a:xfrm>
          <a:prstGeom prst="rect">
            <a:avLst/>
          </a:prstGeom>
          <a:noFill/>
        </p:spPr>
        <p:txBody>
          <a:bodyPr wrap="square" rtlCol="0">
            <a:spAutoFit/>
          </a:bodyPr>
          <a:lstStyle/>
          <a:p>
            <a:r>
              <a:rPr lang="en-US" sz="2000" b="1" dirty="0"/>
              <a:t>Cathie Twomey of Golden Valley was a premier distance runner for the U of M and a Big Ten champion.  Here she paces Mary Decker to a world record.</a:t>
            </a:r>
          </a:p>
        </p:txBody>
      </p:sp>
      <p:pic>
        <p:nvPicPr>
          <p:cNvPr id="16" name="Picture 15" descr="A picture containing person, sport, athletic game, player&#10;&#10;Description automatically generated">
            <a:extLst>
              <a:ext uri="{FF2B5EF4-FFF2-40B4-BE49-F238E27FC236}">
                <a16:creationId xmlns:a16="http://schemas.microsoft.com/office/drawing/2014/main" id="{23D3B5A9-C305-B4CA-3459-C745F102D4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259" y="1633146"/>
            <a:ext cx="2807333" cy="4226245"/>
          </a:xfrm>
          <a:prstGeom prst="rect">
            <a:avLst/>
          </a:prstGeom>
        </p:spPr>
      </p:pic>
    </p:spTree>
    <p:extLst>
      <p:ext uri="{BB962C8B-B14F-4D97-AF65-F5344CB8AC3E}">
        <p14:creationId xmlns:p14="http://schemas.microsoft.com/office/powerpoint/2010/main" val="17866282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ld, outdoor, black&#10;&#10;Description automatically generated">
            <a:extLst>
              <a:ext uri="{FF2B5EF4-FFF2-40B4-BE49-F238E27FC236}">
                <a16:creationId xmlns:a16="http://schemas.microsoft.com/office/drawing/2014/main" id="{CED9224B-BFD5-0B2D-B2BC-D631359300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199" y="1056138"/>
            <a:ext cx="2745730" cy="4224200"/>
          </a:xfrm>
          <a:prstGeom prst="rect">
            <a:avLst/>
          </a:prstGeom>
        </p:spPr>
      </p:pic>
      <p:pic>
        <p:nvPicPr>
          <p:cNvPr id="5" name="Picture 4" descr="A picture containing person, sport, athletic game, soccer&#10;&#10;Description automatically generated">
            <a:extLst>
              <a:ext uri="{FF2B5EF4-FFF2-40B4-BE49-F238E27FC236}">
                <a16:creationId xmlns:a16="http://schemas.microsoft.com/office/drawing/2014/main" id="{DAFDD45F-90D5-9157-6E7C-40F863E78E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112409"/>
            <a:ext cx="4220308" cy="4220308"/>
          </a:xfrm>
          <a:prstGeom prst="rect">
            <a:avLst/>
          </a:prstGeom>
        </p:spPr>
      </p:pic>
      <p:sp>
        <p:nvSpPr>
          <p:cNvPr id="6" name="TextBox 5">
            <a:extLst>
              <a:ext uri="{FF2B5EF4-FFF2-40B4-BE49-F238E27FC236}">
                <a16:creationId xmlns:a16="http://schemas.microsoft.com/office/drawing/2014/main" id="{A0B40FA3-29FD-27A5-2E8B-04BD130AB767}"/>
              </a:ext>
            </a:extLst>
          </p:cNvPr>
          <p:cNvSpPr txBox="1"/>
          <p:nvPr/>
        </p:nvSpPr>
        <p:spPr>
          <a:xfrm>
            <a:off x="548640" y="211015"/>
            <a:ext cx="8243668" cy="707886"/>
          </a:xfrm>
          <a:prstGeom prst="rect">
            <a:avLst/>
          </a:prstGeom>
          <a:noFill/>
        </p:spPr>
        <p:txBody>
          <a:bodyPr wrap="square" rtlCol="0">
            <a:spAutoFit/>
          </a:bodyPr>
          <a:lstStyle/>
          <a:p>
            <a:pPr algn="ctr"/>
            <a:r>
              <a:rPr lang="en-US" sz="4000" b="1" dirty="0"/>
              <a:t>1980s Minnesota Volleyball Players</a:t>
            </a:r>
          </a:p>
        </p:txBody>
      </p:sp>
      <p:sp>
        <p:nvSpPr>
          <p:cNvPr id="8" name="TextBox 7">
            <a:extLst>
              <a:ext uri="{FF2B5EF4-FFF2-40B4-BE49-F238E27FC236}">
                <a16:creationId xmlns:a16="http://schemas.microsoft.com/office/drawing/2014/main" id="{52C1193A-A6C1-13C9-39DC-609E8A10078B}"/>
              </a:ext>
            </a:extLst>
          </p:cNvPr>
          <p:cNvSpPr txBox="1"/>
          <p:nvPr/>
        </p:nvSpPr>
        <p:spPr>
          <a:xfrm>
            <a:off x="60432" y="5332717"/>
            <a:ext cx="9015211" cy="1569660"/>
          </a:xfrm>
          <a:prstGeom prst="rect">
            <a:avLst/>
          </a:prstGeom>
          <a:noFill/>
        </p:spPr>
        <p:txBody>
          <a:bodyPr wrap="square" rtlCol="0">
            <a:spAutoFit/>
          </a:bodyPr>
          <a:lstStyle/>
          <a:p>
            <a:r>
              <a:rPr lang="en-US" sz="2400" b="1" dirty="0"/>
              <a:t>Three-sport athletes Annie </a:t>
            </a:r>
            <a:r>
              <a:rPr lang="en-US" sz="2400" b="1" dirty="0" err="1"/>
              <a:t>Adamczak</a:t>
            </a:r>
            <a:r>
              <a:rPr lang="en-US" sz="2400" b="1" dirty="0"/>
              <a:t> (left) from Moose Lake and </a:t>
            </a:r>
            <a:r>
              <a:rPr lang="en-US" sz="2400" b="1" dirty="0" err="1"/>
              <a:t>Rochele</a:t>
            </a:r>
            <a:r>
              <a:rPr lang="en-US" sz="2400" b="1" dirty="0"/>
              <a:t> Goetz (right) of Waconia both played volleyball at the collegiate level.  Annie’s volleyball, basketball, and softball teams went undefeated in 1981-82.</a:t>
            </a:r>
          </a:p>
        </p:txBody>
      </p:sp>
    </p:spTree>
    <p:extLst>
      <p:ext uri="{BB962C8B-B14F-4D97-AF65-F5344CB8AC3E}">
        <p14:creationId xmlns:p14="http://schemas.microsoft.com/office/powerpoint/2010/main" val="6042115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0328"/>
            <a:ext cx="7886700" cy="1325563"/>
          </a:xfrm>
        </p:spPr>
        <p:txBody>
          <a:bodyPr>
            <a:noAutofit/>
          </a:bodyPr>
          <a:lstStyle/>
          <a:p>
            <a:r>
              <a:rPr lang="en-US" sz="5400" b="1" dirty="0"/>
              <a:t>At the Olympics</a:t>
            </a:r>
          </a:p>
        </p:txBody>
      </p:sp>
      <p:sp>
        <p:nvSpPr>
          <p:cNvPr id="3" name="Content Placeholder 2"/>
          <p:cNvSpPr>
            <a:spLocks noGrp="1"/>
          </p:cNvSpPr>
          <p:nvPr>
            <p:ph idx="1"/>
          </p:nvPr>
        </p:nvSpPr>
        <p:spPr>
          <a:xfrm>
            <a:off x="292100" y="1168400"/>
            <a:ext cx="8851900" cy="4930774"/>
          </a:xfrm>
        </p:spPr>
        <p:txBody>
          <a:bodyPr>
            <a:noAutofit/>
          </a:bodyPr>
          <a:lstStyle/>
          <a:p>
            <a:r>
              <a:rPr lang="en-US" dirty="0"/>
              <a:t>About 400 living people who spent their formative years in Minnesota have competed in the Winter and Summer Olympics.</a:t>
            </a:r>
          </a:p>
          <a:p>
            <a:endParaRPr lang="en-US" dirty="0"/>
          </a:p>
          <a:p>
            <a:r>
              <a:rPr lang="en-US" dirty="0"/>
              <a:t>More have been hockey players than any other sport.  Then comes a cluster:  curling is coming on like gangbusters, then speedskating, long distance running, wrestling, and cross country skiing.</a:t>
            </a:r>
          </a:p>
          <a:p>
            <a:endParaRPr lang="en-US" dirty="0"/>
          </a:p>
          <a:p>
            <a:r>
              <a:rPr lang="en-US" dirty="0"/>
              <a:t>There were no Olympics in 1940 and 1944 because of World War II (the Olympics happen every  4  years).  The winter and summer Olympic Games were held in the same year through 1992.</a:t>
            </a:r>
          </a:p>
          <a:p>
            <a:pPr marL="0" indent="0">
              <a:buNone/>
            </a:pPr>
            <a:endParaRPr lang="en-US" dirty="0"/>
          </a:p>
          <a:p>
            <a:endParaRPr lang="en-US" dirty="0"/>
          </a:p>
        </p:txBody>
      </p:sp>
    </p:spTree>
    <p:extLst>
      <p:ext uri="{BB962C8B-B14F-4D97-AF65-F5344CB8AC3E}">
        <p14:creationId xmlns:p14="http://schemas.microsoft.com/office/powerpoint/2010/main" val="29089467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4850" y="190502"/>
            <a:ext cx="7886700" cy="1325563"/>
          </a:xfrm>
        </p:spPr>
        <p:txBody>
          <a:bodyPr>
            <a:normAutofit/>
          </a:bodyPr>
          <a:lstStyle/>
          <a:p>
            <a:r>
              <a:rPr lang="en-US" sz="4500" b="1" dirty="0">
                <a:latin typeface="Times New Roman" panose="02020603050405020304" pitchFamily="18" charset="0"/>
                <a:cs typeface="Times New Roman" panose="02020603050405020304" pitchFamily="18" charset="0"/>
              </a:rPr>
              <a:t>At  the  Olympics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8616" y="1333500"/>
            <a:ext cx="7319360" cy="5334000"/>
          </a:xfrm>
        </p:spPr>
      </p:pic>
    </p:spTree>
    <p:extLst>
      <p:ext uri="{BB962C8B-B14F-4D97-AF65-F5344CB8AC3E}">
        <p14:creationId xmlns:p14="http://schemas.microsoft.com/office/powerpoint/2010/main" val="36378100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Still Skating Along Famously</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50" y="1520441"/>
            <a:ext cx="3276600" cy="5042805"/>
          </a:xfrm>
        </p:spPr>
      </p:pic>
      <p:sp>
        <p:nvSpPr>
          <p:cNvPr id="5" name="TextBox 4"/>
          <p:cNvSpPr txBox="1"/>
          <p:nvPr/>
        </p:nvSpPr>
        <p:spPr>
          <a:xfrm>
            <a:off x="3429000" y="1524000"/>
            <a:ext cx="563880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Janet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Gerhauser</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took a streetcar to ice arenas for figure skating  practice as she attended Minneapolis Washburn High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She thought of her skating partner, </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John Nightingale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as an older brother.  John attended Cretin High School.  Both later graduated from the University of Minnesota.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They placed 6</a:t>
            </a: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the 1952 Olympics figure skating pairs.  Janet was one of only about a dozen women on the US Olympic team.</a:t>
            </a:r>
          </a:p>
        </p:txBody>
      </p:sp>
    </p:spTree>
    <p:extLst>
      <p:ext uri="{BB962C8B-B14F-4D97-AF65-F5344CB8AC3E}">
        <p14:creationId xmlns:p14="http://schemas.microsoft.com/office/powerpoint/2010/main" val="22736218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1143000"/>
          </a:xfrm>
        </p:spPr>
        <p:txBody>
          <a:bodyPr>
            <a:normAutofit fontScale="90000"/>
          </a:bodyPr>
          <a:lstStyle/>
          <a:p>
            <a:r>
              <a:rPr lang="en-US" b="1" dirty="0">
                <a:solidFill>
                  <a:srgbClr val="C00000"/>
                </a:solidFill>
                <a:latin typeface="Times New Roman" panose="02020603050405020304" pitchFamily="18" charset="0"/>
                <a:cs typeface="Times New Roman" panose="02020603050405020304" pitchFamily="18" charset="0"/>
              </a:rPr>
              <a:t>Janet </a:t>
            </a:r>
            <a:r>
              <a:rPr lang="en-US" b="1" dirty="0" err="1">
                <a:solidFill>
                  <a:srgbClr val="C00000"/>
                </a:solidFill>
                <a:latin typeface="Times New Roman" panose="02020603050405020304" pitchFamily="18" charset="0"/>
                <a:cs typeface="Times New Roman" panose="02020603050405020304" pitchFamily="18" charset="0"/>
              </a:rPr>
              <a:t>Gerhauser</a:t>
            </a:r>
            <a:r>
              <a:rPr lang="en-US" b="1" dirty="0">
                <a:solidFill>
                  <a:srgbClr val="C00000"/>
                </a:solidFill>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and</a:t>
            </a:r>
            <a:r>
              <a:rPr lang="en-US" b="1" dirty="0">
                <a:solidFill>
                  <a:srgbClr val="C00000"/>
                </a:solidFill>
                <a:latin typeface="Times New Roman" panose="02020603050405020304" pitchFamily="18" charset="0"/>
                <a:cs typeface="Times New Roman" panose="02020603050405020304" pitchFamily="18" charset="0"/>
              </a:rPr>
              <a:t> John Nightingale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462312"/>
            <a:ext cx="3569733" cy="5014688"/>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08" t="13611" r="15001" b="5445"/>
          <a:stretch/>
        </p:blipFill>
        <p:spPr>
          <a:xfrm>
            <a:off x="3867150" y="1466850"/>
            <a:ext cx="5086350" cy="3530553"/>
          </a:xfrm>
          <a:prstGeom prst="rect">
            <a:avLst/>
          </a:prstGeom>
        </p:spPr>
      </p:pic>
      <p:sp>
        <p:nvSpPr>
          <p:cNvPr id="6" name="TextBox 5"/>
          <p:cNvSpPr txBox="1"/>
          <p:nvPr/>
        </p:nvSpPr>
        <p:spPr>
          <a:xfrm>
            <a:off x="3867150" y="4997403"/>
            <a:ext cx="50863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Janet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Gerhauser</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became an international figure skating judge.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John Nightingale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had a lengthy military service career.</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547847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1240" y="559366"/>
            <a:ext cx="6172200" cy="765572"/>
          </a:xfrm>
        </p:spPr>
        <p:txBody>
          <a:bodyPr>
            <a:noAutofit/>
          </a:bodyPr>
          <a:lstStyle/>
          <a:p>
            <a:r>
              <a:rPr lang="en-US" b="1" dirty="0">
                <a:latin typeface="Times New Roman" panose="02020603050405020304" pitchFamily="18" charset="0"/>
                <a:cs typeface="Times New Roman" panose="02020603050405020304" pitchFamily="18" charset="0"/>
              </a:rPr>
              <a:t>It Takes a Village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07" y="2413000"/>
            <a:ext cx="6361287" cy="4051300"/>
          </a:xfrm>
          <a:prstGeom prst="rect">
            <a:avLst/>
          </a:prstGeom>
        </p:spPr>
      </p:pic>
      <p:sp>
        <p:nvSpPr>
          <p:cNvPr id="6" name="TextBox 5"/>
          <p:cNvSpPr txBox="1"/>
          <p:nvPr/>
        </p:nvSpPr>
        <p:spPr>
          <a:xfrm>
            <a:off x="6535835" y="3251200"/>
            <a:ext cx="2514760" cy="2677656"/>
          </a:xfrm>
          <a:prstGeom prst="rect">
            <a:avLst/>
          </a:prstGeom>
          <a:noFill/>
        </p:spPr>
        <p:txBody>
          <a:bodyPr wrap="square" rtlCol="0">
            <a:spAutoFit/>
          </a:bodyPr>
          <a:lstStyle/>
          <a:p>
            <a:pPr defTabSz="457200"/>
            <a:r>
              <a:rPr lang="en-US" sz="2400" b="1" dirty="0">
                <a:solidFill>
                  <a:srgbClr val="FF0000"/>
                </a:solidFill>
                <a:latin typeface="Times New Roman" panose="02020603050405020304" pitchFamily="18" charset="0"/>
                <a:cs typeface="Times New Roman" panose="02020603050405020304" pitchFamily="18" charset="0"/>
              </a:rPr>
              <a:t>Jessie Diggins </a:t>
            </a:r>
            <a:r>
              <a:rPr lang="en-US" sz="2400" dirty="0">
                <a:solidFill>
                  <a:prstClr val="black"/>
                </a:solidFill>
                <a:latin typeface="Times New Roman" panose="02020603050405020304" pitchFamily="18" charset="0"/>
                <a:cs typeface="Times New Roman" panose="02020603050405020304" pitchFamily="18" charset="0"/>
              </a:rPr>
              <a:t>is from Afton, Minnesota, and won the state cross country ski championship in 9</a:t>
            </a:r>
            <a:r>
              <a:rPr lang="en-US" sz="2400" baseline="30000" dirty="0">
                <a:solidFill>
                  <a:prstClr val="black"/>
                </a:solidFill>
                <a:latin typeface="Times New Roman" panose="02020603050405020304" pitchFamily="18" charset="0"/>
                <a:cs typeface="Times New Roman" panose="02020603050405020304" pitchFamily="18" charset="0"/>
              </a:rPr>
              <a:t>th</a:t>
            </a:r>
            <a:r>
              <a:rPr lang="en-US" sz="2400" dirty="0">
                <a:solidFill>
                  <a:prstClr val="black"/>
                </a:solidFill>
                <a:latin typeface="Times New Roman" panose="02020603050405020304" pitchFamily="18" charset="0"/>
                <a:cs typeface="Times New Roman" panose="02020603050405020304" pitchFamily="18" charset="0"/>
              </a:rPr>
              <a:t> grade!</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090831" y="1282448"/>
            <a:ext cx="6512611" cy="830997"/>
          </a:xfrm>
          <a:prstGeom prst="rect">
            <a:avLst/>
          </a:prstGeom>
        </p:spPr>
        <p:txBody>
          <a:bodyPr wrap="square">
            <a:spAutoFit/>
          </a:bodyPr>
          <a:lstStyle/>
          <a:p>
            <a:pPr defTabSz="457200"/>
            <a:r>
              <a:rPr lang="en-US" sz="2400" dirty="0">
                <a:solidFill>
                  <a:prstClr val="black"/>
                </a:solidFill>
                <a:latin typeface="Times New Roman" panose="02020603050405020304" pitchFamily="18" charset="0"/>
                <a:cs typeface="Times New Roman" panose="02020603050405020304" pitchFamily="18" charset="0"/>
              </a:rPr>
              <a:t>Here is a woman who cross country skied in the 2014 Olympics and won medals in 2018 and 2022.</a:t>
            </a:r>
            <a:endParaRPr lang="en-US" sz="2400" dirty="0">
              <a:solidFill>
                <a:prstClr val="black"/>
              </a:solidFill>
              <a:latin typeface="Calibri" panose="020F0502020204030204"/>
            </a:endParaRPr>
          </a:p>
        </p:txBody>
      </p:sp>
    </p:spTree>
    <p:extLst>
      <p:ext uri="{BB962C8B-B14F-4D97-AF65-F5344CB8AC3E}">
        <p14:creationId xmlns:p14="http://schemas.microsoft.com/office/powerpoint/2010/main" val="24307967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416812" y="352856"/>
          <a:ext cx="3600431" cy="4768290"/>
        </p:xfrm>
        <a:graphic>
          <a:graphicData uri="http://schemas.openxmlformats.org/presentationml/2006/ole">
            <mc:AlternateContent xmlns:mc="http://schemas.openxmlformats.org/markup-compatibility/2006">
              <mc:Choice xmlns:v="urn:schemas-microsoft-com:vml" Requires="v">
                <p:oleObj name="Acrobat Document" r:id="rId2" imgW="8470900" imgH="11214100" progId="">
                  <p:embed/>
                </p:oleObj>
              </mc:Choice>
              <mc:Fallback>
                <p:oleObj name="Acrobat Document" r:id="rId2" imgW="8470900" imgH="11214100" progId="">
                  <p:embed/>
                  <p:pic>
                    <p:nvPicPr>
                      <p:cNvPr id="4"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812" y="352856"/>
                        <a:ext cx="3600431" cy="4768290"/>
                      </a:xfrm>
                      <a:prstGeom prst="rect">
                        <a:avLst/>
                      </a:prstGeom>
                      <a:noFill/>
                    </p:spPr>
                  </p:pic>
                </p:oleObj>
              </mc:Fallback>
            </mc:AlternateContent>
          </a:graphicData>
        </a:graphic>
      </p:graphicFrame>
      <p:pic>
        <p:nvPicPr>
          <p:cNvPr id="7" name="Picture 6" descr="A picture containing text&#10;&#10;Description automatically generated">
            <a:extLst>
              <a:ext uri="{FF2B5EF4-FFF2-40B4-BE49-F238E27FC236}">
                <a16:creationId xmlns:a16="http://schemas.microsoft.com/office/drawing/2014/main" id="{BA3AA721-079E-9B4E-C338-184E358064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2682" y="2000251"/>
            <a:ext cx="3573298" cy="4768289"/>
          </a:xfrm>
          <a:prstGeom prst="rect">
            <a:avLst/>
          </a:prstGeom>
        </p:spPr>
      </p:pic>
    </p:spTree>
    <p:extLst>
      <p:ext uri="{BB962C8B-B14F-4D97-AF65-F5344CB8AC3E}">
        <p14:creationId xmlns:p14="http://schemas.microsoft.com/office/powerpoint/2010/main" val="18502062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500" b="1" dirty="0">
                <a:latin typeface="Times New Roman" panose="02020603050405020304" pitchFamily="18" charset="0"/>
                <a:cs typeface="Times New Roman" panose="02020603050405020304" pitchFamily="18" charset="0"/>
                <a:hlinkClick r:id="rId2"/>
              </a:rPr>
              <a:t>Jessie  Diggins  </a:t>
            </a:r>
            <a:r>
              <a:rPr lang="en-US" sz="4500" b="1" dirty="0">
                <a:latin typeface="Times New Roman" panose="02020603050405020304" pitchFamily="18" charset="0"/>
                <a:cs typeface="Times New Roman" panose="02020603050405020304" pitchFamily="18" charset="0"/>
              </a:rPr>
              <a:t>Today</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21636" y="1442005"/>
            <a:ext cx="7100728" cy="5050871"/>
          </a:xfrm>
        </p:spPr>
      </p:pic>
    </p:spTree>
    <p:extLst>
      <p:ext uri="{BB962C8B-B14F-4D97-AF65-F5344CB8AC3E}">
        <p14:creationId xmlns:p14="http://schemas.microsoft.com/office/powerpoint/2010/main" val="10495757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1143000"/>
          </a:xfrm>
        </p:spPr>
        <p:txBody>
          <a:bodyPr>
            <a:noAutofit/>
          </a:bodyPr>
          <a:lstStyle/>
          <a:p>
            <a:r>
              <a:rPr lang="en-US" b="1" dirty="0">
                <a:latin typeface="Times New Roman" panose="02020603050405020304" pitchFamily="18" charset="0"/>
                <a:cs typeface="Times New Roman" panose="02020603050405020304" pitchFamily="18" charset="0"/>
              </a:rPr>
              <a:t>Minnesota’s Hometown Olympian</a:t>
            </a:r>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600200"/>
            <a:ext cx="3425960" cy="5257800"/>
          </a:xfrm>
          <a:prstGeom prst="rect">
            <a:avLst/>
          </a:prstGeom>
        </p:spPr>
      </p:pic>
      <p:sp>
        <p:nvSpPr>
          <p:cNvPr id="7" name="TextBox 6"/>
          <p:cNvSpPr txBox="1"/>
          <p:nvPr/>
        </p:nvSpPr>
        <p:spPr>
          <a:xfrm>
            <a:off x="3711710" y="1447800"/>
            <a:ext cx="5565640"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Announcing itself as Minnesota’s Hometown, Hutchinson is proud to have a close relationship with </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Lindsay Whalen,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perhaps the most known female athlete in Minnesota.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four-year starting point guard and two-time All-American at the University of Minnesota, Lindsay averaged over 20 points per game during her collegiate career.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Attendance increased nine-fold at women’s basketball games from 2000-04.</a:t>
            </a:r>
          </a:p>
        </p:txBody>
      </p:sp>
    </p:spTree>
    <p:extLst>
      <p:ext uri="{BB962C8B-B14F-4D97-AF65-F5344CB8AC3E}">
        <p14:creationId xmlns:p14="http://schemas.microsoft.com/office/powerpoint/2010/main" val="31575279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latin typeface="Times New Roman" panose="02020603050405020304" pitchFamily="18" charset="0"/>
                <a:cs typeface="Times New Roman" panose="02020603050405020304" pitchFamily="18" charset="0"/>
                <a:hlinkClick r:id="rId2"/>
              </a:rPr>
              <a:t>Lindsay Whalen</a:t>
            </a:r>
            <a:endParaRPr lang="en-US" b="1" dirty="0">
              <a:solidFill>
                <a:srgbClr val="C0000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9474"/>
          <a:stretch/>
        </p:blipFill>
        <p:spPr>
          <a:xfrm>
            <a:off x="152399" y="1524000"/>
            <a:ext cx="3817891" cy="5181600"/>
          </a:xfrm>
        </p:spPr>
      </p:pic>
      <p:sp>
        <p:nvSpPr>
          <p:cNvPr id="5" name="TextBox 4"/>
          <p:cNvSpPr txBox="1"/>
          <p:nvPr/>
        </p:nvSpPr>
        <p:spPr>
          <a:xfrm>
            <a:off x="4050376" y="1219817"/>
            <a:ext cx="4914900"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Originally drafted by the Connecticut Sun, Lindsay has played professional basketball for over ten years and never missed a start through the 2014 season since her second game in the WNBA.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Since 2009, Lindsay has played for the Minnesota Lynx and led the team to four WNBA Championships.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She was the leading scorer in the gold medal game at the 2016 Olympics in Rio de Janeiro and recently named the new head women’s basketball coach at the University of Minnesota.</a:t>
            </a:r>
          </a:p>
        </p:txBody>
      </p:sp>
    </p:spTree>
    <p:extLst>
      <p:ext uri="{BB962C8B-B14F-4D97-AF65-F5344CB8AC3E}">
        <p14:creationId xmlns:p14="http://schemas.microsoft.com/office/powerpoint/2010/main" val="33272780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1333" r="23636"/>
          <a:stretch/>
        </p:blipFill>
        <p:spPr>
          <a:xfrm>
            <a:off x="838200" y="1088886"/>
            <a:ext cx="7466958" cy="5769114"/>
          </a:xfrm>
          <a:prstGeom prst="rect">
            <a:avLst/>
          </a:prstGeom>
        </p:spPr>
      </p:pic>
      <p:sp>
        <p:nvSpPr>
          <p:cNvPr id="3" name="TextBox 2"/>
          <p:cNvSpPr txBox="1"/>
          <p:nvPr/>
        </p:nvSpPr>
        <p:spPr>
          <a:xfrm>
            <a:off x="228600" y="381000"/>
            <a:ext cx="8458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rPr>
              <a:t>Lindsay Whalen Returns to Hutchinson</a:t>
            </a:r>
          </a:p>
        </p:txBody>
      </p:sp>
    </p:spTree>
    <p:extLst>
      <p:ext uri="{BB962C8B-B14F-4D97-AF65-F5344CB8AC3E}">
        <p14:creationId xmlns:p14="http://schemas.microsoft.com/office/powerpoint/2010/main" val="21468874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Times New Roman" panose="02020603050405020304" pitchFamily="18" charset="0"/>
                <a:cs typeface="Times New Roman" panose="02020603050405020304" pitchFamily="18" charset="0"/>
              </a:rPr>
              <a:t>Inspiring a Whole New Generation of Little Girls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2694"/>
          <a:stretch/>
        </p:blipFill>
        <p:spPr>
          <a:xfrm>
            <a:off x="268356" y="1798007"/>
            <a:ext cx="5314275" cy="4056400"/>
          </a:xfrm>
          <a:prstGeom prst="rect">
            <a:avLst/>
          </a:prstGeom>
        </p:spPr>
      </p:pic>
      <p:sp>
        <p:nvSpPr>
          <p:cNvPr id="5" name="TextBox 4"/>
          <p:cNvSpPr txBox="1"/>
          <p:nvPr/>
        </p:nvSpPr>
        <p:spPr>
          <a:xfrm>
            <a:off x="5943600" y="2400300"/>
            <a:ext cx="2932044" cy="3046988"/>
          </a:xfrm>
          <a:prstGeom prst="rect">
            <a:avLst/>
          </a:prstGeom>
          <a:noFill/>
        </p:spPr>
        <p:txBody>
          <a:bodyPr wrap="square" rtlCol="0">
            <a:spAutoFit/>
          </a:bodyPr>
          <a:lstStyle/>
          <a:p>
            <a:pPr defTabSz="457200"/>
            <a:r>
              <a:rPr lang="en-US" sz="2400" b="1" dirty="0">
                <a:solidFill>
                  <a:srgbClr val="C00000"/>
                </a:solidFill>
                <a:latin typeface="Calibri" panose="020F0502020204030204"/>
              </a:rPr>
              <a:t>Briana Scurry</a:t>
            </a:r>
            <a:r>
              <a:rPr lang="en-US" sz="2400" dirty="0">
                <a:solidFill>
                  <a:prstClr val="black"/>
                </a:solidFill>
                <a:latin typeface="Calibri" panose="020F0502020204030204"/>
              </a:rPr>
              <a:t>, a graduate of Anoka High School, is a three-time Olympian and helped the U. S. to two gold medals as the team’s goalkeeper</a:t>
            </a:r>
            <a:r>
              <a:rPr lang="en-US" dirty="0">
                <a:solidFill>
                  <a:prstClr val="black"/>
                </a:solidFill>
                <a:latin typeface="Calibri" panose="020F0502020204030204"/>
              </a:rPr>
              <a:t>.</a:t>
            </a:r>
            <a:endParaRPr lang="en-US" b="1" dirty="0">
              <a:solidFill>
                <a:srgbClr val="C00000"/>
              </a:solidFill>
              <a:latin typeface="Calibri" panose="020F0502020204030204"/>
            </a:endParaRPr>
          </a:p>
        </p:txBody>
      </p:sp>
    </p:spTree>
    <p:extLst>
      <p:ext uri="{BB962C8B-B14F-4D97-AF65-F5344CB8AC3E}">
        <p14:creationId xmlns:p14="http://schemas.microsoft.com/office/powerpoint/2010/main" val="15965873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C00000"/>
                </a:solidFill>
                <a:latin typeface="Times New Roman" panose="02020603050405020304" pitchFamily="18" charset="0"/>
                <a:cs typeface="Times New Roman" panose="02020603050405020304" pitchFamily="18" charset="0"/>
              </a:rPr>
              <a:t>Briana Scurry</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139" y="1478421"/>
            <a:ext cx="3862167" cy="5278589"/>
          </a:xfrm>
          <a:prstGeom prst="rect">
            <a:avLst/>
          </a:prstGeom>
        </p:spPr>
      </p:pic>
      <p:sp>
        <p:nvSpPr>
          <p:cNvPr id="4" name="TextBox 3"/>
          <p:cNvSpPr txBox="1"/>
          <p:nvPr/>
        </p:nvSpPr>
        <p:spPr>
          <a:xfrm>
            <a:off x="4686300" y="1885952"/>
            <a:ext cx="4109830" cy="4154984"/>
          </a:xfrm>
          <a:prstGeom prst="rect">
            <a:avLst/>
          </a:prstGeom>
          <a:noFill/>
        </p:spPr>
        <p:txBody>
          <a:bodyPr wrap="square" rtlCol="0">
            <a:spAutoFit/>
          </a:bodyPr>
          <a:lstStyle/>
          <a:p>
            <a:pPr defTabSz="457200"/>
            <a:r>
              <a:rPr lang="en-US" sz="2400" dirty="0">
                <a:solidFill>
                  <a:prstClr val="black"/>
                </a:solidFill>
                <a:latin typeface="Calibri" panose="020F0502020204030204"/>
              </a:rPr>
              <a:t>Quick, athletic, focused, and possessing great jumping ability and spectacular balance, </a:t>
            </a:r>
            <a:r>
              <a:rPr lang="en-US" sz="2400" b="1" dirty="0">
                <a:solidFill>
                  <a:srgbClr val="C00000"/>
                </a:solidFill>
                <a:latin typeface="Calibri" panose="020F0502020204030204"/>
                <a:hlinkClick r:id="rId3"/>
              </a:rPr>
              <a:t>Briana Scurry</a:t>
            </a:r>
            <a:r>
              <a:rPr lang="en-US" sz="2400" dirty="0">
                <a:solidFill>
                  <a:prstClr val="black"/>
                </a:solidFill>
                <a:latin typeface="Calibri" panose="020F0502020204030204"/>
              </a:rPr>
              <a:t>, received a full athletic scholarship to the University of Massachusetts—Amherst.</a:t>
            </a:r>
          </a:p>
          <a:p>
            <a:pPr defTabSz="457200"/>
            <a:endParaRPr lang="en-US" sz="2400" dirty="0">
              <a:solidFill>
                <a:prstClr val="black"/>
              </a:solidFill>
              <a:latin typeface="Calibri" panose="020F0502020204030204"/>
            </a:endParaRPr>
          </a:p>
          <a:p>
            <a:pPr defTabSz="457200"/>
            <a:r>
              <a:rPr lang="en-US" sz="2400" dirty="0">
                <a:solidFill>
                  <a:prstClr val="black"/>
                </a:solidFill>
                <a:latin typeface="Calibri" panose="020F0502020204030204"/>
              </a:rPr>
              <a:t>She is making a successful recovery from a traumatic brain injury.</a:t>
            </a:r>
          </a:p>
        </p:txBody>
      </p:sp>
    </p:spTree>
    <p:extLst>
      <p:ext uri="{BB962C8B-B14F-4D97-AF65-F5344CB8AC3E}">
        <p14:creationId xmlns:p14="http://schemas.microsoft.com/office/powerpoint/2010/main" val="36456759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DAC69A-727F-3660-2144-EDFEBF4F86A9}"/>
              </a:ext>
            </a:extLst>
          </p:cNvPr>
          <p:cNvPicPr>
            <a:picLocks noChangeAspect="1"/>
          </p:cNvPicPr>
          <p:nvPr/>
        </p:nvPicPr>
        <p:blipFill>
          <a:blip r:embed="rId2"/>
          <a:stretch>
            <a:fillRect/>
          </a:stretch>
        </p:blipFill>
        <p:spPr>
          <a:xfrm>
            <a:off x="1" y="0"/>
            <a:ext cx="9143998" cy="6857999"/>
          </a:xfrm>
          <a:prstGeom prst="rect">
            <a:avLst/>
          </a:prstGeom>
        </p:spPr>
      </p:pic>
    </p:spTree>
    <p:extLst>
      <p:ext uri="{BB962C8B-B14F-4D97-AF65-F5344CB8AC3E}">
        <p14:creationId xmlns:p14="http://schemas.microsoft.com/office/powerpoint/2010/main" val="25449028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olleyball, sport, athletic game, person&#10;&#10;Description automatically generated">
            <a:extLst>
              <a:ext uri="{FF2B5EF4-FFF2-40B4-BE49-F238E27FC236}">
                <a16:creationId xmlns:a16="http://schemas.microsoft.com/office/drawing/2014/main" id="{C20F80FF-C9A9-2D49-1278-3D2EE7AD67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78" y="-6626"/>
            <a:ext cx="5508394" cy="6858000"/>
          </a:xfrm>
          <a:prstGeom prst="rect">
            <a:avLst/>
          </a:prstGeom>
        </p:spPr>
      </p:pic>
      <p:sp>
        <p:nvSpPr>
          <p:cNvPr id="4" name="TextBox 3">
            <a:extLst>
              <a:ext uri="{FF2B5EF4-FFF2-40B4-BE49-F238E27FC236}">
                <a16:creationId xmlns:a16="http://schemas.microsoft.com/office/drawing/2014/main" id="{85521FCB-B034-F784-A95F-18AAE799085F}"/>
              </a:ext>
            </a:extLst>
          </p:cNvPr>
          <p:cNvSpPr txBox="1"/>
          <p:nvPr/>
        </p:nvSpPr>
        <p:spPr>
          <a:xfrm>
            <a:off x="5541524" y="797510"/>
            <a:ext cx="3615728"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Wiz Bachman </a:t>
            </a:r>
            <a:r>
              <a:rPr kumimoji="0" lang="en-US" sz="2800" b="0" i="0" u="none" strike="noStrike" kern="1200" cap="none" spc="0" normalizeH="0" baseline="0" noProof="0" dirty="0">
                <a:ln>
                  <a:noFill/>
                </a:ln>
                <a:solidFill>
                  <a:prstClr val="black"/>
                </a:solidFill>
                <a:effectLst/>
                <a:uLnTx/>
                <a:uFillTx/>
                <a:latin typeface="Calibri"/>
                <a:ea typeface="+mn-ea"/>
                <a:cs typeface="+mn-cs"/>
              </a:rPr>
              <a:t>of Lakeville</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a:ln>
                  <a:noFill/>
                </a:ln>
                <a:solidFill>
                  <a:prstClr val="black"/>
                </a:solidFill>
                <a:effectLst/>
                <a:uLnTx/>
                <a:uFillTx/>
                <a:latin typeface="Calibri"/>
                <a:ea typeface="+mn-ea"/>
                <a:cs typeface="+mn-cs"/>
              </a:rPr>
              <a:t>competed at state competitions in volleyball, cross country skiing, and track and field (high jump) before attending UCLA.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She was a member of the 2004 US Olympic volleyball team.</a:t>
            </a:r>
          </a:p>
        </p:txBody>
      </p:sp>
    </p:spTree>
    <p:extLst>
      <p:ext uri="{BB962C8B-B14F-4D97-AF65-F5344CB8AC3E}">
        <p14:creationId xmlns:p14="http://schemas.microsoft.com/office/powerpoint/2010/main" val="23847928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people, crowd&#10;&#10;Description automatically generated">
            <a:extLst>
              <a:ext uri="{FF2B5EF4-FFF2-40B4-BE49-F238E27FC236}">
                <a16:creationId xmlns:a16="http://schemas.microsoft.com/office/drawing/2014/main" id="{99D1E2DB-6D08-323A-9B31-2C5FD5F391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43000"/>
            <a:ext cx="5485883" cy="3659322"/>
          </a:xfrm>
          <a:prstGeom prst="rect">
            <a:avLst/>
          </a:prstGeom>
        </p:spPr>
      </p:pic>
      <p:sp>
        <p:nvSpPr>
          <p:cNvPr id="4" name="TextBox 3">
            <a:extLst>
              <a:ext uri="{FF2B5EF4-FFF2-40B4-BE49-F238E27FC236}">
                <a16:creationId xmlns:a16="http://schemas.microsoft.com/office/drawing/2014/main" id="{C4BFAA07-1177-5976-3F38-8BE1A12F0BE8}"/>
              </a:ext>
            </a:extLst>
          </p:cNvPr>
          <p:cNvSpPr txBox="1"/>
          <p:nvPr/>
        </p:nvSpPr>
        <p:spPr>
          <a:xfrm>
            <a:off x="152400" y="5181600"/>
            <a:ext cx="54102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Barb Jones of St. Paul Central (Lakeland) competed in state track and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nordic</a:t>
            </a:r>
            <a:r>
              <a:rPr kumimoji="0" lang="en-US" sz="2400" b="0" i="0" u="none" strike="noStrike" kern="1200" cap="none" spc="0" normalizeH="0" baseline="0" noProof="0" dirty="0">
                <a:ln>
                  <a:noFill/>
                </a:ln>
                <a:solidFill>
                  <a:prstClr val="black"/>
                </a:solidFill>
                <a:effectLst/>
                <a:uLnTx/>
                <a:uFillTx/>
                <a:latin typeface="Calibri"/>
                <a:ea typeface="+mn-ea"/>
                <a:cs typeface="+mn-cs"/>
              </a:rPr>
              <a:t> meets and was a 2002 Olympian</a:t>
            </a:r>
          </a:p>
        </p:txBody>
      </p:sp>
      <p:pic>
        <p:nvPicPr>
          <p:cNvPr id="6" name="Picture 5" descr="A person skiing on the snow&#10;&#10;Description automatically generated with medium confidence">
            <a:extLst>
              <a:ext uri="{FF2B5EF4-FFF2-40B4-BE49-F238E27FC236}">
                <a16:creationId xmlns:a16="http://schemas.microsoft.com/office/drawing/2014/main" id="{49504068-2233-205C-7FBF-58AB477B1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9622" y="6626"/>
            <a:ext cx="3657600" cy="4876800"/>
          </a:xfrm>
          <a:prstGeom prst="rect">
            <a:avLst/>
          </a:prstGeom>
        </p:spPr>
      </p:pic>
      <p:sp>
        <p:nvSpPr>
          <p:cNvPr id="7" name="TextBox 6">
            <a:extLst>
              <a:ext uri="{FF2B5EF4-FFF2-40B4-BE49-F238E27FC236}">
                <a16:creationId xmlns:a16="http://schemas.microsoft.com/office/drawing/2014/main" id="{3B2D60FE-FA95-5B89-15F0-969119D630B5}"/>
              </a:ext>
            </a:extLst>
          </p:cNvPr>
          <p:cNvSpPr txBox="1"/>
          <p:nvPr/>
        </p:nvSpPr>
        <p:spPr>
          <a:xfrm>
            <a:off x="5638283" y="4919008"/>
            <a:ext cx="350571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 superb golfer, swimmer, and skier, Carolyn Treacy of Duluth East was a member of the 2006 Olympic biathlon team.</a:t>
            </a:r>
          </a:p>
        </p:txBody>
      </p:sp>
    </p:spTree>
    <p:extLst>
      <p:ext uri="{BB962C8B-B14F-4D97-AF65-F5344CB8AC3E}">
        <p14:creationId xmlns:p14="http://schemas.microsoft.com/office/powerpoint/2010/main" val="23104878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Play at the Park</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524000"/>
            <a:ext cx="3962400" cy="5234143"/>
          </a:xfrm>
        </p:spPr>
      </p:pic>
      <p:sp>
        <p:nvSpPr>
          <p:cNvPr id="5" name="TextBox 4"/>
          <p:cNvSpPr txBox="1"/>
          <p:nvPr/>
        </p:nvSpPr>
        <p:spPr>
          <a:xfrm>
            <a:off x="4724400" y="1600200"/>
            <a:ext cx="403860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Playing at Lewis Park in Edina, </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Jenny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Schmidgall</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is a firm believer in learning to play in an unstructured environment allows you to “figure it out on your own.”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four-time Olympian, Jenny was on the inaugural US Olympic women’s hockey team in 1998 that won a gold medal.</a:t>
            </a:r>
          </a:p>
        </p:txBody>
      </p:sp>
    </p:spTree>
    <p:extLst>
      <p:ext uri="{BB962C8B-B14F-4D97-AF65-F5344CB8AC3E}">
        <p14:creationId xmlns:p14="http://schemas.microsoft.com/office/powerpoint/2010/main" val="25709024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338" y="306532"/>
            <a:ext cx="3699162" cy="4466134"/>
          </a:xfrm>
          <a:prstGeom prst="rect">
            <a:avLst/>
          </a:prstGeom>
        </p:spPr>
      </p:pic>
      <p:pic>
        <p:nvPicPr>
          <p:cNvPr id="4" name="Picture 3" descr="Map&#10;&#10;Description automatically generated">
            <a:extLst>
              <a:ext uri="{FF2B5EF4-FFF2-40B4-BE49-F238E27FC236}">
                <a16:creationId xmlns:a16="http://schemas.microsoft.com/office/drawing/2014/main" id="{462FC02A-A4E5-8A59-974D-A8D5735485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1731" y="1974925"/>
            <a:ext cx="3986861" cy="4532347"/>
          </a:xfrm>
          <a:prstGeom prst="rect">
            <a:avLst/>
          </a:prstGeom>
        </p:spPr>
      </p:pic>
    </p:spTree>
    <p:extLst>
      <p:ext uri="{BB962C8B-B14F-4D97-AF65-F5344CB8AC3E}">
        <p14:creationId xmlns:p14="http://schemas.microsoft.com/office/powerpoint/2010/main" val="36630542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red and white uniform and gloves&#10;&#10;Description automatically generated with low confidence">
            <a:extLst>
              <a:ext uri="{FF2B5EF4-FFF2-40B4-BE49-F238E27FC236}">
                <a16:creationId xmlns:a16="http://schemas.microsoft.com/office/drawing/2014/main" id="{67D5FF49-245C-BDFA-242A-6E92B64D6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990600"/>
            <a:ext cx="3251200" cy="4876800"/>
          </a:xfrm>
          <a:prstGeom prst="rect">
            <a:avLst/>
          </a:prstGeom>
        </p:spPr>
      </p:pic>
      <p:pic>
        <p:nvPicPr>
          <p:cNvPr id="5" name="Picture 4" descr="A picture containing outdoor, ice hockey, snow, person&#10;&#10;Description automatically generated">
            <a:extLst>
              <a:ext uri="{FF2B5EF4-FFF2-40B4-BE49-F238E27FC236}">
                <a16:creationId xmlns:a16="http://schemas.microsoft.com/office/drawing/2014/main" id="{107B5573-1348-4D42-227D-760DCBB2FC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231" t="10020" r="18060"/>
          <a:stretch/>
        </p:blipFill>
        <p:spPr>
          <a:xfrm>
            <a:off x="4452729" y="1143000"/>
            <a:ext cx="4343401" cy="4105748"/>
          </a:xfrm>
          <a:prstGeom prst="rect">
            <a:avLst/>
          </a:prstGeom>
          <a:ln w="57150">
            <a:solidFill>
              <a:schemeClr val="tx1"/>
            </a:solidFill>
          </a:ln>
        </p:spPr>
      </p:pic>
      <p:sp>
        <p:nvSpPr>
          <p:cNvPr id="6" name="TextBox 5">
            <a:extLst>
              <a:ext uri="{FF2B5EF4-FFF2-40B4-BE49-F238E27FC236}">
                <a16:creationId xmlns:a16="http://schemas.microsoft.com/office/drawing/2014/main" id="{A1DDE3D7-E057-9395-383B-E69B837F04F6}"/>
              </a:ext>
            </a:extLst>
          </p:cNvPr>
          <p:cNvSpPr txBox="1"/>
          <p:nvPr/>
        </p:nvSpPr>
        <p:spPr>
          <a:xfrm>
            <a:off x="152400" y="152400"/>
            <a:ext cx="89916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Other multiple-time Olympians</a:t>
            </a:r>
          </a:p>
        </p:txBody>
      </p:sp>
      <p:sp>
        <p:nvSpPr>
          <p:cNvPr id="7" name="TextBox 6">
            <a:extLst>
              <a:ext uri="{FF2B5EF4-FFF2-40B4-BE49-F238E27FC236}">
                <a16:creationId xmlns:a16="http://schemas.microsoft.com/office/drawing/2014/main" id="{53678664-0394-7A93-16D7-655F900996CF}"/>
              </a:ext>
            </a:extLst>
          </p:cNvPr>
          <p:cNvSpPr txBox="1"/>
          <p:nvPr/>
        </p:nvSpPr>
        <p:spPr>
          <a:xfrm>
            <a:off x="152400" y="5943600"/>
            <a:ext cx="4648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Kelly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Pannek</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Benilde</a:t>
            </a:r>
            <a:r>
              <a:rPr kumimoji="0" lang="en-US" sz="2400" b="0" i="0" u="none" strike="noStrike" kern="1200" cap="none" spc="0" normalizeH="0" baseline="0" noProof="0" dirty="0">
                <a:ln>
                  <a:noFill/>
                </a:ln>
                <a:solidFill>
                  <a:prstClr val="black"/>
                </a:solidFill>
                <a:effectLst/>
                <a:uLnTx/>
                <a:uFillTx/>
                <a:latin typeface="Calibri"/>
                <a:ea typeface="+mn-ea"/>
                <a:cs typeface="+mn-cs"/>
              </a:rPr>
              <a:t>-St. Margaret’s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was also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Ms</a:t>
            </a:r>
            <a:r>
              <a:rPr kumimoji="0" lang="en-US" sz="2400" b="0" i="0" u="none" strike="noStrike" kern="1200" cap="none" spc="0" normalizeH="0" baseline="0" noProof="0" dirty="0">
                <a:ln>
                  <a:noFill/>
                </a:ln>
                <a:solidFill>
                  <a:prstClr val="black"/>
                </a:solidFill>
                <a:effectLst/>
                <a:uLnTx/>
                <a:uFillTx/>
                <a:latin typeface="Calibri"/>
                <a:ea typeface="+mn-ea"/>
                <a:cs typeface="+mn-cs"/>
              </a:rPr>
              <a:t> Minnesota Soccer</a:t>
            </a:r>
          </a:p>
        </p:txBody>
      </p:sp>
      <p:sp>
        <p:nvSpPr>
          <p:cNvPr id="8" name="TextBox 7">
            <a:extLst>
              <a:ext uri="{FF2B5EF4-FFF2-40B4-BE49-F238E27FC236}">
                <a16:creationId xmlns:a16="http://schemas.microsoft.com/office/drawing/2014/main" id="{331CD391-CA1A-739F-4BA6-6E0575DA0F05}"/>
              </a:ext>
            </a:extLst>
          </p:cNvPr>
          <p:cNvSpPr txBox="1"/>
          <p:nvPr/>
        </p:nvSpPr>
        <p:spPr>
          <a:xfrm>
            <a:off x="4571999" y="5486400"/>
            <a:ext cx="434340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Lee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Stecklein</a:t>
            </a:r>
            <a:r>
              <a:rPr kumimoji="0" lang="en-US" sz="2400" b="0" i="0" u="none" strike="noStrike" kern="1200" cap="none" spc="0" normalizeH="0" baseline="0" noProof="0" dirty="0">
                <a:ln>
                  <a:noFill/>
                </a:ln>
                <a:solidFill>
                  <a:prstClr val="black"/>
                </a:solidFill>
                <a:effectLst/>
                <a:uLnTx/>
                <a:uFillTx/>
                <a:latin typeface="Calibri"/>
                <a:ea typeface="+mn-ea"/>
                <a:cs typeface="+mn-cs"/>
              </a:rPr>
              <a:t> of Roseville Area HS has been on 3 Olympic hockey teams</a:t>
            </a:r>
          </a:p>
        </p:txBody>
      </p:sp>
    </p:spTree>
    <p:extLst>
      <p:ext uri="{BB962C8B-B14F-4D97-AF65-F5344CB8AC3E}">
        <p14:creationId xmlns:p14="http://schemas.microsoft.com/office/powerpoint/2010/main" val="21178843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ce hockey, outdoor, person&#10;&#10;Description automatically generated">
            <a:extLst>
              <a:ext uri="{FF2B5EF4-FFF2-40B4-BE49-F238E27FC236}">
                <a16:creationId xmlns:a16="http://schemas.microsoft.com/office/drawing/2014/main" id="{7258FE4C-EB29-BF24-B139-A441DDB33C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8094" y="3429000"/>
            <a:ext cx="4738255" cy="3356264"/>
          </a:xfrm>
          <a:prstGeom prst="rect">
            <a:avLst/>
          </a:prstGeom>
        </p:spPr>
      </p:pic>
      <p:pic>
        <p:nvPicPr>
          <p:cNvPr id="5" name="Picture 4" descr="A hockey player in a white uniform&#10;&#10;Description automatically generated with low confidence">
            <a:extLst>
              <a:ext uri="{FF2B5EF4-FFF2-40B4-BE49-F238E27FC236}">
                <a16:creationId xmlns:a16="http://schemas.microsoft.com/office/drawing/2014/main" id="{BA2E6702-F331-E7DC-0584-839504C760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0" y="1482435"/>
            <a:ext cx="5170511" cy="2895486"/>
          </a:xfrm>
          <a:prstGeom prst="rect">
            <a:avLst/>
          </a:prstGeom>
        </p:spPr>
      </p:pic>
      <p:sp>
        <p:nvSpPr>
          <p:cNvPr id="6" name="TextBox 5">
            <a:extLst>
              <a:ext uri="{FF2B5EF4-FFF2-40B4-BE49-F238E27FC236}">
                <a16:creationId xmlns:a16="http://schemas.microsoft.com/office/drawing/2014/main" id="{AABF473E-26AC-14F9-3191-12E38E074BE8}"/>
              </a:ext>
            </a:extLst>
          </p:cNvPr>
          <p:cNvSpPr txBox="1"/>
          <p:nvPr/>
        </p:nvSpPr>
        <p:spPr>
          <a:xfrm>
            <a:off x="96981" y="4613563"/>
            <a:ext cx="4239491" cy="2308324"/>
          </a:xfrm>
          <a:prstGeom prst="rect">
            <a:avLst/>
          </a:prstGeom>
          <a:noFill/>
        </p:spPr>
        <p:txBody>
          <a:bodyPr wrap="square" rtlCol="0">
            <a:spAutoFit/>
          </a:bodyPr>
          <a:lstStyle/>
          <a:p>
            <a:r>
              <a:rPr lang="en-US" sz="2400" b="1" dirty="0"/>
              <a:t>Tina </a:t>
            </a:r>
            <a:r>
              <a:rPr lang="en-US" sz="2400" b="1" dirty="0" err="1"/>
              <a:t>Kampa</a:t>
            </a:r>
            <a:r>
              <a:rPr lang="en-US" sz="2400" b="1" dirty="0"/>
              <a:t> of Maple Grove is a 5’ 0” tall defense person who played at Bemidji State University.</a:t>
            </a:r>
          </a:p>
          <a:p>
            <a:r>
              <a:rPr lang="en-US" sz="2400" b="1" dirty="0"/>
              <a:t>  She is now Director of Hockey Operations at Dartmouth.</a:t>
            </a:r>
          </a:p>
        </p:txBody>
      </p:sp>
      <p:sp>
        <p:nvSpPr>
          <p:cNvPr id="7" name="TextBox 6">
            <a:extLst>
              <a:ext uri="{FF2B5EF4-FFF2-40B4-BE49-F238E27FC236}">
                <a16:creationId xmlns:a16="http://schemas.microsoft.com/office/drawing/2014/main" id="{2C80AAFC-20D8-DA4A-B009-3C36E18E78BA}"/>
              </a:ext>
            </a:extLst>
          </p:cNvPr>
          <p:cNvSpPr txBox="1"/>
          <p:nvPr/>
        </p:nvSpPr>
        <p:spPr>
          <a:xfrm>
            <a:off x="247649" y="114924"/>
            <a:ext cx="8648699" cy="1446550"/>
          </a:xfrm>
          <a:prstGeom prst="rect">
            <a:avLst/>
          </a:prstGeom>
          <a:noFill/>
        </p:spPr>
        <p:txBody>
          <a:bodyPr wrap="square" rtlCol="0">
            <a:spAutoFit/>
          </a:bodyPr>
          <a:lstStyle/>
          <a:p>
            <a:pPr algn="ctr"/>
            <a:r>
              <a:rPr lang="en-US" sz="4400" b="1" dirty="0"/>
              <a:t>Pioneer and recent Minnesota Hockey Players</a:t>
            </a:r>
          </a:p>
        </p:txBody>
      </p:sp>
      <p:sp>
        <p:nvSpPr>
          <p:cNvPr id="8" name="TextBox 7">
            <a:extLst>
              <a:ext uri="{FF2B5EF4-FFF2-40B4-BE49-F238E27FC236}">
                <a16:creationId xmlns:a16="http://schemas.microsoft.com/office/drawing/2014/main" id="{63D6618B-6471-EA32-FF99-461BBEDB5E25}"/>
              </a:ext>
            </a:extLst>
          </p:cNvPr>
          <p:cNvSpPr txBox="1"/>
          <p:nvPr/>
        </p:nvSpPr>
        <p:spPr>
          <a:xfrm>
            <a:off x="5554639" y="1476154"/>
            <a:ext cx="3341709" cy="1938992"/>
          </a:xfrm>
          <a:prstGeom prst="rect">
            <a:avLst/>
          </a:prstGeom>
          <a:noFill/>
        </p:spPr>
        <p:txBody>
          <a:bodyPr wrap="square" rtlCol="0">
            <a:spAutoFit/>
          </a:bodyPr>
          <a:lstStyle/>
          <a:p>
            <a:r>
              <a:rPr lang="en-US" sz="2400" b="1" dirty="0" err="1"/>
              <a:t>Winny</a:t>
            </a:r>
            <a:r>
              <a:rPr lang="en-US" sz="2400" b="1" dirty="0"/>
              <a:t> Brodt of Roseville scored 62 goals in 30 games. At the U of M, she was WCHA Player of the Year.</a:t>
            </a:r>
          </a:p>
        </p:txBody>
      </p:sp>
    </p:spTree>
    <p:extLst>
      <p:ext uri="{BB962C8B-B14F-4D97-AF65-F5344CB8AC3E}">
        <p14:creationId xmlns:p14="http://schemas.microsoft.com/office/powerpoint/2010/main" val="35743400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running on a street&#10;&#10;Description automatically generated with low confidence">
            <a:extLst>
              <a:ext uri="{FF2B5EF4-FFF2-40B4-BE49-F238E27FC236}">
                <a16:creationId xmlns:a16="http://schemas.microsoft.com/office/drawing/2014/main" id="{D8F22FA3-D856-6F86-AEB8-23A43355B9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326" y="722377"/>
            <a:ext cx="3701955" cy="4687824"/>
          </a:xfrm>
          <a:prstGeom prst="rect">
            <a:avLst/>
          </a:prstGeom>
        </p:spPr>
      </p:pic>
      <p:pic>
        <p:nvPicPr>
          <p:cNvPr id="5" name="Picture 4" descr="A couple of women running on a track&#10;&#10;Description automatically generated with low confidence">
            <a:extLst>
              <a:ext uri="{FF2B5EF4-FFF2-40B4-BE49-F238E27FC236}">
                <a16:creationId xmlns:a16="http://schemas.microsoft.com/office/drawing/2014/main" id="{BE699443-8446-FDD2-4D63-7EC7408127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67" r="16963" b="14399"/>
          <a:stretch/>
        </p:blipFill>
        <p:spPr>
          <a:xfrm>
            <a:off x="5514271" y="1315699"/>
            <a:ext cx="2916057" cy="4121006"/>
          </a:xfrm>
          <a:prstGeom prst="rect">
            <a:avLst/>
          </a:prstGeom>
        </p:spPr>
      </p:pic>
      <p:sp>
        <p:nvSpPr>
          <p:cNvPr id="6" name="TextBox 5">
            <a:extLst>
              <a:ext uri="{FF2B5EF4-FFF2-40B4-BE49-F238E27FC236}">
                <a16:creationId xmlns:a16="http://schemas.microsoft.com/office/drawing/2014/main" id="{7CCB27B4-E982-E90F-F985-6EF658073ABC}"/>
              </a:ext>
            </a:extLst>
          </p:cNvPr>
          <p:cNvSpPr txBox="1"/>
          <p:nvPr/>
        </p:nvSpPr>
        <p:spPr>
          <a:xfrm>
            <a:off x="-16565" y="5350793"/>
            <a:ext cx="43936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Jan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Ettle</a:t>
            </a:r>
            <a:r>
              <a:rPr kumimoji="0" lang="en-US" sz="2400" b="0" i="0" u="none" strike="noStrike" kern="1200" cap="none" spc="0" normalizeH="0" baseline="0" noProof="0" dirty="0">
                <a:ln>
                  <a:noFill/>
                </a:ln>
                <a:solidFill>
                  <a:prstClr val="black"/>
                </a:solidFill>
                <a:effectLst/>
                <a:uLnTx/>
                <a:uFillTx/>
                <a:latin typeface="Calibri"/>
                <a:ea typeface="+mn-ea"/>
                <a:cs typeface="+mn-cs"/>
              </a:rPr>
              <a:t> of Freeport (Albany HS) was not able to run cross country, yet she placed 6</a:t>
            </a:r>
            <a:r>
              <a:rPr kumimoji="0" lang="en-US" sz="2400" b="0" i="0" u="none" strike="noStrike" kern="1200" cap="none" spc="0" normalizeH="0" baseline="30000" noProof="0" dirty="0">
                <a:ln>
                  <a:noFill/>
                </a:ln>
                <a:solidFill>
                  <a:prstClr val="black"/>
                </a:solidFill>
                <a:effectLst/>
                <a:uLnTx/>
                <a:uFillTx/>
                <a:latin typeface="Calibri"/>
                <a:ea typeface="+mn-ea"/>
                <a:cs typeface="+mn-cs"/>
              </a:rPr>
              <a:t>th</a:t>
            </a:r>
            <a:r>
              <a:rPr kumimoji="0" lang="en-US" sz="2400" b="0" i="0" u="none" strike="noStrike" kern="1200" cap="none" spc="0" normalizeH="0" baseline="0" noProof="0" dirty="0">
                <a:ln>
                  <a:noFill/>
                </a:ln>
                <a:solidFill>
                  <a:prstClr val="black"/>
                </a:solidFill>
                <a:effectLst/>
                <a:uLnTx/>
                <a:uFillTx/>
                <a:latin typeface="Calibri"/>
                <a:ea typeface="+mn-ea"/>
                <a:cs typeface="+mn-cs"/>
              </a:rPr>
              <a:t> in the 1984 US Olympic Trials</a:t>
            </a:r>
          </a:p>
        </p:txBody>
      </p:sp>
      <p:sp>
        <p:nvSpPr>
          <p:cNvPr id="7" name="TextBox 6">
            <a:extLst>
              <a:ext uri="{FF2B5EF4-FFF2-40B4-BE49-F238E27FC236}">
                <a16:creationId xmlns:a16="http://schemas.microsoft.com/office/drawing/2014/main" id="{E23405C3-9DD6-2E8F-4D92-B6225A3D6F5C}"/>
              </a:ext>
            </a:extLst>
          </p:cNvPr>
          <p:cNvSpPr txBox="1"/>
          <p:nvPr/>
        </p:nvSpPr>
        <p:spPr>
          <a:xfrm>
            <a:off x="4876800" y="5486400"/>
            <a:ext cx="4191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Cathie Twomey of Golden Valley paced Mary Decker to a world record run in the 2,000 meters</a:t>
            </a:r>
          </a:p>
        </p:txBody>
      </p:sp>
      <p:sp>
        <p:nvSpPr>
          <p:cNvPr id="8" name="TextBox 7">
            <a:extLst>
              <a:ext uri="{FF2B5EF4-FFF2-40B4-BE49-F238E27FC236}">
                <a16:creationId xmlns:a16="http://schemas.microsoft.com/office/drawing/2014/main" id="{80699138-2807-49E8-D8A5-ABE04B608835}"/>
              </a:ext>
            </a:extLst>
          </p:cNvPr>
          <p:cNvSpPr txBox="1"/>
          <p:nvPr/>
        </p:nvSpPr>
        <p:spPr>
          <a:xfrm>
            <a:off x="193234" y="1249"/>
            <a:ext cx="875753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Early high school girls’ teams often changed in public restrooms</a:t>
            </a:r>
          </a:p>
        </p:txBody>
      </p:sp>
    </p:spTree>
    <p:extLst>
      <p:ext uri="{BB962C8B-B14F-4D97-AF65-F5344CB8AC3E}">
        <p14:creationId xmlns:p14="http://schemas.microsoft.com/office/powerpoint/2010/main" val="36902856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8229600" cy="1143000"/>
          </a:xfrm>
          <a:noFill/>
        </p:spPr>
        <p:txBody>
          <a:bodyPr/>
          <a:lstStyle/>
          <a:p>
            <a:pPr algn="ctr"/>
            <a:r>
              <a:rPr lang="en-US" b="1" dirty="0"/>
              <a:t>Grit and Determination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 y="1162050"/>
            <a:ext cx="8153400" cy="5514416"/>
          </a:xfrm>
          <a:prstGeom prst="rect">
            <a:avLst/>
          </a:prstGeom>
        </p:spPr>
      </p:pic>
    </p:spTree>
    <p:extLst>
      <p:ext uri="{BB962C8B-B14F-4D97-AF65-F5344CB8AC3E}">
        <p14:creationId xmlns:p14="http://schemas.microsoft.com/office/powerpoint/2010/main" val="32016157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A True Minnesotan</a:t>
            </a:r>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1274" y="1436993"/>
            <a:ext cx="3605644" cy="5323629"/>
          </a:xfrm>
        </p:spPr>
      </p:pic>
      <p:sp>
        <p:nvSpPr>
          <p:cNvPr id="9" name="TextBox 8"/>
          <p:cNvSpPr txBox="1"/>
          <p:nvPr/>
        </p:nvSpPr>
        <p:spPr>
          <a:xfrm>
            <a:off x="4868141" y="1690689"/>
            <a:ext cx="3943350" cy="3970318"/>
          </a:xfrm>
          <a:prstGeom prst="rect">
            <a:avLst/>
          </a:prstGeom>
          <a:noFill/>
        </p:spPr>
        <p:txBody>
          <a:bodyPr wrap="square" rtlCol="0">
            <a:spAutoFit/>
          </a:bodyPr>
          <a:lstStyle/>
          <a:p>
            <a:pPr defTabSz="457200"/>
            <a:r>
              <a:rPr lang="en-US" dirty="0">
                <a:solidFill>
                  <a:prstClr val="black"/>
                </a:solidFill>
                <a:latin typeface="Times New Roman" panose="02020603050405020304" pitchFamily="18" charset="0"/>
                <a:cs typeface="Times New Roman" panose="02020603050405020304" pitchFamily="18" charset="0"/>
              </a:rPr>
              <a:t>A five-time cross country state champion from Dawson-Boyd High School, </a:t>
            </a:r>
            <a:r>
              <a:rPr lang="en-US" b="1" dirty="0">
                <a:solidFill>
                  <a:srgbClr val="C00000"/>
                </a:solidFill>
                <a:latin typeface="Times New Roman" panose="02020603050405020304" pitchFamily="18" charset="0"/>
                <a:cs typeface="Times New Roman" panose="02020603050405020304" pitchFamily="18" charset="0"/>
              </a:rPr>
              <a:t>Carrie </a:t>
            </a:r>
            <a:r>
              <a:rPr lang="en-US" b="1" dirty="0" err="1">
                <a:solidFill>
                  <a:srgbClr val="C00000"/>
                </a:solidFill>
                <a:latin typeface="Times New Roman" panose="02020603050405020304" pitchFamily="18" charset="0"/>
                <a:cs typeface="Times New Roman" panose="02020603050405020304" pitchFamily="18" charset="0"/>
              </a:rPr>
              <a:t>Tollefson</a:t>
            </a:r>
            <a:r>
              <a:rPr lang="en-US" b="1" dirty="0">
                <a:solidFill>
                  <a:srgbClr val="C00000"/>
                </a:solidFill>
                <a:latin typeface="Times New Roman" panose="02020603050405020304" pitchFamily="18" charset="0"/>
                <a:cs typeface="Times New Roman" panose="02020603050405020304" pitchFamily="18" charset="0"/>
              </a:rPr>
              <a:t> </a:t>
            </a:r>
            <a:r>
              <a:rPr lang="en-US" dirty="0">
                <a:solidFill>
                  <a:prstClr val="black"/>
                </a:solidFill>
                <a:latin typeface="Times New Roman" panose="02020603050405020304" pitchFamily="18" charset="0"/>
                <a:cs typeface="Times New Roman" panose="02020603050405020304" pitchFamily="18" charset="0"/>
              </a:rPr>
              <a:t>was the most highly recruited distance runner in the nation when she graduated in 1995. </a:t>
            </a:r>
          </a:p>
          <a:p>
            <a:pPr defTabSz="457200"/>
            <a:endParaRPr lang="en-US" dirty="0">
              <a:solidFill>
                <a:prstClr val="black"/>
              </a:solidFill>
              <a:latin typeface="Times New Roman" panose="02020603050405020304" pitchFamily="18" charset="0"/>
              <a:cs typeface="Times New Roman" panose="02020603050405020304" pitchFamily="18" charset="0"/>
            </a:endParaRPr>
          </a:p>
          <a:p>
            <a:pPr defTabSz="457200"/>
            <a:r>
              <a:rPr lang="en-US" dirty="0">
                <a:solidFill>
                  <a:prstClr val="black"/>
                </a:solidFill>
                <a:latin typeface="Times New Roman" panose="02020603050405020304" pitchFamily="18" charset="0"/>
                <a:cs typeface="Times New Roman" panose="02020603050405020304" pitchFamily="18" charset="0"/>
              </a:rPr>
              <a:t> Two years later Carrie was the NCAA women’s cross country champion running for Villanova University, a distance-running powerhouse.  She also won some track titles.</a:t>
            </a:r>
          </a:p>
          <a:p>
            <a:pPr defTabSz="457200"/>
            <a:endParaRPr lang="en-US" dirty="0">
              <a:solidFill>
                <a:prstClr val="black"/>
              </a:solidFill>
              <a:latin typeface="Times New Roman" panose="02020603050405020304" pitchFamily="18" charset="0"/>
              <a:cs typeface="Times New Roman" panose="02020603050405020304" pitchFamily="18" charset="0"/>
            </a:endParaRPr>
          </a:p>
          <a:p>
            <a:pPr defTabSz="457200"/>
            <a:r>
              <a:rPr lang="en-US" dirty="0">
                <a:solidFill>
                  <a:prstClr val="black"/>
                </a:solidFill>
                <a:latin typeface="Times New Roman" panose="02020603050405020304" pitchFamily="18" charset="0"/>
                <a:cs typeface="Times New Roman" panose="02020603050405020304" pitchFamily="18" charset="0"/>
              </a:rPr>
              <a:t>Carrie returned to Minnesota shortly after graduating.</a:t>
            </a:r>
          </a:p>
        </p:txBody>
      </p:sp>
    </p:spTree>
    <p:extLst>
      <p:ext uri="{BB962C8B-B14F-4D97-AF65-F5344CB8AC3E}">
        <p14:creationId xmlns:p14="http://schemas.microsoft.com/office/powerpoint/2010/main" val="31360059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014" y="537722"/>
            <a:ext cx="8717973" cy="857250"/>
          </a:xfrm>
        </p:spPr>
        <p:txBody>
          <a:bodyPr>
            <a:normAutofit fontScale="90000"/>
          </a:bodyPr>
          <a:lstStyle/>
          <a:p>
            <a:r>
              <a:rPr lang="en-US" b="1" dirty="0">
                <a:latin typeface="Times New Roman" panose="02020603050405020304" pitchFamily="18" charset="0"/>
                <a:cs typeface="Times New Roman" panose="02020603050405020304" pitchFamily="18" charset="0"/>
              </a:rPr>
              <a:t>Perseverance Payoff Is London Flight</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11757"/>
          <a:stretch/>
        </p:blipFill>
        <p:spPr>
          <a:xfrm>
            <a:off x="345014" y="1653994"/>
            <a:ext cx="5023864" cy="4538988"/>
          </a:xfrm>
          <a:prstGeom prst="rect">
            <a:avLst/>
          </a:prstGeom>
        </p:spPr>
      </p:pic>
      <p:sp>
        <p:nvSpPr>
          <p:cNvPr id="4" name="Rectangle 3"/>
          <p:cNvSpPr/>
          <p:nvPr/>
        </p:nvSpPr>
        <p:spPr>
          <a:xfrm>
            <a:off x="5707691" y="1653994"/>
            <a:ext cx="3091295" cy="4524315"/>
          </a:xfrm>
          <a:prstGeom prst="rect">
            <a:avLst/>
          </a:prstGeom>
        </p:spPr>
        <p:txBody>
          <a:bodyPr wrap="square">
            <a:spAutoFit/>
          </a:bodyPr>
          <a:lstStyle/>
          <a:p>
            <a:pPr defTabSz="457200"/>
            <a:r>
              <a:rPr lang="en-US" sz="2400" b="1" dirty="0">
                <a:solidFill>
                  <a:srgbClr val="C00000"/>
                </a:solidFill>
                <a:latin typeface="Times New Roman" panose="02020603050405020304" pitchFamily="18" charset="0"/>
                <a:cs typeface="Times New Roman" panose="02020603050405020304" pitchFamily="18" charset="0"/>
              </a:rPr>
              <a:t>Amanda Smock, </a:t>
            </a:r>
            <a:r>
              <a:rPr lang="en-US" sz="2400" dirty="0">
                <a:solidFill>
                  <a:prstClr val="black"/>
                </a:solidFill>
                <a:latin typeface="Times New Roman" panose="02020603050405020304" pitchFamily="18" charset="0"/>
                <a:cs typeface="Times New Roman" panose="02020603050405020304" pitchFamily="18" charset="0"/>
              </a:rPr>
              <a:t>from Melrose, competed in the triple jump and finished 27</a:t>
            </a:r>
            <a:r>
              <a:rPr lang="en-US" sz="2400" baseline="30000" dirty="0">
                <a:solidFill>
                  <a:prstClr val="black"/>
                </a:solidFill>
                <a:latin typeface="Times New Roman" panose="02020603050405020304" pitchFamily="18" charset="0"/>
                <a:cs typeface="Times New Roman" panose="02020603050405020304" pitchFamily="18" charset="0"/>
              </a:rPr>
              <a:t>th</a:t>
            </a:r>
            <a:r>
              <a:rPr lang="en-US" sz="2400" dirty="0">
                <a:solidFill>
                  <a:prstClr val="black"/>
                </a:solidFill>
                <a:latin typeface="Times New Roman" panose="02020603050405020304" pitchFamily="18" charset="0"/>
                <a:cs typeface="Times New Roman" panose="02020603050405020304" pitchFamily="18" charset="0"/>
              </a:rPr>
              <a:t> at the 2012 Olympics in London, England.</a:t>
            </a:r>
          </a:p>
          <a:p>
            <a:pPr defTabSz="457200"/>
            <a:endParaRPr lang="en-US" sz="2400" dirty="0">
              <a:solidFill>
                <a:prstClr val="black"/>
              </a:solidFill>
              <a:latin typeface="Times New Roman" panose="02020603050405020304" pitchFamily="18" charset="0"/>
              <a:cs typeface="Times New Roman" panose="02020603050405020304" pitchFamily="18" charset="0"/>
            </a:endParaRPr>
          </a:p>
          <a:p>
            <a:pPr defTabSz="457200"/>
            <a:r>
              <a:rPr lang="en-US" sz="2400" dirty="0">
                <a:solidFill>
                  <a:prstClr val="black"/>
                </a:solidFill>
                <a:latin typeface="Times New Roman" panose="02020603050405020304" pitchFamily="18" charset="0"/>
                <a:cs typeface="Times New Roman" panose="02020603050405020304" pitchFamily="18" charset="0"/>
              </a:rPr>
              <a:t>She starred in track and field and  gymnastics in high school and then attended North Dakota State University.</a:t>
            </a:r>
          </a:p>
        </p:txBody>
      </p:sp>
    </p:spTree>
    <p:extLst>
      <p:ext uri="{BB962C8B-B14F-4D97-AF65-F5344CB8AC3E}">
        <p14:creationId xmlns:p14="http://schemas.microsoft.com/office/powerpoint/2010/main" val="14248245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latin typeface="Times New Roman" panose="02020603050405020304" pitchFamily="18" charset="0"/>
                <a:cs typeface="Times New Roman" panose="02020603050405020304" pitchFamily="18" charset="0"/>
              </a:rPr>
              <a:t>Amanda Smock</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4145"/>
          <a:stretch/>
        </p:blipFill>
        <p:spPr>
          <a:xfrm>
            <a:off x="1314450" y="1943100"/>
            <a:ext cx="3257550" cy="3729038"/>
          </a:xfrm>
          <a:prstGeom prst="rect">
            <a:avLst/>
          </a:prstGeom>
        </p:spPr>
      </p:pic>
      <p:sp>
        <p:nvSpPr>
          <p:cNvPr id="4" name="TextBox 3"/>
          <p:cNvSpPr txBox="1"/>
          <p:nvPr/>
        </p:nvSpPr>
        <p:spPr>
          <a:xfrm>
            <a:off x="4743450" y="1943103"/>
            <a:ext cx="2914650" cy="3139321"/>
          </a:xfrm>
          <a:prstGeom prst="rect">
            <a:avLst/>
          </a:prstGeom>
          <a:noFill/>
        </p:spPr>
        <p:txBody>
          <a:bodyPr wrap="square" rtlCol="0">
            <a:spAutoFit/>
          </a:bodyPr>
          <a:lstStyle/>
          <a:p>
            <a:pPr defTabSz="457200"/>
            <a:r>
              <a:rPr lang="en-US" dirty="0">
                <a:solidFill>
                  <a:prstClr val="black"/>
                </a:solidFill>
                <a:latin typeface="Calibri" panose="020F0502020204030204"/>
              </a:rPr>
              <a:t>A national champion in the triple jump in both 2014 and 2015, </a:t>
            </a:r>
            <a:r>
              <a:rPr lang="en-US" b="1" dirty="0">
                <a:solidFill>
                  <a:srgbClr val="C00000"/>
                </a:solidFill>
                <a:latin typeface="Calibri" panose="020F0502020204030204"/>
                <a:hlinkClick r:id="rId3"/>
              </a:rPr>
              <a:t>Amanda Smock </a:t>
            </a:r>
            <a:r>
              <a:rPr lang="en-US" dirty="0">
                <a:solidFill>
                  <a:prstClr val="black"/>
                </a:solidFill>
                <a:latin typeface="Calibri" panose="020F0502020204030204"/>
              </a:rPr>
              <a:t>trained four more years in an attempt to make the 2016 Olympics hosted in Rio de Janeiro, Brazil.</a:t>
            </a:r>
          </a:p>
          <a:p>
            <a:pPr defTabSz="457200"/>
            <a:endParaRPr lang="en-US" dirty="0">
              <a:solidFill>
                <a:prstClr val="black"/>
              </a:solidFill>
              <a:latin typeface="Calibri" panose="020F0502020204030204"/>
            </a:endParaRPr>
          </a:p>
          <a:p>
            <a:pPr defTabSz="457200"/>
            <a:r>
              <a:rPr lang="en-US" dirty="0">
                <a:solidFill>
                  <a:prstClr val="black"/>
                </a:solidFill>
                <a:latin typeface="Calibri" panose="020F0502020204030204"/>
              </a:rPr>
              <a:t>She obtained a doctorate in exercise physiology at the University of Minnesota.</a:t>
            </a:r>
          </a:p>
        </p:txBody>
      </p:sp>
    </p:spTree>
    <p:extLst>
      <p:ext uri="{BB962C8B-B14F-4D97-AF65-F5344CB8AC3E}">
        <p14:creationId xmlns:p14="http://schemas.microsoft.com/office/powerpoint/2010/main" val="25858171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Jumping Is Part of the Journey</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9155" y="1532659"/>
            <a:ext cx="3543300" cy="4819008"/>
          </a:xfrm>
        </p:spPr>
      </p:pic>
      <p:sp>
        <p:nvSpPr>
          <p:cNvPr id="5" name="TextBox 4"/>
          <p:cNvSpPr txBox="1"/>
          <p:nvPr/>
        </p:nvSpPr>
        <p:spPr>
          <a:xfrm>
            <a:off x="4819012" y="1690691"/>
            <a:ext cx="3948545" cy="1200329"/>
          </a:xfrm>
          <a:prstGeom prst="rect">
            <a:avLst/>
          </a:prstGeom>
          <a:noFill/>
        </p:spPr>
        <p:txBody>
          <a:bodyPr wrap="square" rtlCol="0">
            <a:spAutoFit/>
          </a:bodyPr>
          <a:lstStyle/>
          <a:p>
            <a:pPr defTabSz="457200"/>
            <a:r>
              <a:rPr lang="en-US" sz="2400" b="1" dirty="0" err="1">
                <a:solidFill>
                  <a:srgbClr val="C00000"/>
                </a:solidFill>
                <a:latin typeface="Calibri" panose="020F0502020204030204"/>
              </a:rPr>
              <a:t>Shani</a:t>
            </a:r>
            <a:r>
              <a:rPr lang="en-US" sz="2400" b="1" dirty="0">
                <a:solidFill>
                  <a:srgbClr val="C00000"/>
                </a:solidFill>
                <a:latin typeface="Calibri" panose="020F0502020204030204"/>
              </a:rPr>
              <a:t> Marks </a:t>
            </a:r>
            <a:r>
              <a:rPr lang="en-US" sz="2400" b="1" dirty="0">
                <a:solidFill>
                  <a:prstClr val="black"/>
                </a:solidFill>
                <a:latin typeface="Calibri" panose="020F0502020204030204"/>
              </a:rPr>
              <a:t>placed 28</a:t>
            </a:r>
            <a:r>
              <a:rPr lang="en-US" sz="2400" b="1" baseline="30000" dirty="0">
                <a:solidFill>
                  <a:prstClr val="black"/>
                </a:solidFill>
                <a:latin typeface="Calibri" panose="020F0502020204030204"/>
              </a:rPr>
              <a:t>th</a:t>
            </a:r>
            <a:r>
              <a:rPr lang="en-US" sz="2400" b="1" dirty="0">
                <a:solidFill>
                  <a:prstClr val="black"/>
                </a:solidFill>
                <a:latin typeface="Calibri" panose="020F0502020204030204"/>
              </a:rPr>
              <a:t> in the triple jump at the 2008 Olympics in Beijing, China.</a:t>
            </a:r>
            <a:endParaRPr lang="en-US" sz="2400" b="1" dirty="0">
              <a:solidFill>
                <a:srgbClr val="C00000"/>
              </a:solidFill>
              <a:latin typeface="Calibri" panose="020F0502020204030204"/>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1189" y="3371851"/>
            <a:ext cx="4404188" cy="2979817"/>
          </a:xfrm>
          <a:prstGeom prst="rect">
            <a:avLst/>
          </a:prstGeom>
        </p:spPr>
      </p:pic>
    </p:spTree>
    <p:extLst>
      <p:ext uri="{BB962C8B-B14F-4D97-AF65-F5344CB8AC3E}">
        <p14:creationId xmlns:p14="http://schemas.microsoft.com/office/powerpoint/2010/main" val="40877824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4634"/>
            <a:ext cx="7886700" cy="1037576"/>
          </a:xfrm>
        </p:spPr>
        <p:txBody>
          <a:bodyPr/>
          <a:lstStyle/>
          <a:p>
            <a:pPr algn="ctr"/>
            <a:r>
              <a:rPr lang="en-US" b="1" dirty="0" err="1"/>
              <a:t>Shani</a:t>
            </a:r>
            <a:r>
              <a:rPr lang="en-US" b="1" dirty="0"/>
              <a:t> Marks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4466" y="1562818"/>
            <a:ext cx="3397827" cy="5214624"/>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3436" y="1851378"/>
            <a:ext cx="3086100" cy="4641496"/>
          </a:xfrm>
          <a:prstGeom prst="rect">
            <a:avLst/>
          </a:prstGeom>
        </p:spPr>
      </p:pic>
      <p:sp>
        <p:nvSpPr>
          <p:cNvPr id="6" name="TextBox 5"/>
          <p:cNvSpPr txBox="1"/>
          <p:nvPr/>
        </p:nvSpPr>
        <p:spPr>
          <a:xfrm>
            <a:off x="3919970" y="1723308"/>
            <a:ext cx="1615786" cy="4893647"/>
          </a:xfrm>
          <a:prstGeom prst="rect">
            <a:avLst/>
          </a:prstGeom>
          <a:noFill/>
        </p:spPr>
        <p:txBody>
          <a:bodyPr wrap="square" rtlCol="0">
            <a:spAutoFit/>
          </a:bodyPr>
          <a:lstStyle/>
          <a:p>
            <a:pPr defTabSz="457200"/>
            <a:r>
              <a:rPr lang="en-US" sz="2400" dirty="0">
                <a:solidFill>
                  <a:prstClr val="black"/>
                </a:solidFill>
                <a:latin typeface="Calibri" panose="020F0502020204030204"/>
              </a:rPr>
              <a:t>Talented sprinter, jumper, and hurdler from </a:t>
            </a:r>
            <a:r>
              <a:rPr lang="en-US" sz="2400" b="1" dirty="0">
                <a:solidFill>
                  <a:srgbClr val="C00000"/>
                </a:solidFill>
                <a:latin typeface="Calibri" panose="020F0502020204030204"/>
              </a:rPr>
              <a:t>Apple Valley</a:t>
            </a:r>
            <a:r>
              <a:rPr lang="en-US" sz="2400" b="1" dirty="0">
                <a:solidFill>
                  <a:prstClr val="black"/>
                </a:solidFill>
                <a:latin typeface="Calibri" panose="020F0502020204030204"/>
              </a:rPr>
              <a:t>, </a:t>
            </a:r>
          </a:p>
          <a:p>
            <a:pPr defTabSz="457200"/>
            <a:endParaRPr lang="en-US" sz="2400" b="1" dirty="0">
              <a:solidFill>
                <a:prstClr val="black"/>
              </a:solidFill>
              <a:latin typeface="Calibri" panose="020F0502020204030204"/>
            </a:endParaRPr>
          </a:p>
          <a:p>
            <a:pPr defTabSz="457200"/>
            <a:r>
              <a:rPr lang="en-US" sz="2400" b="1" dirty="0">
                <a:solidFill>
                  <a:prstClr val="black"/>
                </a:solidFill>
                <a:latin typeface="Calibri" panose="020F0502020204030204"/>
              </a:rPr>
              <a:t>Shani now shares her knowledge and skills as a coach</a:t>
            </a:r>
            <a:endParaRPr lang="en-US" sz="2400" dirty="0">
              <a:solidFill>
                <a:prstClr val="black"/>
              </a:solidFill>
              <a:latin typeface="Calibri" panose="020F0502020204030204"/>
            </a:endParaRPr>
          </a:p>
        </p:txBody>
      </p:sp>
    </p:spTree>
    <p:extLst>
      <p:ext uri="{BB962C8B-B14F-4D97-AF65-F5344CB8AC3E}">
        <p14:creationId xmlns:p14="http://schemas.microsoft.com/office/powerpoint/2010/main" val="27796686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Cottonwood County</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169"/>
          <a:stretch/>
        </p:blipFill>
        <p:spPr>
          <a:xfrm>
            <a:off x="19050" y="1981200"/>
            <a:ext cx="6057901" cy="4495800"/>
          </a:xfrm>
        </p:spPr>
      </p:pic>
      <p:sp>
        <p:nvSpPr>
          <p:cNvPr id="5" name="TextBox 4"/>
          <p:cNvSpPr txBox="1"/>
          <p:nvPr/>
        </p:nvSpPr>
        <p:spPr>
          <a:xfrm>
            <a:off x="6172200" y="1600200"/>
            <a:ext cx="297180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Kris Kuehl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started to throw the discus in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Storden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-Jeffers High School as an alternative to running long distances.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She placed 2</a:t>
            </a:r>
            <a:r>
              <a:rPr kumimoji="0" lang="en-US" sz="24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nd</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the state track and field meet her senior year, but she drew little interest from colleges.</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946049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Olympian  Qualities</a:t>
            </a:r>
          </a:p>
        </p:txBody>
      </p:sp>
      <p:sp>
        <p:nvSpPr>
          <p:cNvPr id="3" name="Content Placeholder 2"/>
          <p:cNvSpPr>
            <a:spLocks noGrp="1"/>
          </p:cNvSpPr>
          <p:nvPr>
            <p:ph idx="1"/>
          </p:nvPr>
        </p:nvSpPr>
        <p:spPr/>
        <p:txBody>
          <a:bodyPr>
            <a:normAutofit fontScale="92500" lnSpcReduction="20000"/>
          </a:bodyPr>
          <a:lstStyle/>
          <a:p>
            <a:r>
              <a:rPr lang="en-US" dirty="0"/>
              <a:t>Self-directed</a:t>
            </a:r>
          </a:p>
          <a:p>
            <a:r>
              <a:rPr lang="en-US" dirty="0"/>
              <a:t>Dream big; inspired</a:t>
            </a:r>
          </a:p>
          <a:p>
            <a:r>
              <a:rPr lang="en-US" dirty="0"/>
              <a:t>Perseverance, determination</a:t>
            </a:r>
          </a:p>
          <a:p>
            <a:r>
              <a:rPr lang="en-US" dirty="0"/>
              <a:t>Time management skills</a:t>
            </a:r>
          </a:p>
          <a:p>
            <a:r>
              <a:rPr lang="en-US" dirty="0"/>
              <a:t>Balance in life</a:t>
            </a:r>
          </a:p>
          <a:p>
            <a:r>
              <a:rPr lang="en-US" dirty="0"/>
              <a:t>Motivation, dedication, love of sport</a:t>
            </a:r>
          </a:p>
          <a:p>
            <a:r>
              <a:rPr lang="en-US" dirty="0"/>
              <a:t>Intelligence</a:t>
            </a:r>
          </a:p>
          <a:p>
            <a:r>
              <a:rPr lang="en-US" dirty="0"/>
              <a:t>Mentally tough</a:t>
            </a:r>
          </a:p>
          <a:p>
            <a:r>
              <a:rPr lang="en-US" dirty="0"/>
              <a:t>Modesty</a:t>
            </a:r>
          </a:p>
          <a:p>
            <a:r>
              <a:rPr lang="en-US" dirty="0"/>
              <a:t>Athletic talent, gifts</a:t>
            </a:r>
          </a:p>
          <a:p>
            <a:endParaRPr lang="en-US" dirty="0"/>
          </a:p>
        </p:txBody>
      </p:sp>
    </p:spTree>
    <p:extLst>
      <p:ext uri="{BB962C8B-B14F-4D97-AF65-F5344CB8AC3E}">
        <p14:creationId xmlns:p14="http://schemas.microsoft.com/office/powerpoint/2010/main" val="32434832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999"/>
                                          </p:stCondLst>
                                        </p:cTn>
                                        <p:tgtEl>
                                          <p:spTgt spid="3">
                                            <p:txEl>
                                              <p:pRg st="0" end="0"/>
                                            </p:txEl>
                                          </p:spTgt>
                                        </p:tgtEl>
                                        <p:attrNameLst>
                                          <p:attrName>style.visibility</p:attrName>
                                        </p:attrNameLst>
                                      </p:cBhvr>
                                      <p:to>
                                        <p:strVal val="visible"/>
                                      </p:to>
                                    </p:set>
                                  </p:childTnLst>
                                </p:cTn>
                              </p:par>
                            </p:childTnLst>
                          </p:cTn>
                        </p:par>
                        <p:par>
                          <p:cTn id="7" fill="hold">
                            <p:stCondLst>
                              <p:cond delay="2500"/>
                            </p:stCondLst>
                            <p:childTnLst>
                              <p:par>
                                <p:cTn id="8" presetID="1" presetClass="entr" presetSubtype="0" fill="hold" nodeType="afterEffect">
                                  <p:stCondLst>
                                    <p:cond delay="1500"/>
                                  </p:stCondLst>
                                  <p:childTnLst>
                                    <p:set>
                                      <p:cBhvr>
                                        <p:cTn id="9" dur="1" fill="hold">
                                          <p:stCondLst>
                                            <p:cond delay="999"/>
                                          </p:stCondLst>
                                        </p:cTn>
                                        <p:tgtEl>
                                          <p:spTgt spid="3">
                                            <p:txEl>
                                              <p:pRg st="1" end="1"/>
                                            </p:txEl>
                                          </p:spTgt>
                                        </p:tgtEl>
                                        <p:attrNameLst>
                                          <p:attrName>style.visibility</p:attrName>
                                        </p:attrNameLst>
                                      </p:cBhvr>
                                      <p:to>
                                        <p:strVal val="visible"/>
                                      </p:to>
                                    </p:set>
                                  </p:childTnLst>
                                </p:cTn>
                              </p:par>
                            </p:childTnLst>
                          </p:cTn>
                        </p:par>
                        <p:par>
                          <p:cTn id="10" fill="hold">
                            <p:stCondLst>
                              <p:cond delay="5000"/>
                            </p:stCondLst>
                            <p:childTnLst>
                              <p:par>
                                <p:cTn id="11" presetID="1" presetClass="entr" presetSubtype="0" fill="hold" nodeType="afterEffect">
                                  <p:stCondLst>
                                    <p:cond delay="1500"/>
                                  </p:stCondLst>
                                  <p:childTnLst>
                                    <p:set>
                                      <p:cBhvr>
                                        <p:cTn id="12" dur="1" fill="hold">
                                          <p:stCondLst>
                                            <p:cond delay="999"/>
                                          </p:stCondLst>
                                        </p:cTn>
                                        <p:tgtEl>
                                          <p:spTgt spid="3">
                                            <p:txEl>
                                              <p:pRg st="2" end="2"/>
                                            </p:txEl>
                                          </p:spTgt>
                                        </p:tgtEl>
                                        <p:attrNameLst>
                                          <p:attrName>style.visibility</p:attrName>
                                        </p:attrNameLst>
                                      </p:cBhvr>
                                      <p:to>
                                        <p:strVal val="visible"/>
                                      </p:to>
                                    </p:set>
                                  </p:childTnLst>
                                </p:cTn>
                              </p:par>
                            </p:childTnLst>
                          </p:cTn>
                        </p:par>
                        <p:par>
                          <p:cTn id="13" fill="hold">
                            <p:stCondLst>
                              <p:cond delay="7500"/>
                            </p:stCondLst>
                            <p:childTnLst>
                              <p:par>
                                <p:cTn id="14" presetID="1" presetClass="entr" presetSubtype="0" fill="hold" nodeType="afterEffect">
                                  <p:stCondLst>
                                    <p:cond delay="1500"/>
                                  </p:stCondLst>
                                  <p:childTnLst>
                                    <p:set>
                                      <p:cBhvr>
                                        <p:cTn id="15" dur="1" fill="hold">
                                          <p:stCondLst>
                                            <p:cond delay="999"/>
                                          </p:stCondLst>
                                        </p:cTn>
                                        <p:tgtEl>
                                          <p:spTgt spid="3">
                                            <p:txEl>
                                              <p:pRg st="3" end="3"/>
                                            </p:txEl>
                                          </p:spTgt>
                                        </p:tgtEl>
                                        <p:attrNameLst>
                                          <p:attrName>style.visibility</p:attrName>
                                        </p:attrNameLst>
                                      </p:cBhvr>
                                      <p:to>
                                        <p:strVal val="visible"/>
                                      </p:to>
                                    </p:set>
                                  </p:childTnLst>
                                </p:cTn>
                              </p:par>
                            </p:childTnLst>
                          </p:cTn>
                        </p:par>
                        <p:par>
                          <p:cTn id="16" fill="hold">
                            <p:stCondLst>
                              <p:cond delay="10000"/>
                            </p:stCondLst>
                            <p:childTnLst>
                              <p:par>
                                <p:cTn id="17" presetID="1" presetClass="entr" presetSubtype="0" fill="hold" nodeType="afterEffect">
                                  <p:stCondLst>
                                    <p:cond delay="1500"/>
                                  </p:stCondLst>
                                  <p:childTnLst>
                                    <p:set>
                                      <p:cBhvr>
                                        <p:cTn id="18" dur="1" fill="hold">
                                          <p:stCondLst>
                                            <p:cond delay="999"/>
                                          </p:stCondLst>
                                        </p:cTn>
                                        <p:tgtEl>
                                          <p:spTgt spid="3">
                                            <p:txEl>
                                              <p:pRg st="4" end="4"/>
                                            </p:txEl>
                                          </p:spTgt>
                                        </p:tgtEl>
                                        <p:attrNameLst>
                                          <p:attrName>style.visibility</p:attrName>
                                        </p:attrNameLst>
                                      </p:cBhvr>
                                      <p:to>
                                        <p:strVal val="visible"/>
                                      </p:to>
                                    </p:set>
                                  </p:childTnLst>
                                </p:cTn>
                              </p:par>
                            </p:childTnLst>
                          </p:cTn>
                        </p:par>
                        <p:par>
                          <p:cTn id="19" fill="hold">
                            <p:stCondLst>
                              <p:cond delay="12500"/>
                            </p:stCondLst>
                            <p:childTnLst>
                              <p:par>
                                <p:cTn id="20" presetID="1" presetClass="entr" presetSubtype="0" fill="hold" nodeType="afterEffect">
                                  <p:stCondLst>
                                    <p:cond delay="1500"/>
                                  </p:stCondLst>
                                  <p:childTnLst>
                                    <p:set>
                                      <p:cBhvr>
                                        <p:cTn id="21" dur="1" fill="hold">
                                          <p:stCondLst>
                                            <p:cond delay="999"/>
                                          </p:stCondLst>
                                        </p:cTn>
                                        <p:tgtEl>
                                          <p:spTgt spid="3">
                                            <p:txEl>
                                              <p:pRg st="5" end="5"/>
                                            </p:txEl>
                                          </p:spTgt>
                                        </p:tgtEl>
                                        <p:attrNameLst>
                                          <p:attrName>style.visibility</p:attrName>
                                        </p:attrNameLst>
                                      </p:cBhvr>
                                      <p:to>
                                        <p:strVal val="visible"/>
                                      </p:to>
                                    </p:set>
                                  </p:childTnLst>
                                </p:cTn>
                              </p:par>
                            </p:childTnLst>
                          </p:cTn>
                        </p:par>
                        <p:par>
                          <p:cTn id="22" fill="hold">
                            <p:stCondLst>
                              <p:cond delay="15000"/>
                            </p:stCondLst>
                            <p:childTnLst>
                              <p:par>
                                <p:cTn id="23" presetID="1" presetClass="entr" presetSubtype="0" fill="hold" nodeType="afterEffect">
                                  <p:stCondLst>
                                    <p:cond delay="1500"/>
                                  </p:stCondLst>
                                  <p:childTnLst>
                                    <p:set>
                                      <p:cBhvr>
                                        <p:cTn id="24" dur="1" fill="hold">
                                          <p:stCondLst>
                                            <p:cond delay="999"/>
                                          </p:stCondLst>
                                        </p:cTn>
                                        <p:tgtEl>
                                          <p:spTgt spid="3">
                                            <p:txEl>
                                              <p:pRg st="6" end="6"/>
                                            </p:txEl>
                                          </p:spTgt>
                                        </p:tgtEl>
                                        <p:attrNameLst>
                                          <p:attrName>style.visibility</p:attrName>
                                        </p:attrNameLst>
                                      </p:cBhvr>
                                      <p:to>
                                        <p:strVal val="visible"/>
                                      </p:to>
                                    </p:set>
                                  </p:childTnLst>
                                </p:cTn>
                              </p:par>
                            </p:childTnLst>
                          </p:cTn>
                        </p:par>
                        <p:par>
                          <p:cTn id="25" fill="hold">
                            <p:stCondLst>
                              <p:cond delay="17500"/>
                            </p:stCondLst>
                            <p:childTnLst>
                              <p:par>
                                <p:cTn id="26" presetID="1" presetClass="entr" presetSubtype="0" fill="hold" nodeType="afterEffect">
                                  <p:stCondLst>
                                    <p:cond delay="1500"/>
                                  </p:stCondLst>
                                  <p:childTnLst>
                                    <p:set>
                                      <p:cBhvr>
                                        <p:cTn id="27" dur="1" fill="hold">
                                          <p:stCondLst>
                                            <p:cond delay="999"/>
                                          </p:stCondLst>
                                        </p:cTn>
                                        <p:tgtEl>
                                          <p:spTgt spid="3">
                                            <p:txEl>
                                              <p:pRg st="7" end="7"/>
                                            </p:txEl>
                                          </p:spTgt>
                                        </p:tgtEl>
                                        <p:attrNameLst>
                                          <p:attrName>style.visibility</p:attrName>
                                        </p:attrNameLst>
                                      </p:cBhvr>
                                      <p:to>
                                        <p:strVal val="visible"/>
                                      </p:to>
                                    </p:set>
                                  </p:childTnLst>
                                </p:cTn>
                              </p:par>
                            </p:childTnLst>
                          </p:cTn>
                        </p:par>
                        <p:par>
                          <p:cTn id="28" fill="hold">
                            <p:stCondLst>
                              <p:cond delay="20000"/>
                            </p:stCondLst>
                            <p:childTnLst>
                              <p:par>
                                <p:cTn id="29" presetID="1" presetClass="entr" presetSubtype="0" fill="hold" nodeType="afterEffect">
                                  <p:stCondLst>
                                    <p:cond delay="1500"/>
                                  </p:stCondLst>
                                  <p:childTnLst>
                                    <p:set>
                                      <p:cBhvr>
                                        <p:cTn id="30" dur="1" fill="hold">
                                          <p:stCondLst>
                                            <p:cond delay="999"/>
                                          </p:stCondLst>
                                        </p:cTn>
                                        <p:tgtEl>
                                          <p:spTgt spid="3">
                                            <p:txEl>
                                              <p:pRg st="8" end="8"/>
                                            </p:txEl>
                                          </p:spTgt>
                                        </p:tgtEl>
                                        <p:attrNameLst>
                                          <p:attrName>style.visibility</p:attrName>
                                        </p:attrNameLst>
                                      </p:cBhvr>
                                      <p:to>
                                        <p:strVal val="visible"/>
                                      </p:to>
                                    </p:set>
                                  </p:childTnLst>
                                </p:cTn>
                              </p:par>
                            </p:childTnLst>
                          </p:cTn>
                        </p:par>
                        <p:par>
                          <p:cTn id="31" fill="hold">
                            <p:stCondLst>
                              <p:cond delay="22500"/>
                            </p:stCondLst>
                            <p:childTnLst>
                              <p:par>
                                <p:cTn id="32" presetID="1" presetClass="entr" presetSubtype="0" fill="hold" nodeType="afterEffect">
                                  <p:stCondLst>
                                    <p:cond delay="1500"/>
                                  </p:stCondLst>
                                  <p:childTnLst>
                                    <p:set>
                                      <p:cBhvr>
                                        <p:cTn id="33" dur="1" fill="hold">
                                          <p:stCondLst>
                                            <p:cond delay="999"/>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Times New Roman" panose="02020603050405020304" pitchFamily="18" charset="0"/>
                <a:cs typeface="Times New Roman" panose="02020603050405020304" pitchFamily="18" charset="0"/>
              </a:rPr>
              <a:t>Cottonwood County</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752600"/>
            <a:ext cx="4812073" cy="4373563"/>
          </a:xfrm>
        </p:spPr>
      </p:pic>
      <p:sp>
        <p:nvSpPr>
          <p:cNvPr id="5" name="TextBox 4"/>
          <p:cNvSpPr txBox="1"/>
          <p:nvPr/>
        </p:nvSpPr>
        <p:spPr>
          <a:xfrm>
            <a:off x="4972050" y="1600200"/>
            <a:ext cx="4038600"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hlinkClick r:id="rId3"/>
              </a:rPr>
              <a:t>Kris Kuehl</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attended Concordia College in Moorhead (art major) and became a three-time NCAA Division III champion discus thrower.  Persevering through three Olympic Trials, she earned a berth on the 2000 US Olympic team competing in Australia.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Today she is a physical therapist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490503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A4C5A1-89F5-F31F-CB2F-76137A0B39B1}"/>
              </a:ext>
            </a:extLst>
          </p:cNvPr>
          <p:cNvSpPr txBox="1"/>
          <p:nvPr/>
        </p:nvSpPr>
        <p:spPr>
          <a:xfrm>
            <a:off x="241300" y="368300"/>
            <a:ext cx="8509000" cy="769441"/>
          </a:xfrm>
          <a:prstGeom prst="rect">
            <a:avLst/>
          </a:prstGeom>
          <a:noFill/>
        </p:spPr>
        <p:txBody>
          <a:bodyPr wrap="square" rtlCol="0">
            <a:spAutoFit/>
          </a:bodyPr>
          <a:lstStyle/>
          <a:p>
            <a:pPr algn="ctr"/>
            <a:r>
              <a:rPr lang="en-US" sz="4400" b="1" dirty="0"/>
              <a:t>Minnesota Alpine Skiing Olympians</a:t>
            </a:r>
          </a:p>
        </p:txBody>
      </p:sp>
      <p:pic>
        <p:nvPicPr>
          <p:cNvPr id="5" name="Picture 4" descr="A picture containing graphical user interface&#10;&#10;Description automatically generated">
            <a:extLst>
              <a:ext uri="{FF2B5EF4-FFF2-40B4-BE49-F238E27FC236}">
                <a16:creationId xmlns:a16="http://schemas.microsoft.com/office/drawing/2014/main" id="{C034CA06-6941-956C-09D4-D90755EE77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0139" y="1349871"/>
            <a:ext cx="2970161" cy="4463357"/>
          </a:xfrm>
          <a:prstGeom prst="rect">
            <a:avLst/>
          </a:prstGeom>
        </p:spPr>
      </p:pic>
      <p:pic>
        <p:nvPicPr>
          <p:cNvPr id="7" name="Picture 6" descr="A picture containing outdoor, snow, sky, person&#10;&#10;Description automatically generated">
            <a:extLst>
              <a:ext uri="{FF2B5EF4-FFF2-40B4-BE49-F238E27FC236}">
                <a16:creationId xmlns:a16="http://schemas.microsoft.com/office/drawing/2014/main" id="{9AC12797-79FD-F95E-081D-16584666B9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49872"/>
            <a:ext cx="5780139" cy="3653930"/>
          </a:xfrm>
          <a:prstGeom prst="rect">
            <a:avLst/>
          </a:prstGeom>
        </p:spPr>
      </p:pic>
      <p:sp>
        <p:nvSpPr>
          <p:cNvPr id="9" name="TextBox 8">
            <a:extLst>
              <a:ext uri="{FF2B5EF4-FFF2-40B4-BE49-F238E27FC236}">
                <a16:creationId xmlns:a16="http://schemas.microsoft.com/office/drawing/2014/main" id="{33247927-FF5E-C6C7-A3A0-BE880804E6AF}"/>
              </a:ext>
            </a:extLst>
          </p:cNvPr>
          <p:cNvSpPr txBox="1"/>
          <p:nvPr/>
        </p:nvSpPr>
        <p:spPr>
          <a:xfrm>
            <a:off x="95534" y="5213445"/>
            <a:ext cx="5581935" cy="1569660"/>
          </a:xfrm>
          <a:prstGeom prst="rect">
            <a:avLst/>
          </a:prstGeom>
          <a:noFill/>
        </p:spPr>
        <p:txBody>
          <a:bodyPr wrap="square" rtlCol="0">
            <a:spAutoFit/>
          </a:bodyPr>
          <a:lstStyle/>
          <a:p>
            <a:r>
              <a:rPr lang="en-US" sz="2400" b="1" dirty="0"/>
              <a:t>Tasha Nelson, Kristina </a:t>
            </a:r>
            <a:r>
              <a:rPr lang="en-US" sz="2400" b="1" dirty="0" err="1"/>
              <a:t>Koznick</a:t>
            </a:r>
            <a:r>
              <a:rPr lang="en-US" sz="2400" b="1" dirty="0"/>
              <a:t>, and Lindsey Vonn all started their skiing careers at Buck Hill—where Tasha and Kristina are pictured.</a:t>
            </a:r>
          </a:p>
        </p:txBody>
      </p:sp>
    </p:spTree>
    <p:extLst>
      <p:ext uri="{BB962C8B-B14F-4D97-AF65-F5344CB8AC3E}">
        <p14:creationId xmlns:p14="http://schemas.microsoft.com/office/powerpoint/2010/main" val="4006815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Gold Medal Family</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46949" y="1690691"/>
            <a:ext cx="5665643" cy="3777095"/>
          </a:xfrm>
        </p:spPr>
      </p:pic>
      <p:sp>
        <p:nvSpPr>
          <p:cNvPr id="5" name="TextBox 4"/>
          <p:cNvSpPr txBox="1"/>
          <p:nvPr/>
        </p:nvSpPr>
        <p:spPr>
          <a:xfrm>
            <a:off x="628651" y="5638727"/>
            <a:ext cx="7886699" cy="1200329"/>
          </a:xfrm>
          <a:prstGeom prst="rect">
            <a:avLst/>
          </a:prstGeom>
          <a:noFill/>
        </p:spPr>
        <p:txBody>
          <a:bodyPr wrap="square" rtlCol="0">
            <a:spAutoFit/>
          </a:bodyPr>
          <a:lstStyle/>
          <a:p>
            <a:pPr defTabSz="457200"/>
            <a:r>
              <a:rPr lang="en-US" sz="2400" b="1" dirty="0">
                <a:solidFill>
                  <a:srgbClr val="C00000"/>
                </a:solidFill>
                <a:latin typeface="Times New Roman" panose="02020603050405020304" pitchFamily="18" charset="0"/>
                <a:cs typeface="Times New Roman" panose="02020603050405020304" pitchFamily="18" charset="0"/>
              </a:rPr>
              <a:t>Janis </a:t>
            </a:r>
            <a:r>
              <a:rPr lang="en-US" sz="2400" b="1" dirty="0" err="1">
                <a:solidFill>
                  <a:srgbClr val="C00000"/>
                </a:solidFill>
                <a:latin typeface="Times New Roman" panose="02020603050405020304" pitchFamily="18" charset="0"/>
                <a:cs typeface="Times New Roman" panose="02020603050405020304" pitchFamily="18" charset="0"/>
              </a:rPr>
              <a:t>Klecker</a:t>
            </a:r>
            <a:r>
              <a:rPr lang="en-US" sz="2400" b="1" dirty="0">
                <a:solidFill>
                  <a:srgbClr val="C00000"/>
                </a:solidFill>
                <a:latin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cs typeface="Times New Roman" panose="02020603050405020304" pitchFamily="18" charset="0"/>
              </a:rPr>
              <a:t>is very proud of her active family.  She did not start running competitively until after she graduated from Edina West High School.</a:t>
            </a:r>
            <a:endParaRPr lang="en-US" sz="2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36624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latin typeface="Times New Roman" panose="02020603050405020304" pitchFamily="18" charset="0"/>
                <a:cs typeface="Times New Roman" panose="02020603050405020304" pitchFamily="18" charset="0"/>
              </a:rPr>
              <a:t>Janis </a:t>
            </a:r>
            <a:r>
              <a:rPr lang="en-US" b="1" dirty="0" err="1">
                <a:solidFill>
                  <a:srgbClr val="C00000"/>
                </a:solidFill>
                <a:latin typeface="Times New Roman" panose="02020603050405020304" pitchFamily="18" charset="0"/>
                <a:cs typeface="Times New Roman" panose="02020603050405020304" pitchFamily="18" charset="0"/>
              </a:rPr>
              <a:t>Klecker</a:t>
            </a:r>
            <a:endParaRPr lang="en-US" b="1" dirty="0">
              <a:solidFill>
                <a:srgbClr val="C0000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3682" y="2130137"/>
            <a:ext cx="4779818" cy="3725196"/>
          </a:xfrm>
        </p:spPr>
      </p:pic>
      <p:sp>
        <p:nvSpPr>
          <p:cNvPr id="5" name="TextBox 4"/>
          <p:cNvSpPr txBox="1"/>
          <p:nvPr/>
        </p:nvSpPr>
        <p:spPr>
          <a:xfrm>
            <a:off x="5403275" y="1361247"/>
            <a:ext cx="3293917" cy="5262979"/>
          </a:xfrm>
          <a:prstGeom prst="rect">
            <a:avLst/>
          </a:prstGeom>
          <a:noFill/>
        </p:spPr>
        <p:txBody>
          <a:bodyPr wrap="square" rtlCol="0">
            <a:spAutoFit/>
          </a:bodyPr>
          <a:lstStyle/>
          <a:p>
            <a:pPr defTabSz="457200"/>
            <a:r>
              <a:rPr lang="en-US" sz="2400" dirty="0">
                <a:solidFill>
                  <a:prstClr val="black"/>
                </a:solidFill>
                <a:latin typeface="Times New Roman" panose="02020603050405020304" pitchFamily="18" charset="0"/>
                <a:cs typeface="Times New Roman" panose="02020603050405020304" pitchFamily="18" charset="0"/>
              </a:rPr>
              <a:t>Inspired by her mother, Mae Horns, </a:t>
            </a:r>
            <a:r>
              <a:rPr lang="en-US" sz="2400" b="1" dirty="0">
                <a:solidFill>
                  <a:srgbClr val="C00000"/>
                </a:solidFill>
                <a:latin typeface="Times New Roman" panose="02020603050405020304" pitchFamily="18" charset="0"/>
                <a:cs typeface="Times New Roman" panose="02020603050405020304" pitchFamily="18" charset="0"/>
              </a:rPr>
              <a:t>Janis </a:t>
            </a:r>
            <a:r>
              <a:rPr lang="en-US" sz="2400" b="1" dirty="0" err="1">
                <a:solidFill>
                  <a:srgbClr val="C00000"/>
                </a:solidFill>
                <a:latin typeface="Times New Roman" panose="02020603050405020304" pitchFamily="18" charset="0"/>
                <a:cs typeface="Times New Roman" panose="02020603050405020304" pitchFamily="18" charset="0"/>
              </a:rPr>
              <a:t>Klecker</a:t>
            </a:r>
            <a:r>
              <a:rPr lang="en-US" sz="2400" b="1" dirty="0">
                <a:solidFill>
                  <a:srgbClr val="C00000"/>
                </a:solidFill>
                <a:latin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cs typeface="Times New Roman" panose="02020603050405020304" pitchFamily="18" charset="0"/>
              </a:rPr>
              <a:t>began road racing as a college student and then competed on the University of Minnesota cross country team.  </a:t>
            </a:r>
          </a:p>
          <a:p>
            <a:pPr defTabSz="457200"/>
            <a:endParaRPr lang="en-US" sz="2400" dirty="0">
              <a:solidFill>
                <a:prstClr val="black"/>
              </a:solidFill>
              <a:latin typeface="Times New Roman" panose="02020603050405020304" pitchFamily="18" charset="0"/>
              <a:cs typeface="Times New Roman" panose="02020603050405020304" pitchFamily="18" charset="0"/>
            </a:endParaRPr>
          </a:p>
          <a:p>
            <a:pPr defTabSz="457200"/>
            <a:r>
              <a:rPr lang="en-US" sz="2400" dirty="0">
                <a:solidFill>
                  <a:prstClr val="black"/>
                </a:solidFill>
                <a:latin typeface="Times New Roman" panose="02020603050405020304" pitchFamily="18" charset="0"/>
                <a:cs typeface="Times New Roman" panose="02020603050405020304" pitchFamily="18" charset="0"/>
              </a:rPr>
              <a:t>She won several marathons and qualified for the 1992 Olympic team.  Janis is now a dentist.</a:t>
            </a:r>
          </a:p>
        </p:txBody>
      </p:sp>
    </p:spTree>
    <p:extLst>
      <p:ext uri="{BB962C8B-B14F-4D97-AF65-F5344CB8AC3E}">
        <p14:creationId xmlns:p14="http://schemas.microsoft.com/office/powerpoint/2010/main" val="19549973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C00000"/>
                </a:solidFill>
                <a:latin typeface="Times New Roman" panose="02020603050405020304" pitchFamily="18" charset="0"/>
                <a:cs typeface="Times New Roman" panose="02020603050405020304" pitchFamily="18" charset="0"/>
              </a:rPr>
              <a:t>Phil and Val </a:t>
            </a:r>
            <a:r>
              <a:rPr lang="en-US" b="1" dirty="0" err="1">
                <a:solidFill>
                  <a:srgbClr val="C00000"/>
                </a:solidFill>
                <a:latin typeface="Times New Roman" panose="02020603050405020304" pitchFamily="18" charset="0"/>
                <a:cs typeface="Times New Roman" panose="02020603050405020304" pitchFamily="18" charset="0"/>
              </a:rPr>
              <a:t>Rogosheske</a:t>
            </a:r>
            <a:endParaRPr lang="en-US" b="1" dirty="0">
              <a:solidFill>
                <a:srgbClr val="C0000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5638" y="1943101"/>
            <a:ext cx="4625811" cy="4204401"/>
          </a:xfrm>
        </p:spPr>
      </p:pic>
      <p:sp>
        <p:nvSpPr>
          <p:cNvPr id="5" name="TextBox 4"/>
          <p:cNvSpPr txBox="1"/>
          <p:nvPr/>
        </p:nvSpPr>
        <p:spPr>
          <a:xfrm>
            <a:off x="5151550" y="1595021"/>
            <a:ext cx="3747752" cy="5262979"/>
          </a:xfrm>
          <a:prstGeom prst="rect">
            <a:avLst/>
          </a:prstGeom>
          <a:noFill/>
        </p:spPr>
        <p:txBody>
          <a:bodyPr wrap="square" rtlCol="0">
            <a:spAutoFit/>
          </a:bodyPr>
          <a:lstStyle/>
          <a:p>
            <a:pPr defTabSz="457200"/>
            <a:r>
              <a:rPr lang="en-US" sz="2400" dirty="0">
                <a:solidFill>
                  <a:prstClr val="black"/>
                </a:solidFill>
                <a:latin typeface="Times New Roman" panose="02020603050405020304" pitchFamily="18" charset="0"/>
                <a:cs typeface="Times New Roman" panose="02020603050405020304" pitchFamily="18" charset="0"/>
              </a:rPr>
              <a:t>A longtime teacher and coach in the St. Cloud Public Schools, </a:t>
            </a:r>
            <a:r>
              <a:rPr lang="en-US" sz="2400" b="1" dirty="0">
                <a:solidFill>
                  <a:srgbClr val="C00000"/>
                </a:solidFill>
                <a:latin typeface="Times New Roman" panose="02020603050405020304" pitchFamily="18" charset="0"/>
                <a:cs typeface="Times New Roman" panose="02020603050405020304" pitchFamily="18" charset="0"/>
                <a:hlinkClick r:id="rId3"/>
              </a:rPr>
              <a:t>Phil </a:t>
            </a:r>
            <a:r>
              <a:rPr lang="en-US" sz="2400" b="1" dirty="0" err="1">
                <a:solidFill>
                  <a:srgbClr val="C00000"/>
                </a:solidFill>
                <a:latin typeface="Times New Roman" panose="02020603050405020304" pitchFamily="18" charset="0"/>
                <a:cs typeface="Times New Roman" panose="02020603050405020304" pitchFamily="18" charset="0"/>
                <a:hlinkClick r:id="rId3"/>
              </a:rPr>
              <a:t>Rogosheske</a:t>
            </a:r>
            <a:r>
              <a:rPr lang="en-US" sz="2400" b="1" dirty="0">
                <a:solidFill>
                  <a:srgbClr val="C00000"/>
                </a:solidFill>
                <a:latin typeface="Times New Roman" panose="02020603050405020304" pitchFamily="18" charset="0"/>
                <a:cs typeface="Times New Roman" panose="02020603050405020304" pitchFamily="18" charset="0"/>
                <a:hlinkClick r:id="rId3"/>
              </a:rPr>
              <a:t> </a:t>
            </a:r>
            <a:r>
              <a:rPr lang="en-US" sz="2400" dirty="0">
                <a:solidFill>
                  <a:prstClr val="black"/>
                </a:solidFill>
                <a:latin typeface="Times New Roman" panose="02020603050405020304" pitchFamily="18" charset="0"/>
                <a:cs typeface="Times New Roman" panose="02020603050405020304" pitchFamily="18" charset="0"/>
              </a:rPr>
              <a:t>has continued his passion for sports and is ranked in the top five nationally in his age group in swimming, race walking, </a:t>
            </a:r>
            <a:r>
              <a:rPr lang="en-US" sz="2400" dirty="0" err="1">
                <a:solidFill>
                  <a:prstClr val="black"/>
                </a:solidFill>
                <a:latin typeface="Times New Roman" panose="02020603050405020304" pitchFamily="18" charset="0"/>
                <a:cs typeface="Times New Roman" panose="02020603050405020304" pitchFamily="18" charset="0"/>
              </a:rPr>
              <a:t>nordic</a:t>
            </a:r>
            <a:r>
              <a:rPr lang="en-US" sz="2400" dirty="0">
                <a:solidFill>
                  <a:prstClr val="black"/>
                </a:solidFill>
                <a:latin typeface="Times New Roman" panose="02020603050405020304" pitchFamily="18" charset="0"/>
                <a:cs typeface="Times New Roman" panose="02020603050405020304" pitchFamily="18" charset="0"/>
              </a:rPr>
              <a:t> skiing, mountain biking, and kayaking.</a:t>
            </a:r>
          </a:p>
          <a:p>
            <a:pPr defTabSz="457200"/>
            <a:r>
              <a:rPr lang="en-US" sz="2400" dirty="0">
                <a:solidFill>
                  <a:prstClr val="black"/>
                </a:solidFill>
                <a:latin typeface="Times New Roman" panose="02020603050405020304" pitchFamily="18" charset="0"/>
                <a:cs typeface="Times New Roman" panose="02020603050405020304" pitchFamily="18" charset="0"/>
              </a:rPr>
              <a:t>  His wife, Val, was one of eight women to run the first Boston Marathon officially open to women.</a:t>
            </a:r>
          </a:p>
        </p:txBody>
      </p:sp>
    </p:spTree>
    <p:extLst>
      <p:ext uri="{BB962C8B-B14F-4D97-AF65-F5344CB8AC3E}">
        <p14:creationId xmlns:p14="http://schemas.microsoft.com/office/powerpoint/2010/main" val="36362643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Continental Competitor</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8652" y="1690691"/>
            <a:ext cx="3353255" cy="4845467"/>
          </a:xfrm>
        </p:spPr>
      </p:pic>
      <p:sp>
        <p:nvSpPr>
          <p:cNvPr id="5" name="TextBox 4"/>
          <p:cNvSpPr txBox="1"/>
          <p:nvPr/>
        </p:nvSpPr>
        <p:spPr>
          <a:xfrm>
            <a:off x="4286250" y="2057403"/>
            <a:ext cx="3486150" cy="3693319"/>
          </a:xfrm>
          <a:prstGeom prst="rect">
            <a:avLst/>
          </a:prstGeom>
          <a:noFill/>
        </p:spPr>
        <p:txBody>
          <a:bodyPr wrap="square" rtlCol="0">
            <a:spAutoFit/>
          </a:bodyPr>
          <a:lstStyle/>
          <a:p>
            <a:pPr defTabSz="457200"/>
            <a:r>
              <a:rPr lang="en-US" dirty="0">
                <a:solidFill>
                  <a:prstClr val="black"/>
                </a:solidFill>
                <a:latin typeface="Times New Roman" panose="02020603050405020304" pitchFamily="18" charset="0"/>
                <a:cs typeface="Times New Roman" panose="02020603050405020304" pitchFamily="18" charset="0"/>
              </a:rPr>
              <a:t>Winning a bronze medal in the 2007 World Championships is a highlight for </a:t>
            </a:r>
            <a:r>
              <a:rPr lang="en-US" b="1" dirty="0">
                <a:solidFill>
                  <a:srgbClr val="C00000"/>
                </a:solidFill>
                <a:latin typeface="Times New Roman" panose="02020603050405020304" pitchFamily="18" charset="0"/>
                <a:cs typeface="Times New Roman" panose="02020603050405020304" pitchFamily="18" charset="0"/>
              </a:rPr>
              <a:t>Kara (</a:t>
            </a:r>
            <a:r>
              <a:rPr lang="en-US" b="1" dirty="0" err="1">
                <a:solidFill>
                  <a:srgbClr val="C00000"/>
                </a:solidFill>
                <a:latin typeface="Times New Roman" panose="02020603050405020304" pitchFamily="18" charset="0"/>
                <a:cs typeface="Times New Roman" panose="02020603050405020304" pitchFamily="18" charset="0"/>
              </a:rPr>
              <a:t>Grgas</a:t>
            </a:r>
            <a:r>
              <a:rPr lang="en-US" b="1" dirty="0">
                <a:solidFill>
                  <a:srgbClr val="C00000"/>
                </a:solidFill>
                <a:latin typeface="Times New Roman" panose="02020603050405020304" pitchFamily="18" charset="0"/>
                <a:cs typeface="Times New Roman" panose="02020603050405020304" pitchFamily="18" charset="0"/>
              </a:rPr>
              <a:t>-Wheeler) </a:t>
            </a:r>
            <a:r>
              <a:rPr lang="en-US" b="1" dirty="0" err="1">
                <a:solidFill>
                  <a:srgbClr val="C00000"/>
                </a:solidFill>
                <a:latin typeface="Times New Roman" panose="02020603050405020304" pitchFamily="18" charset="0"/>
                <a:cs typeface="Times New Roman" panose="02020603050405020304" pitchFamily="18" charset="0"/>
              </a:rPr>
              <a:t>Goucher</a:t>
            </a:r>
            <a:r>
              <a:rPr lang="en-US" dirty="0">
                <a:solidFill>
                  <a:prstClr val="black"/>
                </a:solidFill>
                <a:latin typeface="Times New Roman" panose="02020603050405020304" pitchFamily="18" charset="0"/>
                <a:cs typeface="Times New Roman" panose="02020603050405020304" pitchFamily="18" charset="0"/>
              </a:rPr>
              <a:t>, a graduate of Duluth East High School.</a:t>
            </a:r>
          </a:p>
          <a:p>
            <a:pPr defTabSz="457200"/>
            <a:endParaRPr lang="en-US" dirty="0">
              <a:solidFill>
                <a:prstClr val="black"/>
              </a:solidFill>
              <a:latin typeface="Times New Roman" panose="02020603050405020304" pitchFamily="18" charset="0"/>
              <a:cs typeface="Times New Roman" panose="02020603050405020304" pitchFamily="18" charset="0"/>
            </a:endParaRPr>
          </a:p>
          <a:p>
            <a:pPr defTabSz="457200"/>
            <a:r>
              <a:rPr lang="en-US" dirty="0">
                <a:solidFill>
                  <a:prstClr val="black"/>
                </a:solidFill>
                <a:latin typeface="Times New Roman" panose="02020603050405020304" pitchFamily="18" charset="0"/>
                <a:cs typeface="Times New Roman" panose="02020603050405020304" pitchFamily="18" charset="0"/>
              </a:rPr>
              <a:t>She has fond memories of her teammates and coaches saying it was so fun and they were so innocent. </a:t>
            </a:r>
          </a:p>
          <a:p>
            <a:pPr defTabSz="457200"/>
            <a:endParaRPr lang="en-US" dirty="0">
              <a:solidFill>
                <a:prstClr val="black"/>
              </a:solidFill>
              <a:latin typeface="Times New Roman" panose="02020603050405020304" pitchFamily="18" charset="0"/>
              <a:cs typeface="Times New Roman" panose="02020603050405020304" pitchFamily="18" charset="0"/>
            </a:endParaRPr>
          </a:p>
          <a:p>
            <a:pPr defTabSz="457200"/>
            <a:r>
              <a:rPr lang="en-US" dirty="0">
                <a:solidFill>
                  <a:prstClr val="black"/>
                </a:solidFill>
                <a:latin typeface="Times New Roman" panose="02020603050405020304" pitchFamily="18" charset="0"/>
                <a:cs typeface="Times New Roman" panose="02020603050405020304" pitchFamily="18" charset="0"/>
              </a:rPr>
              <a:t>Kara participated in numerous student groups and organizations.</a:t>
            </a:r>
          </a:p>
        </p:txBody>
      </p:sp>
    </p:spTree>
    <p:extLst>
      <p:ext uri="{BB962C8B-B14F-4D97-AF65-F5344CB8AC3E}">
        <p14:creationId xmlns:p14="http://schemas.microsoft.com/office/powerpoint/2010/main" val="31098670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C00000"/>
                </a:solidFill>
                <a:latin typeface="Times New Roman" panose="02020603050405020304" pitchFamily="18" charset="0"/>
                <a:cs typeface="Times New Roman" panose="02020603050405020304" pitchFamily="18" charset="0"/>
              </a:rPr>
              <a:t>Kara </a:t>
            </a:r>
            <a:r>
              <a:rPr lang="en-US" b="1" dirty="0" err="1">
                <a:solidFill>
                  <a:srgbClr val="C00000"/>
                </a:solidFill>
                <a:latin typeface="Times New Roman" panose="02020603050405020304" pitchFamily="18" charset="0"/>
                <a:cs typeface="Times New Roman" panose="02020603050405020304" pitchFamily="18" charset="0"/>
              </a:rPr>
              <a:t>Goucher</a:t>
            </a:r>
            <a:endParaRPr lang="en-US" b="1" dirty="0">
              <a:solidFill>
                <a:srgbClr val="C0000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393136"/>
            <a:ext cx="3709557" cy="5332489"/>
          </a:xfrm>
        </p:spPr>
      </p:pic>
      <p:sp>
        <p:nvSpPr>
          <p:cNvPr id="5" name="TextBox 4"/>
          <p:cNvSpPr txBox="1"/>
          <p:nvPr/>
        </p:nvSpPr>
        <p:spPr>
          <a:xfrm>
            <a:off x="4343400" y="1885950"/>
            <a:ext cx="4343400" cy="4401205"/>
          </a:xfrm>
          <a:prstGeom prst="rect">
            <a:avLst/>
          </a:prstGeom>
          <a:noFill/>
        </p:spPr>
        <p:txBody>
          <a:bodyPr wrap="square" rtlCol="0">
            <a:spAutoFit/>
          </a:bodyPr>
          <a:lstStyle/>
          <a:p>
            <a:pPr defTabSz="457200"/>
            <a:r>
              <a:rPr lang="en-US" sz="2000" dirty="0">
                <a:solidFill>
                  <a:prstClr val="black"/>
                </a:solidFill>
                <a:latin typeface="Times New Roman" panose="02020603050405020304" pitchFamily="18" charset="0"/>
                <a:cs typeface="Times New Roman" panose="02020603050405020304" pitchFamily="18" charset="0"/>
              </a:rPr>
              <a:t>A 2001 NCAA national cross country champion as a member of the University of Colorado, </a:t>
            </a:r>
            <a:r>
              <a:rPr lang="en-US" sz="2000" b="1" dirty="0">
                <a:solidFill>
                  <a:srgbClr val="C00000"/>
                </a:solidFill>
                <a:latin typeface="Times New Roman" panose="02020603050405020304" pitchFamily="18" charset="0"/>
                <a:cs typeface="Times New Roman" panose="02020603050405020304" pitchFamily="18" charset="0"/>
              </a:rPr>
              <a:t>Kara </a:t>
            </a:r>
            <a:r>
              <a:rPr lang="en-US" sz="2000" b="1" dirty="0" err="1">
                <a:solidFill>
                  <a:srgbClr val="C00000"/>
                </a:solidFill>
                <a:latin typeface="Times New Roman" panose="02020603050405020304" pitchFamily="18" charset="0"/>
                <a:cs typeface="Times New Roman" panose="02020603050405020304" pitchFamily="18" charset="0"/>
              </a:rPr>
              <a:t>Goucher</a:t>
            </a:r>
            <a:r>
              <a:rPr lang="en-US" sz="2000" b="1" dirty="0">
                <a:solidFill>
                  <a:srgbClr val="C00000"/>
                </a:solidFill>
                <a:latin typeface="Times New Roman" panose="02020603050405020304" pitchFamily="18" charset="0"/>
                <a:cs typeface="Times New Roman" panose="02020603050405020304" pitchFamily="18" charset="0"/>
              </a:rPr>
              <a:t> </a:t>
            </a:r>
            <a:r>
              <a:rPr lang="en-US" sz="2000" dirty="0">
                <a:solidFill>
                  <a:prstClr val="black"/>
                </a:solidFill>
                <a:latin typeface="Times New Roman" panose="02020603050405020304" pitchFamily="18" charset="0"/>
                <a:cs typeface="Times New Roman" panose="02020603050405020304" pitchFamily="18" charset="0"/>
              </a:rPr>
              <a:t>is a two-time Olympian in distance events:  the 5,000- and 10,000 meter runs in 2008 and the marathon in 2012.</a:t>
            </a:r>
          </a:p>
          <a:p>
            <a:pPr defTabSz="457200"/>
            <a:endParaRPr lang="en-US" sz="2000" dirty="0">
              <a:solidFill>
                <a:prstClr val="black"/>
              </a:solidFill>
              <a:latin typeface="Times New Roman" panose="02020603050405020304" pitchFamily="18" charset="0"/>
              <a:cs typeface="Times New Roman" panose="02020603050405020304" pitchFamily="18" charset="0"/>
            </a:endParaRPr>
          </a:p>
          <a:p>
            <a:pPr defTabSz="457200"/>
            <a:r>
              <a:rPr lang="en-US" sz="2000" dirty="0">
                <a:solidFill>
                  <a:prstClr val="black"/>
                </a:solidFill>
                <a:latin typeface="Times New Roman" panose="02020603050405020304" pitchFamily="18" charset="0"/>
                <a:cs typeface="Times New Roman" panose="02020603050405020304" pitchFamily="18" charset="0"/>
              </a:rPr>
              <a:t>She was an alternate in the marathon at the 2016 US Olympic Trials.</a:t>
            </a:r>
          </a:p>
          <a:p>
            <a:pPr defTabSz="457200"/>
            <a:endParaRPr lang="en-US" sz="2000" dirty="0">
              <a:solidFill>
                <a:prstClr val="black"/>
              </a:solidFill>
              <a:latin typeface="Times New Roman" panose="02020603050405020304" pitchFamily="18" charset="0"/>
              <a:cs typeface="Times New Roman" panose="02020603050405020304" pitchFamily="18" charset="0"/>
            </a:endParaRPr>
          </a:p>
          <a:p>
            <a:pPr defTabSz="457200"/>
            <a:r>
              <a:rPr lang="en-US" sz="2000" dirty="0">
                <a:solidFill>
                  <a:prstClr val="black"/>
                </a:solidFill>
                <a:latin typeface="Times New Roman" panose="02020603050405020304" pitchFamily="18" charset="0"/>
                <a:cs typeface="Times New Roman" panose="02020603050405020304" pitchFamily="18" charset="0"/>
              </a:rPr>
              <a:t>Kara has a degree in psychology and is running professionally and served as an announcer at the 2022 World Championships.</a:t>
            </a:r>
          </a:p>
        </p:txBody>
      </p:sp>
    </p:spTree>
    <p:extLst>
      <p:ext uri="{BB962C8B-B14F-4D97-AF65-F5344CB8AC3E}">
        <p14:creationId xmlns:p14="http://schemas.microsoft.com/office/powerpoint/2010/main" val="28352843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Embrace What You Have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7627" y="1579550"/>
            <a:ext cx="2703443" cy="4860122"/>
          </a:xfrm>
        </p:spPr>
      </p:pic>
      <p:sp>
        <p:nvSpPr>
          <p:cNvPr id="5" name="TextBox 4"/>
          <p:cNvSpPr txBox="1"/>
          <p:nvPr/>
        </p:nvSpPr>
        <p:spPr>
          <a:xfrm>
            <a:off x="3657600" y="1885953"/>
            <a:ext cx="4000500" cy="5262979"/>
          </a:xfrm>
          <a:prstGeom prst="rect">
            <a:avLst/>
          </a:prstGeom>
          <a:noFill/>
        </p:spPr>
        <p:txBody>
          <a:bodyPr wrap="square" rtlCol="0">
            <a:spAutoFit/>
          </a:bodyPr>
          <a:lstStyle/>
          <a:p>
            <a:pPr defTabSz="457200"/>
            <a:r>
              <a:rPr lang="en-US" sz="2000" dirty="0">
                <a:solidFill>
                  <a:prstClr val="black"/>
                </a:solidFill>
                <a:latin typeface="Times New Roman" panose="02020603050405020304" pitchFamily="18" charset="0"/>
                <a:cs typeface="Times New Roman" panose="02020603050405020304" pitchFamily="18" charset="0"/>
              </a:rPr>
              <a:t>While hopping a train, 13-year-old </a:t>
            </a:r>
            <a:r>
              <a:rPr lang="en-US" sz="2000" b="1" dirty="0">
                <a:solidFill>
                  <a:srgbClr val="C00000"/>
                </a:solidFill>
                <a:latin typeface="Times New Roman" panose="02020603050405020304" pitchFamily="18" charset="0"/>
                <a:cs typeface="Times New Roman" panose="02020603050405020304" pitchFamily="18" charset="0"/>
              </a:rPr>
              <a:t>Lindsay Nielsen</a:t>
            </a:r>
            <a:r>
              <a:rPr lang="en-US" sz="2000" dirty="0">
                <a:solidFill>
                  <a:prstClr val="black"/>
                </a:solidFill>
                <a:latin typeface="Times New Roman" panose="02020603050405020304" pitchFamily="18" charset="0"/>
                <a:cs typeface="Times New Roman" panose="02020603050405020304" pitchFamily="18" charset="0"/>
              </a:rPr>
              <a:t>’s foot got trapped and crushed in the coupling and eventually led to her left-foot being amputated.</a:t>
            </a:r>
          </a:p>
          <a:p>
            <a:pPr defTabSz="457200"/>
            <a:endParaRPr lang="en-US" sz="2000" dirty="0">
              <a:solidFill>
                <a:prstClr val="black"/>
              </a:solidFill>
              <a:latin typeface="Times New Roman" panose="02020603050405020304" pitchFamily="18" charset="0"/>
              <a:cs typeface="Times New Roman" panose="02020603050405020304" pitchFamily="18" charset="0"/>
            </a:endParaRPr>
          </a:p>
          <a:p>
            <a:pPr defTabSz="457200"/>
            <a:r>
              <a:rPr lang="en-US" sz="2000" dirty="0">
                <a:solidFill>
                  <a:prstClr val="black"/>
                </a:solidFill>
                <a:latin typeface="Times New Roman" panose="02020603050405020304" pitchFamily="18" charset="0"/>
                <a:cs typeface="Times New Roman" panose="02020603050405020304" pitchFamily="18" charset="0"/>
              </a:rPr>
              <a:t>Rarely speaking of the event—and often hiding her amputation—Lindsay returned to her love of running at age 40.</a:t>
            </a:r>
          </a:p>
          <a:p>
            <a:pPr defTabSz="457200"/>
            <a:endParaRPr lang="en-US" sz="2000" dirty="0">
              <a:solidFill>
                <a:prstClr val="black"/>
              </a:solidFill>
              <a:latin typeface="Times New Roman" panose="02020603050405020304" pitchFamily="18" charset="0"/>
              <a:cs typeface="Times New Roman" panose="02020603050405020304" pitchFamily="18" charset="0"/>
            </a:endParaRPr>
          </a:p>
          <a:p>
            <a:pPr defTabSz="457200"/>
            <a:r>
              <a:rPr lang="en-US" sz="2000" dirty="0">
                <a:solidFill>
                  <a:prstClr val="black"/>
                </a:solidFill>
                <a:latin typeface="Times New Roman" panose="02020603050405020304" pitchFamily="18" charset="0"/>
                <a:cs typeface="Times New Roman" panose="02020603050405020304" pitchFamily="18" charset="0"/>
              </a:rPr>
              <a:t>She became the first female amputee to complete an Ironman Triathlon and placed 5</a:t>
            </a:r>
            <a:r>
              <a:rPr lang="en-US" sz="2000" baseline="30000" dirty="0">
                <a:solidFill>
                  <a:prstClr val="black"/>
                </a:solidFill>
                <a:latin typeface="Times New Roman" panose="02020603050405020304" pitchFamily="18" charset="0"/>
                <a:cs typeface="Times New Roman" panose="02020603050405020304" pitchFamily="18" charset="0"/>
              </a:rPr>
              <a:t>th</a:t>
            </a:r>
            <a:r>
              <a:rPr lang="en-US" sz="2000" dirty="0">
                <a:solidFill>
                  <a:prstClr val="black"/>
                </a:solidFill>
                <a:latin typeface="Times New Roman" panose="02020603050405020304" pitchFamily="18" charset="0"/>
                <a:cs typeface="Times New Roman" panose="02020603050405020304" pitchFamily="18" charset="0"/>
              </a:rPr>
              <a:t> in the 200-meter run at the 2000 Paralympics in Sydney.</a:t>
            </a:r>
          </a:p>
          <a:p>
            <a:pPr defTabSz="457200"/>
            <a:endParaRPr lang="en-US" dirty="0">
              <a:solidFill>
                <a:prstClr val="black"/>
              </a:solidFill>
              <a:latin typeface="Times New Roman" panose="02020603050405020304" pitchFamily="18" charset="0"/>
              <a:cs typeface="Times New Roman" panose="02020603050405020304" pitchFamily="18" charset="0"/>
            </a:endParaRPr>
          </a:p>
          <a:p>
            <a:pPr defTabSz="457200"/>
            <a:endParaRPr 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23879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omen running on a track&#10;&#10;Description automatically generated with medium confidence">
            <a:extLst>
              <a:ext uri="{FF2B5EF4-FFF2-40B4-BE49-F238E27FC236}">
                <a16:creationId xmlns:a16="http://schemas.microsoft.com/office/drawing/2014/main" id="{C8B3C37C-D549-46C6-A73D-2A8471D98C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47800"/>
            <a:ext cx="3276600" cy="4587566"/>
          </a:xfrm>
          <a:prstGeom prst="rect">
            <a:avLst/>
          </a:prstGeom>
        </p:spPr>
      </p:pic>
      <p:pic>
        <p:nvPicPr>
          <p:cNvPr id="4" name="Picture 3">
            <a:extLst>
              <a:ext uri="{FF2B5EF4-FFF2-40B4-BE49-F238E27FC236}">
                <a16:creationId xmlns:a16="http://schemas.microsoft.com/office/drawing/2014/main" id="{0AB93927-EDF1-2F31-1DBC-F7E3130DA992}"/>
              </a:ext>
            </a:extLst>
          </p:cNvPr>
          <p:cNvPicPr>
            <a:picLocks noChangeAspect="1"/>
          </p:cNvPicPr>
          <p:nvPr/>
        </p:nvPicPr>
        <p:blipFill>
          <a:blip r:embed="rId3"/>
          <a:stretch>
            <a:fillRect/>
          </a:stretch>
        </p:blipFill>
        <p:spPr>
          <a:xfrm>
            <a:off x="5979249" y="1447801"/>
            <a:ext cx="3173036" cy="4495800"/>
          </a:xfrm>
          <a:prstGeom prst="rect">
            <a:avLst/>
          </a:prstGeom>
        </p:spPr>
      </p:pic>
      <p:sp>
        <p:nvSpPr>
          <p:cNvPr id="5" name="TextBox 4">
            <a:extLst>
              <a:ext uri="{FF2B5EF4-FFF2-40B4-BE49-F238E27FC236}">
                <a16:creationId xmlns:a16="http://schemas.microsoft.com/office/drawing/2014/main" id="{9DEE120D-63E9-F073-B852-C8E49A150587}"/>
              </a:ext>
            </a:extLst>
          </p:cNvPr>
          <p:cNvSpPr txBox="1"/>
          <p:nvPr/>
        </p:nvSpPr>
        <p:spPr>
          <a:xfrm>
            <a:off x="0" y="152400"/>
            <a:ext cx="912412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High School Champions to World Championship Teams</a:t>
            </a:r>
          </a:p>
        </p:txBody>
      </p:sp>
      <p:sp>
        <p:nvSpPr>
          <p:cNvPr id="6" name="TextBox 5">
            <a:extLst>
              <a:ext uri="{FF2B5EF4-FFF2-40B4-BE49-F238E27FC236}">
                <a16:creationId xmlns:a16="http://schemas.microsoft.com/office/drawing/2014/main" id="{1D596045-B7AA-695D-E498-203B6A6A3961}"/>
              </a:ext>
            </a:extLst>
          </p:cNvPr>
          <p:cNvSpPr txBox="1"/>
          <p:nvPr/>
        </p:nvSpPr>
        <p:spPr>
          <a:xfrm>
            <a:off x="-29817" y="6035366"/>
            <a:ext cx="39624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Gabe Anderson Grunewald Perham</a:t>
            </a:r>
          </a:p>
        </p:txBody>
      </p:sp>
      <p:sp>
        <p:nvSpPr>
          <p:cNvPr id="7" name="TextBox 6">
            <a:extLst>
              <a:ext uri="{FF2B5EF4-FFF2-40B4-BE49-F238E27FC236}">
                <a16:creationId xmlns:a16="http://schemas.microsoft.com/office/drawing/2014/main" id="{9B723EA2-BD48-7FCD-518A-670A4A86D81B}"/>
              </a:ext>
            </a:extLst>
          </p:cNvPr>
          <p:cNvSpPr txBox="1"/>
          <p:nvPr/>
        </p:nvSpPr>
        <p:spPr>
          <a:xfrm>
            <a:off x="4953000" y="5943601"/>
            <a:ext cx="4191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hlinkClick r:id="rId4"/>
              </a:rPr>
              <a:t>Heather </a:t>
            </a:r>
            <a:r>
              <a:rPr kumimoji="0" lang="en-US" sz="2400" b="0" i="0" u="none" strike="noStrike" kern="1200" cap="none" spc="0" normalizeH="0" baseline="0" noProof="0" dirty="0" err="1">
                <a:ln>
                  <a:noFill/>
                </a:ln>
                <a:solidFill>
                  <a:prstClr val="black"/>
                </a:solidFill>
                <a:effectLst/>
                <a:uLnTx/>
                <a:uFillTx/>
                <a:latin typeface="Calibri"/>
                <a:ea typeface="+mn-ea"/>
                <a:cs typeface="+mn-cs"/>
                <a:hlinkClick r:id="rId4"/>
              </a:rPr>
              <a:t>Dorniden</a:t>
            </a:r>
            <a:r>
              <a:rPr kumimoji="0" lang="en-US" sz="2400" b="0" i="0" u="none" strike="noStrike" kern="1200" cap="none" spc="0" normalizeH="0" baseline="0" noProof="0" dirty="0">
                <a:ln>
                  <a:noFill/>
                </a:ln>
                <a:solidFill>
                  <a:prstClr val="black"/>
                </a:solidFill>
                <a:effectLst/>
                <a:uLnTx/>
                <a:uFillTx/>
                <a:latin typeface="Calibri"/>
                <a:ea typeface="+mn-ea"/>
                <a:cs typeface="+mn-cs"/>
                <a:hlinkClick r:id="rId4"/>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hlinkClick r:id="rId4"/>
              </a:rPr>
              <a:t>Kampf</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Rosemount</a:t>
            </a:r>
          </a:p>
        </p:txBody>
      </p:sp>
    </p:spTree>
    <p:extLst>
      <p:ext uri="{BB962C8B-B14F-4D97-AF65-F5344CB8AC3E}">
        <p14:creationId xmlns:p14="http://schemas.microsoft.com/office/powerpoint/2010/main" val="29296205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And . . . Give back to </a:t>
            </a:r>
            <a:br>
              <a:rPr lang="en-US" sz="3600" dirty="0"/>
            </a:br>
            <a:endParaRPr lang="en-US" sz="3600" b="1" dirty="0"/>
          </a:p>
        </p:txBody>
      </p:sp>
      <p:sp>
        <p:nvSpPr>
          <p:cNvPr id="3" name="Content Placeholder 2"/>
          <p:cNvSpPr>
            <a:spLocks noGrp="1"/>
          </p:cNvSpPr>
          <p:nvPr>
            <p:ph idx="1"/>
          </p:nvPr>
        </p:nvSpPr>
        <p:spPr/>
        <p:txBody>
          <a:bodyPr/>
          <a:lstStyle/>
          <a:p>
            <a:r>
              <a:rPr lang="en-US" dirty="0"/>
              <a:t>Their sport</a:t>
            </a:r>
          </a:p>
          <a:p>
            <a:r>
              <a:rPr lang="en-US" dirty="0"/>
              <a:t>Their community</a:t>
            </a:r>
          </a:p>
          <a:p>
            <a:r>
              <a:rPr lang="en-US" dirty="0"/>
              <a:t>Their school</a:t>
            </a:r>
          </a:p>
          <a:p>
            <a:endParaRPr lang="en-US" dirty="0"/>
          </a:p>
        </p:txBody>
      </p:sp>
    </p:spTree>
    <p:extLst>
      <p:ext uri="{BB962C8B-B14F-4D97-AF65-F5344CB8AC3E}">
        <p14:creationId xmlns:p14="http://schemas.microsoft.com/office/powerpoint/2010/main" val="32342963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2500"/>
                            </p:stCondLst>
                            <p:childTnLst>
                              <p:par>
                                <p:cTn id="9" presetID="10" presetClass="entr" presetSubtype="0" fill="hold" grpId="0" nodeType="afterEffect">
                                  <p:stCondLst>
                                    <p:cond delay="1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5000"/>
                            </p:stCondLst>
                            <p:childTnLst>
                              <p:par>
                                <p:cTn id="13" presetID="10" presetClass="entr" presetSubtype="0" fill="hold" grpId="0" nodeType="afterEffect">
                                  <p:stCondLst>
                                    <p:cond delay="1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4250" y="-82408"/>
            <a:ext cx="7886700" cy="1325563"/>
          </a:xfrm>
        </p:spPr>
        <p:txBody>
          <a:bodyPr>
            <a:normAutofit/>
          </a:bodyPr>
          <a:lstStyle/>
          <a:p>
            <a:r>
              <a:rPr lang="en-US" sz="4050" b="1" dirty="0"/>
              <a:t>1972:  50 Years Ago</a:t>
            </a:r>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1259" t="10848" r="22655"/>
          <a:stretch/>
        </p:blipFill>
        <p:spPr bwMode="auto">
          <a:xfrm>
            <a:off x="284968" y="1270000"/>
            <a:ext cx="4493914" cy="318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366" t="1" b="56925"/>
          <a:stretch/>
        </p:blipFill>
        <p:spPr bwMode="auto">
          <a:xfrm>
            <a:off x="3484792" y="4767260"/>
            <a:ext cx="5386745" cy="1874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6672" y="1139791"/>
            <a:ext cx="2119528" cy="2860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315492" y="4557413"/>
            <a:ext cx="2113511" cy="830997"/>
          </a:xfrm>
          <a:prstGeom prst="rect">
            <a:avLst/>
          </a:prstGeom>
          <a:noFill/>
        </p:spPr>
        <p:txBody>
          <a:bodyPr wrap="square" rtlCol="0">
            <a:spAutoFit/>
          </a:bodyPr>
          <a:lstStyle/>
          <a:p>
            <a:pPr defTabSz="457200"/>
            <a:r>
              <a:rPr lang="en-US" sz="2400" dirty="0">
                <a:solidFill>
                  <a:prstClr val="black"/>
                </a:solidFill>
                <a:latin typeface="Calibri" panose="020F0502020204030204"/>
              </a:rPr>
              <a:t>Peggy Brenden, </a:t>
            </a:r>
          </a:p>
          <a:p>
            <a:pPr defTabSz="457200"/>
            <a:r>
              <a:rPr lang="en-US" sz="2400" dirty="0">
                <a:solidFill>
                  <a:prstClr val="black"/>
                </a:solidFill>
                <a:latin typeface="Calibri" panose="020F0502020204030204"/>
              </a:rPr>
              <a:t>St. Cloud</a:t>
            </a:r>
          </a:p>
        </p:txBody>
      </p:sp>
      <p:sp>
        <p:nvSpPr>
          <p:cNvPr id="5" name="TextBox 4"/>
          <p:cNvSpPr txBox="1"/>
          <p:nvPr/>
        </p:nvSpPr>
        <p:spPr>
          <a:xfrm>
            <a:off x="4940132" y="4054192"/>
            <a:ext cx="3059833" cy="461665"/>
          </a:xfrm>
          <a:prstGeom prst="rect">
            <a:avLst/>
          </a:prstGeom>
          <a:noFill/>
        </p:spPr>
        <p:txBody>
          <a:bodyPr wrap="square" rtlCol="0">
            <a:spAutoFit/>
          </a:bodyPr>
          <a:lstStyle/>
          <a:p>
            <a:pPr defTabSz="457200"/>
            <a:r>
              <a:rPr lang="en-US" sz="2400" dirty="0">
                <a:solidFill>
                  <a:prstClr val="black"/>
                </a:solidFill>
                <a:latin typeface="Calibri" panose="020F0502020204030204"/>
              </a:rPr>
              <a:t>Toni St. Pierre, Hopkins</a:t>
            </a:r>
          </a:p>
        </p:txBody>
      </p:sp>
    </p:spTree>
    <p:extLst>
      <p:ext uri="{BB962C8B-B14F-4D97-AF65-F5344CB8AC3E}">
        <p14:creationId xmlns:p14="http://schemas.microsoft.com/office/powerpoint/2010/main" val="3393894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896FAB-B9C0-D699-300E-D290416A5622}"/>
              </a:ext>
            </a:extLst>
          </p:cNvPr>
          <p:cNvSpPr txBox="1"/>
          <p:nvPr/>
        </p:nvSpPr>
        <p:spPr>
          <a:xfrm>
            <a:off x="1500893" y="326784"/>
            <a:ext cx="6172200" cy="1107996"/>
          </a:xfrm>
          <a:prstGeom prst="rect">
            <a:avLst/>
          </a:prstGeom>
          <a:noFill/>
        </p:spPr>
        <p:txBody>
          <a:bodyPr wrap="square" rtlCol="0">
            <a:spAutoFit/>
          </a:bodyPr>
          <a:lstStyle/>
          <a:p>
            <a:pPr algn="ctr" defTabSz="457200"/>
            <a:r>
              <a:rPr lang="en-US" sz="3300" b="1" dirty="0">
                <a:solidFill>
                  <a:prstClr val="black"/>
                </a:solidFill>
                <a:latin typeface="Calibri" panose="020F0502020204030204"/>
              </a:rPr>
              <a:t>1970s  Minnesota Girls High School Athletic Stars</a:t>
            </a:r>
          </a:p>
        </p:txBody>
      </p:sp>
      <p:pic>
        <p:nvPicPr>
          <p:cNvPr id="4" name="Picture 3" descr="A picture containing text, person, outdoor, player&#10;&#10;Description automatically generated">
            <a:extLst>
              <a:ext uri="{FF2B5EF4-FFF2-40B4-BE49-F238E27FC236}">
                <a16:creationId xmlns:a16="http://schemas.microsoft.com/office/drawing/2014/main" id="{C00D6BA5-B56C-0969-9AC4-1324FF8A97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246" y="1434780"/>
            <a:ext cx="3911584" cy="5215445"/>
          </a:xfrm>
          <a:prstGeom prst="rect">
            <a:avLst/>
          </a:prstGeom>
        </p:spPr>
      </p:pic>
      <p:sp>
        <p:nvSpPr>
          <p:cNvPr id="5" name="TextBox 4">
            <a:extLst>
              <a:ext uri="{FF2B5EF4-FFF2-40B4-BE49-F238E27FC236}">
                <a16:creationId xmlns:a16="http://schemas.microsoft.com/office/drawing/2014/main" id="{188A3D42-5EB9-8C68-C601-D0F11160C18E}"/>
              </a:ext>
            </a:extLst>
          </p:cNvPr>
          <p:cNvSpPr txBox="1"/>
          <p:nvPr/>
        </p:nvSpPr>
        <p:spPr>
          <a:xfrm>
            <a:off x="4827172" y="1720840"/>
            <a:ext cx="4129791" cy="3970318"/>
          </a:xfrm>
          <a:prstGeom prst="rect">
            <a:avLst/>
          </a:prstGeom>
          <a:noFill/>
        </p:spPr>
        <p:txBody>
          <a:bodyPr wrap="square" rtlCol="0">
            <a:spAutoFit/>
          </a:bodyPr>
          <a:lstStyle/>
          <a:p>
            <a:pPr defTabSz="457200"/>
            <a:r>
              <a:rPr lang="en-US" sz="2800" dirty="0">
                <a:solidFill>
                  <a:prstClr val="black"/>
                </a:solidFill>
                <a:latin typeface="Calibri" panose="020F0502020204030204"/>
              </a:rPr>
              <a:t>Leslie Seymour of Regina won the first MSHSL girls cross country state championship in 1975.</a:t>
            </a:r>
          </a:p>
          <a:p>
            <a:pPr defTabSz="457200"/>
            <a:endParaRPr lang="en-US" sz="2800" dirty="0">
              <a:solidFill>
                <a:prstClr val="black"/>
              </a:solidFill>
              <a:latin typeface="Calibri" panose="020F0502020204030204"/>
            </a:endParaRPr>
          </a:p>
          <a:p>
            <a:pPr defTabSz="457200"/>
            <a:r>
              <a:rPr lang="en-US" sz="2800" dirty="0">
                <a:solidFill>
                  <a:prstClr val="black"/>
                </a:solidFill>
                <a:latin typeface="Calibri" panose="020F0502020204030204"/>
              </a:rPr>
              <a:t>Donna </a:t>
            </a:r>
            <a:r>
              <a:rPr lang="en-US" sz="2800" dirty="0" err="1">
                <a:solidFill>
                  <a:prstClr val="black"/>
                </a:solidFill>
                <a:latin typeface="Calibri" panose="020F0502020204030204"/>
              </a:rPr>
              <a:t>Gathje</a:t>
            </a:r>
            <a:r>
              <a:rPr lang="en-US" sz="2800" dirty="0">
                <a:solidFill>
                  <a:prstClr val="black"/>
                </a:solidFill>
                <a:latin typeface="Calibri" panose="020F0502020204030204"/>
              </a:rPr>
              <a:t> of Rochester Lourdes was another dominant runner at the time.</a:t>
            </a:r>
          </a:p>
        </p:txBody>
      </p:sp>
    </p:spTree>
    <p:extLst>
      <p:ext uri="{BB962C8B-B14F-4D97-AF65-F5344CB8AC3E}">
        <p14:creationId xmlns:p14="http://schemas.microsoft.com/office/powerpoint/2010/main" val="39733210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0ED673-72C2-59D6-24C1-B4B851A6CA6B}"/>
              </a:ext>
            </a:extLst>
          </p:cNvPr>
          <p:cNvSpPr txBox="1"/>
          <p:nvPr/>
        </p:nvSpPr>
        <p:spPr>
          <a:xfrm>
            <a:off x="304800" y="304800"/>
            <a:ext cx="8382000"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1970s  Minnesota Girls High School Athletic Stars</a:t>
            </a:r>
          </a:p>
        </p:txBody>
      </p:sp>
      <p:pic>
        <p:nvPicPr>
          <p:cNvPr id="6" name="Picture 5">
            <a:extLst>
              <a:ext uri="{FF2B5EF4-FFF2-40B4-BE49-F238E27FC236}">
                <a16:creationId xmlns:a16="http://schemas.microsoft.com/office/drawing/2014/main" id="{9239D295-9060-8E5A-59FE-EE3E37E279A1}"/>
              </a:ext>
            </a:extLst>
          </p:cNvPr>
          <p:cNvPicPr>
            <a:picLocks noChangeAspect="1"/>
          </p:cNvPicPr>
          <p:nvPr/>
        </p:nvPicPr>
        <p:blipFill>
          <a:blip r:embed="rId2"/>
          <a:stretch>
            <a:fillRect/>
          </a:stretch>
        </p:blipFill>
        <p:spPr>
          <a:xfrm>
            <a:off x="0" y="1600200"/>
            <a:ext cx="2895600" cy="4204137"/>
          </a:xfrm>
          <a:prstGeom prst="rect">
            <a:avLst/>
          </a:prstGeom>
        </p:spPr>
      </p:pic>
      <p:pic>
        <p:nvPicPr>
          <p:cNvPr id="8" name="Picture 7">
            <a:extLst>
              <a:ext uri="{FF2B5EF4-FFF2-40B4-BE49-F238E27FC236}">
                <a16:creationId xmlns:a16="http://schemas.microsoft.com/office/drawing/2014/main" id="{27F491E0-8BE0-0AC0-AF62-125D2561EE41}"/>
              </a:ext>
            </a:extLst>
          </p:cNvPr>
          <p:cNvPicPr>
            <a:picLocks noChangeAspect="1"/>
          </p:cNvPicPr>
          <p:nvPr/>
        </p:nvPicPr>
        <p:blipFill rotWithShape="1">
          <a:blip r:embed="rId3"/>
          <a:srcRect l="18513" b="15256"/>
          <a:stretch/>
        </p:blipFill>
        <p:spPr>
          <a:xfrm>
            <a:off x="6019800" y="1945341"/>
            <a:ext cx="2853268" cy="2967318"/>
          </a:xfrm>
          <a:prstGeom prst="rect">
            <a:avLst/>
          </a:prstGeom>
        </p:spPr>
      </p:pic>
      <p:sp>
        <p:nvSpPr>
          <p:cNvPr id="9" name="TextBox 8">
            <a:extLst>
              <a:ext uri="{FF2B5EF4-FFF2-40B4-BE49-F238E27FC236}">
                <a16:creationId xmlns:a16="http://schemas.microsoft.com/office/drawing/2014/main" id="{8B58E981-0A10-7BFB-F526-16358FB4BDA6}"/>
              </a:ext>
            </a:extLst>
          </p:cNvPr>
          <p:cNvSpPr txBox="1"/>
          <p:nvPr/>
        </p:nvSpPr>
        <p:spPr>
          <a:xfrm>
            <a:off x="0" y="5867400"/>
            <a:ext cx="28956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Jane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Oas</a:t>
            </a:r>
            <a:r>
              <a:rPr kumimoji="0" lang="en-US" sz="2400" b="0" i="0" u="none" strike="noStrike" kern="1200" cap="none" spc="0" normalizeH="0" baseline="0" noProof="0" dirty="0">
                <a:ln>
                  <a:noFill/>
                </a:ln>
                <a:solidFill>
                  <a:prstClr val="black"/>
                </a:solidFill>
                <a:effectLst/>
                <a:uLnTx/>
                <a:uFillTx/>
                <a:latin typeface="Calibri"/>
                <a:ea typeface="+mn-ea"/>
                <a:cs typeface="+mn-cs"/>
              </a:rPr>
              <a:t>, sprinter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Mound Westonka</a:t>
            </a:r>
          </a:p>
        </p:txBody>
      </p:sp>
      <p:sp>
        <p:nvSpPr>
          <p:cNvPr id="11" name="TextBox 10">
            <a:extLst>
              <a:ext uri="{FF2B5EF4-FFF2-40B4-BE49-F238E27FC236}">
                <a16:creationId xmlns:a16="http://schemas.microsoft.com/office/drawing/2014/main" id="{79C8AF4E-1763-A1AC-611A-46A4C8051BA3}"/>
              </a:ext>
            </a:extLst>
          </p:cNvPr>
          <p:cNvSpPr txBox="1"/>
          <p:nvPr/>
        </p:nvSpPr>
        <p:spPr>
          <a:xfrm>
            <a:off x="6185125" y="5205363"/>
            <a:ext cx="28532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Jill Halsted, volleyball Robbinsdale Cooper</a:t>
            </a:r>
          </a:p>
        </p:txBody>
      </p:sp>
      <p:pic>
        <p:nvPicPr>
          <p:cNvPr id="4" name="Picture 3">
            <a:extLst>
              <a:ext uri="{FF2B5EF4-FFF2-40B4-BE49-F238E27FC236}">
                <a16:creationId xmlns:a16="http://schemas.microsoft.com/office/drawing/2014/main" id="{6FE46C0C-E34E-0D50-0D2E-C1C4A44FFCE9}"/>
              </a:ext>
            </a:extLst>
          </p:cNvPr>
          <p:cNvPicPr>
            <a:picLocks noChangeAspect="1"/>
          </p:cNvPicPr>
          <p:nvPr/>
        </p:nvPicPr>
        <p:blipFill>
          <a:blip r:embed="rId4"/>
          <a:stretch>
            <a:fillRect/>
          </a:stretch>
        </p:blipFill>
        <p:spPr>
          <a:xfrm>
            <a:off x="3029472" y="2599872"/>
            <a:ext cx="2761727" cy="1658256"/>
          </a:xfrm>
          <a:prstGeom prst="rect">
            <a:avLst/>
          </a:prstGeom>
        </p:spPr>
      </p:pic>
      <p:sp>
        <p:nvSpPr>
          <p:cNvPr id="5" name="TextBox 4">
            <a:extLst>
              <a:ext uri="{FF2B5EF4-FFF2-40B4-BE49-F238E27FC236}">
                <a16:creationId xmlns:a16="http://schemas.microsoft.com/office/drawing/2014/main" id="{157CC279-22DF-7724-A8C6-3F7399CB45FC}"/>
              </a:ext>
            </a:extLst>
          </p:cNvPr>
          <p:cNvSpPr txBox="1"/>
          <p:nvPr/>
        </p:nvSpPr>
        <p:spPr>
          <a:xfrm>
            <a:off x="3029472" y="4483100"/>
            <a:ext cx="2853268" cy="830997"/>
          </a:xfrm>
          <a:prstGeom prst="rect">
            <a:avLst/>
          </a:prstGeom>
          <a:noFill/>
        </p:spPr>
        <p:txBody>
          <a:bodyPr wrap="square" rtlCol="0">
            <a:spAutoFit/>
          </a:bodyPr>
          <a:lstStyle/>
          <a:p>
            <a:pPr algn="ctr"/>
            <a:r>
              <a:rPr lang="en-US" sz="2400" b="1" dirty="0"/>
              <a:t>Jennie Moe, tennis</a:t>
            </a:r>
          </a:p>
          <a:p>
            <a:pPr algn="ctr"/>
            <a:r>
              <a:rPr lang="en-US" sz="2400" b="1" dirty="0"/>
              <a:t>Edina </a:t>
            </a:r>
          </a:p>
        </p:txBody>
      </p:sp>
    </p:spTree>
    <p:extLst>
      <p:ext uri="{BB962C8B-B14F-4D97-AF65-F5344CB8AC3E}">
        <p14:creationId xmlns:p14="http://schemas.microsoft.com/office/powerpoint/2010/main" val="26445080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running on a street&#10;&#10;Description automatically generated with low confidence">
            <a:extLst>
              <a:ext uri="{FF2B5EF4-FFF2-40B4-BE49-F238E27FC236}">
                <a16:creationId xmlns:a16="http://schemas.microsoft.com/office/drawing/2014/main" id="{D8F22FA3-D856-6F86-AEB8-23A43355B9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326" y="722377"/>
            <a:ext cx="3701955" cy="4687824"/>
          </a:xfrm>
          <a:prstGeom prst="rect">
            <a:avLst/>
          </a:prstGeom>
        </p:spPr>
      </p:pic>
      <p:pic>
        <p:nvPicPr>
          <p:cNvPr id="5" name="Picture 4" descr="A couple of women running on a track&#10;&#10;Description automatically generated with low confidence">
            <a:extLst>
              <a:ext uri="{FF2B5EF4-FFF2-40B4-BE49-F238E27FC236}">
                <a16:creationId xmlns:a16="http://schemas.microsoft.com/office/drawing/2014/main" id="{BE699443-8446-FDD2-4D63-7EC7408127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67" r="16963" b="14399"/>
          <a:stretch/>
        </p:blipFill>
        <p:spPr>
          <a:xfrm>
            <a:off x="5514271" y="1315699"/>
            <a:ext cx="2916057" cy="4121006"/>
          </a:xfrm>
          <a:prstGeom prst="rect">
            <a:avLst/>
          </a:prstGeom>
        </p:spPr>
      </p:pic>
      <p:sp>
        <p:nvSpPr>
          <p:cNvPr id="6" name="TextBox 5">
            <a:extLst>
              <a:ext uri="{FF2B5EF4-FFF2-40B4-BE49-F238E27FC236}">
                <a16:creationId xmlns:a16="http://schemas.microsoft.com/office/drawing/2014/main" id="{7CCB27B4-E982-E90F-F985-6EF658073ABC}"/>
              </a:ext>
            </a:extLst>
          </p:cNvPr>
          <p:cNvSpPr txBox="1"/>
          <p:nvPr/>
        </p:nvSpPr>
        <p:spPr>
          <a:xfrm>
            <a:off x="-16565" y="5350793"/>
            <a:ext cx="43936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Jan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Ettle</a:t>
            </a:r>
            <a:r>
              <a:rPr kumimoji="0" lang="en-US" sz="2400" b="0" i="0" u="none" strike="noStrike" kern="1200" cap="none" spc="0" normalizeH="0" baseline="0" noProof="0" dirty="0">
                <a:ln>
                  <a:noFill/>
                </a:ln>
                <a:solidFill>
                  <a:prstClr val="black"/>
                </a:solidFill>
                <a:effectLst/>
                <a:uLnTx/>
                <a:uFillTx/>
                <a:latin typeface="Calibri"/>
                <a:ea typeface="+mn-ea"/>
                <a:cs typeface="+mn-cs"/>
              </a:rPr>
              <a:t> of Freeport (Albany HS) was not able to run cross country, yet she placed 6</a:t>
            </a:r>
            <a:r>
              <a:rPr kumimoji="0" lang="en-US" sz="2400" b="0" i="0" u="none" strike="noStrike" kern="1200" cap="none" spc="0" normalizeH="0" baseline="30000" noProof="0" dirty="0">
                <a:ln>
                  <a:noFill/>
                </a:ln>
                <a:solidFill>
                  <a:prstClr val="black"/>
                </a:solidFill>
                <a:effectLst/>
                <a:uLnTx/>
                <a:uFillTx/>
                <a:latin typeface="Calibri"/>
                <a:ea typeface="+mn-ea"/>
                <a:cs typeface="+mn-cs"/>
              </a:rPr>
              <a:t>th</a:t>
            </a:r>
            <a:r>
              <a:rPr kumimoji="0" lang="en-US" sz="2400" b="0" i="0" u="none" strike="noStrike" kern="1200" cap="none" spc="0" normalizeH="0" baseline="0" noProof="0" dirty="0">
                <a:ln>
                  <a:noFill/>
                </a:ln>
                <a:solidFill>
                  <a:prstClr val="black"/>
                </a:solidFill>
                <a:effectLst/>
                <a:uLnTx/>
                <a:uFillTx/>
                <a:latin typeface="Calibri"/>
                <a:ea typeface="+mn-ea"/>
                <a:cs typeface="+mn-cs"/>
              </a:rPr>
              <a:t> in the 1984 US Olympic Trials</a:t>
            </a:r>
          </a:p>
        </p:txBody>
      </p:sp>
      <p:sp>
        <p:nvSpPr>
          <p:cNvPr id="7" name="TextBox 6">
            <a:extLst>
              <a:ext uri="{FF2B5EF4-FFF2-40B4-BE49-F238E27FC236}">
                <a16:creationId xmlns:a16="http://schemas.microsoft.com/office/drawing/2014/main" id="{E23405C3-9DD6-2E8F-4D92-B6225A3D6F5C}"/>
              </a:ext>
            </a:extLst>
          </p:cNvPr>
          <p:cNvSpPr txBox="1"/>
          <p:nvPr/>
        </p:nvSpPr>
        <p:spPr>
          <a:xfrm>
            <a:off x="4876800" y="5486400"/>
            <a:ext cx="4191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Cathie Twomey of Golden Valley paced Mary Decker to a world record run in the 2,000 meters</a:t>
            </a:r>
          </a:p>
        </p:txBody>
      </p:sp>
      <p:sp>
        <p:nvSpPr>
          <p:cNvPr id="8" name="TextBox 7">
            <a:extLst>
              <a:ext uri="{FF2B5EF4-FFF2-40B4-BE49-F238E27FC236}">
                <a16:creationId xmlns:a16="http://schemas.microsoft.com/office/drawing/2014/main" id="{80699138-2807-49E8-D8A5-ABE04B608835}"/>
              </a:ext>
            </a:extLst>
          </p:cNvPr>
          <p:cNvSpPr txBox="1"/>
          <p:nvPr/>
        </p:nvSpPr>
        <p:spPr>
          <a:xfrm>
            <a:off x="193234" y="1249"/>
            <a:ext cx="875753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Early high school girls’ teams often changed in public restrooms</a:t>
            </a:r>
          </a:p>
        </p:txBody>
      </p:sp>
    </p:spTree>
    <p:extLst>
      <p:ext uri="{BB962C8B-B14F-4D97-AF65-F5344CB8AC3E}">
        <p14:creationId xmlns:p14="http://schemas.microsoft.com/office/powerpoint/2010/main" val="6942795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TotalTime>
  <Words>1996</Words>
  <Application>Microsoft Office PowerPoint</Application>
  <PresentationFormat>On-screen Show (4:3)</PresentationFormat>
  <Paragraphs>166</Paragraphs>
  <Slides>48</Slides>
  <Notes>0</Notes>
  <HiddenSlides>0</HiddenSlides>
  <MMClips>0</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1</vt:i4>
      </vt:variant>
      <vt:variant>
        <vt:lpstr>Slide Titles</vt:lpstr>
      </vt:variant>
      <vt:variant>
        <vt:i4>48</vt:i4>
      </vt:variant>
    </vt:vector>
  </HeadingPairs>
  <TitlesOfParts>
    <vt:vector size="56" baseType="lpstr">
      <vt:lpstr>Arial</vt:lpstr>
      <vt:lpstr>Calibri</vt:lpstr>
      <vt:lpstr>Calibri Light</vt:lpstr>
      <vt:lpstr>Times New Roman</vt:lpstr>
      <vt:lpstr>Office Theme</vt:lpstr>
      <vt:lpstr>1_Office Theme</vt:lpstr>
      <vt:lpstr>2_Office Theme</vt:lpstr>
      <vt:lpstr>Acrobat Document</vt:lpstr>
      <vt:lpstr>PowerPoint Presentation</vt:lpstr>
      <vt:lpstr>PowerPoint Presentation</vt:lpstr>
      <vt:lpstr>PowerPoint Presentation</vt:lpstr>
      <vt:lpstr>Olympian  Qualities</vt:lpstr>
      <vt:lpstr>And . . . Give back to  </vt:lpstr>
      <vt:lpstr>1972:  50 Years Ago</vt:lpstr>
      <vt:lpstr>PowerPoint Presentation</vt:lpstr>
      <vt:lpstr>PowerPoint Presentation</vt:lpstr>
      <vt:lpstr>PowerPoint Presentation</vt:lpstr>
      <vt:lpstr>Growth in girls’ wrestling</vt:lpstr>
      <vt:lpstr>PowerPoint Presentation</vt:lpstr>
      <vt:lpstr>PowerPoint Presentation</vt:lpstr>
      <vt:lpstr>PowerPoint Presentation</vt:lpstr>
      <vt:lpstr>PowerPoint Presentation</vt:lpstr>
      <vt:lpstr>At the Olympics</vt:lpstr>
      <vt:lpstr>At  the  Olympics</vt:lpstr>
      <vt:lpstr>Still Skating Along Famously</vt:lpstr>
      <vt:lpstr>Janet Gerhauser and John Nightingale</vt:lpstr>
      <vt:lpstr>It Takes a Village</vt:lpstr>
      <vt:lpstr>Jessie  Diggins  Today</vt:lpstr>
      <vt:lpstr>Minnesota’s Hometown Olympian</vt:lpstr>
      <vt:lpstr>Lindsay Whalen</vt:lpstr>
      <vt:lpstr>PowerPoint Presentation</vt:lpstr>
      <vt:lpstr>Inspiring a Whole New Generation of Little Girls</vt:lpstr>
      <vt:lpstr>Briana Scurry</vt:lpstr>
      <vt:lpstr>PowerPoint Presentation</vt:lpstr>
      <vt:lpstr>PowerPoint Presentation</vt:lpstr>
      <vt:lpstr>PowerPoint Presentation</vt:lpstr>
      <vt:lpstr>Play at the Park</vt:lpstr>
      <vt:lpstr>PowerPoint Presentation</vt:lpstr>
      <vt:lpstr>PowerPoint Presentation</vt:lpstr>
      <vt:lpstr>PowerPoint Presentation</vt:lpstr>
      <vt:lpstr>Grit and Determination</vt:lpstr>
      <vt:lpstr>A True Minnesotan</vt:lpstr>
      <vt:lpstr>Perseverance Payoff Is London Flight</vt:lpstr>
      <vt:lpstr>Amanda Smock</vt:lpstr>
      <vt:lpstr>Jumping Is Part of the Journey</vt:lpstr>
      <vt:lpstr>Shani Marks</vt:lpstr>
      <vt:lpstr>Cottonwood County</vt:lpstr>
      <vt:lpstr>Cottonwood County</vt:lpstr>
      <vt:lpstr>PowerPoint Presentation</vt:lpstr>
      <vt:lpstr>Gold Medal Family</vt:lpstr>
      <vt:lpstr>Janis Klecker</vt:lpstr>
      <vt:lpstr>Phil and Val Rogosheske</vt:lpstr>
      <vt:lpstr>Continental Competitor</vt:lpstr>
      <vt:lpstr>Kara Goucher</vt:lpstr>
      <vt:lpstr>Embrace What You Have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Mader</dc:creator>
  <cp:lastModifiedBy>Patrick Mader</cp:lastModifiedBy>
  <cp:revision>25</cp:revision>
  <dcterms:created xsi:type="dcterms:W3CDTF">2022-09-14T12:35:32Z</dcterms:created>
  <dcterms:modified xsi:type="dcterms:W3CDTF">2023-10-29T19:19:45Z</dcterms:modified>
</cp:coreProperties>
</file>