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embeddedFontLst>
    <p:embeddedFont>
      <p:font typeface="Helvetica Neue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HelveticaNeue-regular.fnt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HelveticaNeue-italic.fntdata"/><Relationship Id="rId21" Type="http://schemas.openxmlformats.org/officeDocument/2006/relationships/slide" Target="slides/slide16.xml"/><Relationship Id="rId43" Type="http://schemas.openxmlformats.org/officeDocument/2006/relationships/font" Target="fonts/HelveticaNeue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HelveticaNeue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5d03765481_0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5d03765481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9574f94cf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9574f94cf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574f94cf6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9574f94cf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574f94c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9574f94c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9574f94cf6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9574f94cf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9574f94cf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9574f94cf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9574f94cf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9574f94cf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5e603f08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5e603f08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5e603f080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5e603f080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5e603f080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5e603f080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5e603f080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5e603f080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5d0376548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25d0376548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5e603f080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5e603f080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5e603f080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5e603f080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9574f94cf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9574f94cf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9574f94cf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9574f94cf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9574f94cf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9574f94cf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9574f94cf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9574f94cf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9574f94cf6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9574f94cf6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5e603f080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5e603f080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9574f94cf6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9574f94cf6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9574f94cf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9574f94cf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d03765481_0_5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d03765481_0_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5d03765481_0_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5d03765481_0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5d03765481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5d03765481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5d03765481_0_6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5d03765481_0_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9574f94cf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9574f94cf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5e603f0808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5e603f080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5e603f080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5e603f080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9633fd826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9633fd826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d03765481_0_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5d03765481_0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9574f94cf6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9574f94cf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9574f94cf6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9574f94cf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9574f94cf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9574f94cf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d03765481_0_5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5d03765481_0_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574f94cf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9574f94cf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Art.png"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127000" y="0"/>
            <a:ext cx="665629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>
            <p:ph type="title"/>
          </p:nvPr>
        </p:nvSpPr>
        <p:spPr>
          <a:xfrm>
            <a:off x="3471272" y="3305175"/>
            <a:ext cx="56727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body"/>
          </p:nvPr>
        </p:nvSpPr>
        <p:spPr>
          <a:xfrm>
            <a:off x="3444285" y="2619375"/>
            <a:ext cx="5699700" cy="685800"/>
          </a:xfrm>
          <a:prstGeom prst="rect">
            <a:avLst/>
          </a:prstGeom>
          <a:solidFill>
            <a:srgbClr val="00458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92AB"/>
              </a:buClr>
              <a:buSzPts val="1800"/>
              <a:buNone/>
              <a:defRPr sz="1800">
                <a:solidFill>
                  <a:srgbClr val="8892AB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92AB"/>
              </a:buClr>
              <a:buSzPts val="1600"/>
              <a:buNone/>
              <a:defRPr sz="1600">
                <a:solidFill>
                  <a:srgbClr val="8892AB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2AB"/>
              </a:buClr>
              <a:buSzPts val="1400"/>
              <a:buNone/>
              <a:defRPr sz="1400">
                <a:solidFill>
                  <a:srgbClr val="8892AB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2AB"/>
              </a:buClr>
              <a:buSzPts val="1400"/>
              <a:buNone/>
              <a:defRPr sz="1400">
                <a:solidFill>
                  <a:srgbClr val="8892AB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2AB"/>
              </a:buClr>
              <a:buSzPts val="1400"/>
              <a:buNone/>
              <a:defRPr sz="1400">
                <a:solidFill>
                  <a:srgbClr val="8892AB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2AB"/>
              </a:buClr>
              <a:buSzPts val="1400"/>
              <a:buNone/>
              <a:defRPr sz="1400">
                <a:solidFill>
                  <a:srgbClr val="8892AB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2AB"/>
              </a:buClr>
              <a:buSzPts val="1400"/>
              <a:buNone/>
              <a:defRPr sz="1400">
                <a:solidFill>
                  <a:srgbClr val="8892AB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2AB"/>
              </a:buClr>
              <a:buSzPts val="1400"/>
              <a:buNone/>
              <a:defRPr sz="1400">
                <a:solidFill>
                  <a:srgbClr val="8892AB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3471273" y="4613945"/>
            <a:ext cx="1370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458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5157648" y="4613945"/>
            <a:ext cx="227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458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7780593" y="4613945"/>
            <a:ext cx="13635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3444285" y="2145239"/>
            <a:ext cx="0" cy="2998200"/>
          </a:xfrm>
          <a:prstGeom prst="straightConnector1">
            <a:avLst/>
          </a:prstGeom>
          <a:noFill/>
          <a:ln cap="flat" cmpd="sng" w="38100">
            <a:solidFill>
              <a:srgbClr val="00457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NewStPascal_logo_2c_vert.png" id="21" name="Google Shape;2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169" y="2948831"/>
            <a:ext cx="2053824" cy="1941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457200" y="1200151"/>
            <a:ext cx="40386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28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4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18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18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8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8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8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800"/>
            </a:lvl9pPr>
          </a:lstStyle>
          <a:p/>
        </p:txBody>
      </p:sp>
      <p:sp>
        <p:nvSpPr>
          <p:cNvPr id="25" name="Google Shape;25;p3"/>
          <p:cNvSpPr txBox="1"/>
          <p:nvPr>
            <p:ph idx="2" type="body"/>
          </p:nvPr>
        </p:nvSpPr>
        <p:spPr>
          <a:xfrm>
            <a:off x="4648200" y="1200150"/>
            <a:ext cx="40386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28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4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18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18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8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8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8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800"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2290229" y="4613945"/>
            <a:ext cx="1370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411073" y="4613945"/>
            <a:ext cx="227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7323394" y="4616449"/>
            <a:ext cx="1363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2290229" y="4613945"/>
            <a:ext cx="1370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4411073" y="4613945"/>
            <a:ext cx="227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7323394" y="4616449"/>
            <a:ext cx="1363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2290229" y="4613945"/>
            <a:ext cx="1370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411073" y="4613945"/>
            <a:ext cx="227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323394" y="4616449"/>
            <a:ext cx="1363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5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NewStPascal_logo_2c_hoz.png"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4992" y="4520557"/>
            <a:ext cx="1522241" cy="5036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1"/>
          <p:cNvCxnSpPr/>
          <p:nvPr/>
        </p:nvCxnSpPr>
        <p:spPr>
          <a:xfrm flipH="1" rot="10800000">
            <a:off x="2290229" y="4887893"/>
            <a:ext cx="6396600" cy="2400"/>
          </a:xfrm>
          <a:prstGeom prst="straightConnector1">
            <a:avLst/>
          </a:prstGeom>
          <a:noFill/>
          <a:ln cap="flat" cmpd="sng" w="101600">
            <a:solidFill>
              <a:srgbClr val="0045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docs.google.com/document/d/10HLMVLH8HzWJoqiz0ovsK11rVPhUDSzAYu9Pv1Vdowo/edit?usp=sharing" TargetMode="External"/><Relationship Id="rId4" Type="http://schemas.openxmlformats.org/officeDocument/2006/relationships/hyperlink" Target="https://docs.google.com/document/d/1Tje5yfrsI4wX8BM3njakIimap8p7CWAH2Kzcfj-u_s4/edit?usp=sharing" TargetMode="External"/><Relationship Id="rId10" Type="http://schemas.openxmlformats.org/officeDocument/2006/relationships/image" Target="../media/image9.png"/><Relationship Id="rId9" Type="http://schemas.openxmlformats.org/officeDocument/2006/relationships/hyperlink" Target="https://drive.google.com/drive/folders/1jSOx6bIwIEgDlBKJ7OfuwPnQY_7D_FFk?usp=sharing" TargetMode="External"/><Relationship Id="rId5" Type="http://schemas.openxmlformats.org/officeDocument/2006/relationships/hyperlink" Target="https://docs.google.com/document/d/1Jfxgtd5A2Hijte09myTz251WhcXjsZZRb1OhEdlW0bw/edit?usp=sharing" TargetMode="External"/><Relationship Id="rId6" Type="http://schemas.openxmlformats.org/officeDocument/2006/relationships/hyperlink" Target="https://docs.google.com/document/d/1T0USLvbUGLnB9BDz_3ALKBtCPWz-2HiJ_AbXSgVoZ5o/edit?usp=sharing" TargetMode="External"/><Relationship Id="rId7" Type="http://schemas.openxmlformats.org/officeDocument/2006/relationships/hyperlink" Target="https://docs.google.com/document/d/1TTYM5fr7G7PcvTIHybKgsbbOQQY8mpTz5PPFclUscM0/edit?usp=sharing" TargetMode="External"/><Relationship Id="rId8" Type="http://schemas.openxmlformats.org/officeDocument/2006/relationships/hyperlink" Target="https://docs.google.com/document/d/1RsQrol9TMpY-ggzVSBWjq0aniQhXcIGO0f4Px4Q1I9A/edit?usp=sharing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docs.google.com/document/d/1MBhQ0Si5YH3gqnD2sCR_tRZpTnHyUSo_TWoDZ7db6zQ/edit?usp=sharing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3471272" y="3305175"/>
            <a:ext cx="5672700" cy="102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Focusing on intentionality in assessments, differentiation, and pacing to drive student success.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3457775" y="2150575"/>
            <a:ext cx="5699700" cy="1123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Individualized Learning Plans: What Teachers Need to Know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" name="Google Shape;4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9475" y="81925"/>
            <a:ext cx="1198550" cy="118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Assessments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Curriculum-based measures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Formal and informal observations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Blended Learning Platforms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Exit tickets / End-of-unit assessments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>
                <a:latin typeface="Times New Roman"/>
                <a:ea typeface="Times New Roman"/>
                <a:cs typeface="Times New Roman"/>
                <a:sym typeface="Times New Roman"/>
              </a:rPr>
              <a:t>NWEA MAP - Fall, Winter, Spring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Differentiated learning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“Strands”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within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MAP test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Math: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Numbers &amp; Operations, Algebra, Geometry &amp; Measurement, Data Analysis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Reading, K - 2: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Foundational Skills, Literature &amp; Informational Text, Vocabulary Use &amp; Functions, Language &amp; Writing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Reading, 3-8: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Literature, Informational Text, Vocabulary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Intentionally choose 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Whole Class &amp; Personal Strands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AKA: “Focus Strands”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184500" y="1457150"/>
            <a:ext cx="8775000" cy="333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Whole-class strand: whole-picture view of your class. </a:t>
            </a: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Which</a:t>
            </a: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 strand scored the lowest on average?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Personal strand: laser focus. Which strand did each student score the lowest on?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Each student will have 4 “focus strands” - 2 for math, 2 for reading.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Intentional about differentiation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311700" y="1234075"/>
            <a:ext cx="3171000" cy="333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Third grade whole-class strand: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Geometry &amp; Measurement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…but which part?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34075"/>
            <a:ext cx="3872625" cy="33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510000" y="395450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NWEA MAP Learning Continuum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1425" y="1338700"/>
            <a:ext cx="27813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8675" y="1234075"/>
            <a:ext cx="3226025" cy="28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311700" y="197150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Intentionally choose a skill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738" y="947724"/>
            <a:ext cx="8426526" cy="35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Does my curriculum teach this skill?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Yes - before the next testing window</a:t>
            </a:r>
            <a:endParaRPr sz="2500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Yes - after the next testing window</a:t>
            </a:r>
            <a:endParaRPr sz="2500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No - it’s a lower grade level skill</a:t>
            </a:r>
            <a:endParaRPr sz="2500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No - it’s a higher grade level skill</a:t>
            </a:r>
            <a:endParaRPr sz="2500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311700" y="656875"/>
            <a:ext cx="8520600" cy="36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Does my curriculum teach this skill?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Yes - before the next testing window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-"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Do not write on the ILP, you will teach it explicitly and intentionally to every student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-"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The assessments you are already planning should check for mastery</a:t>
            </a:r>
            <a:endParaRPr sz="2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Does my curriculum teach this skill?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Yes - after the next testing window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-"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A great idea to teach: plan for it, write it on the ILP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-"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Use small groups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-"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Give students “bonus problems” that include this skill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-"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Include </a:t>
            </a: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Morning</a:t>
            </a: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 Meeting or “5 minute games”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-"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Volunteers, tutors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Does my curriculum teach this skill?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No - it’s a lower grade level skill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-"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A great place for an intervention: write it on the ILP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-"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“Missing building block”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-"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Small group, one-on-one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-"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Progress monitored, assessed weekly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-"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Moved on as soon as mastery is achieved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311700" y="1234075"/>
            <a:ext cx="5637300" cy="333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Shea Bruce, M.A.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Director of Curriculum and Instruction at St. Pascal Regional Catholic School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640"/>
              </a:spcBef>
              <a:spcAft>
                <a:spcPts val="0"/>
              </a:spcAft>
              <a:buSzPts val="1800"/>
              <a:buFont typeface="Times New Roman"/>
              <a:buChar char="•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9th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year in education, 8th at St. Pascal Regional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•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Former Kindergarten and third grade teacher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•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K-12 Reading License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•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Alum of University of St. Thomas and St. Mary’s University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sbruce@stpascalschool.org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Google Shape;5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0628" y="1111075"/>
            <a:ext cx="2383925" cy="358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8144" y="3899419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Does my curriculum teach this skill?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No - it’s a higher grade level skill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-"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A great idea to teach: plan for it, write it on the ILP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-"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Extension activities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-"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Small groups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-"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Tutors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title"/>
          </p:nvPr>
        </p:nvSpPr>
        <p:spPr>
          <a:xfrm>
            <a:off x="311700" y="197150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Intentionally choose a skill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738" y="947724"/>
            <a:ext cx="8426526" cy="35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/>
          <p:nvPr/>
        </p:nvSpPr>
        <p:spPr>
          <a:xfrm>
            <a:off x="582525" y="2590350"/>
            <a:ext cx="3185250" cy="892350"/>
          </a:xfrm>
          <a:prstGeom prst="flowChartProcess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4424650" y="2571750"/>
            <a:ext cx="31854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my curriculum teach this skill?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Yes, after the next testing window - not until March!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Write an intentional strategy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Skill: Telling time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Strategy: Once a week, in a small group, Manny will practice telling time with a manipulative clock. He will tell time to the hour and half hour until mastery, then telling time to the minute will be introduced.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This strategy is SMART!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2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Once a week</a:t>
            </a: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2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 a small group</a:t>
            </a: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, Manny will practice telling time with a </a:t>
            </a:r>
            <a:r>
              <a:rPr lang="en" sz="2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manipulative clock.</a:t>
            </a: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 He will tell time to the </a:t>
            </a:r>
            <a:r>
              <a:rPr lang="en" sz="2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hour and half hour </a:t>
            </a: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until mastery, </a:t>
            </a:r>
            <a:r>
              <a:rPr lang="en" sz="2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then</a:t>
            </a: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 telling time to the minute will be introduced.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When/how often - grouping - specific materials - specific skill - leaving room for mastery and growth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Personal Strand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6" name="Google Shape;1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00" y="1404175"/>
            <a:ext cx="5826201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0"/>
          <p:cNvSpPr txBox="1"/>
          <p:nvPr/>
        </p:nvSpPr>
        <p:spPr>
          <a:xfrm>
            <a:off x="5973900" y="2280475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my curriculum teach this skill?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- our curriculum is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severely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lacking in Data Analysis!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SMART Strategy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3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Font typeface="Times New Roman"/>
              <a:buChar char="•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On his </a:t>
            </a:r>
            <a:r>
              <a:rPr lang="en" sz="20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weekly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 homework, Manny will get math problems that require him to read and analyze bar graphs . </a:t>
            </a:r>
            <a:r>
              <a:rPr lang="en" sz="20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lang="en" sz="20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will be called on 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to share his answers with the class.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•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He will receive a math packet with </a:t>
            </a:r>
            <a:r>
              <a:rPr lang="en" sz="20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extra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 practice pages with this skill.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•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On iReady, he will be given 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assignments to practice </a:t>
            </a:r>
            <a:r>
              <a:rPr lang="en" sz="20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this skill</a:t>
            </a:r>
            <a:r>
              <a:rPr lang="en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at his </a:t>
            </a:r>
            <a:r>
              <a:rPr lang="en" sz="20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own pace.</a:t>
            </a:r>
            <a:endParaRPr sz="20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000"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Specific - timely - intentional - leaves room for mastery and growth</a:t>
            </a:r>
            <a:endParaRPr sz="2000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000"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Small group is still an option, just not the only option!</a:t>
            </a:r>
            <a:endParaRPr sz="2000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000"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Since the curriculum is lacking, spiraling is key</a:t>
            </a:r>
            <a:endParaRPr sz="2000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824" y="68200"/>
            <a:ext cx="6638151" cy="464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More Examples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33"/>
          <p:cNvSpPr txBox="1"/>
          <p:nvPr>
            <p:ph idx="1" type="body"/>
          </p:nvPr>
        </p:nvSpPr>
        <p:spPr>
          <a:xfrm>
            <a:off x="311700" y="1339975"/>
            <a:ext cx="4435200" cy="333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ELA: </a:t>
            </a:r>
            <a:r>
              <a:rPr lang="e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K-2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3-5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6-8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Math: </a:t>
            </a:r>
            <a:r>
              <a:rPr lang="e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K-2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3-5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6-8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Whole folder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ILP template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5" name="Google Shape;215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40050" y="3492500"/>
            <a:ext cx="1198550" cy="118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Intentionally share learning with families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1" name="Google Shape;2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925" y="1311800"/>
            <a:ext cx="8414151" cy="251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Your curriculum is a guide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3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•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All students deserve, need, will get, grade-level curriculum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•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You should teach your curriculum as well as this individualized learning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My Guiding Lights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311700" y="1234075"/>
            <a:ext cx="5711700" cy="333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640"/>
              </a:spcBef>
              <a:spcAft>
                <a:spcPts val="0"/>
              </a:spcAft>
              <a:buSzPts val="3000"/>
              <a:buFont typeface="Times New Roman"/>
              <a:buChar char="•"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Jacob &amp; Liam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•"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My faith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•"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Family &amp; Friends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•"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Crossword puzzles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•"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Books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•"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Scary movies &amp; Bob’s Burgers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3" name="Google Shape;6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1075" y="1086525"/>
            <a:ext cx="2735400" cy="362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Learn</a:t>
            </a:r>
            <a:endParaRPr/>
          </a:p>
        </p:txBody>
      </p:sp>
      <p:pic>
        <p:nvPicPr>
          <p:cNvPr id="233" name="Google Shape;23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0775" y="235475"/>
            <a:ext cx="5845075" cy="438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</a:t>
            </a:r>
            <a:endParaRPr/>
          </a:p>
        </p:txBody>
      </p:sp>
      <p:pic>
        <p:nvPicPr>
          <p:cNvPr id="239" name="Google Shape;23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9375" y="226200"/>
            <a:ext cx="6378799" cy="455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Intentional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about your planning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3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Curriculum pacing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Need to know when you are getting to all these concepts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Daily schedule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Tight transitions and pacing to fit it all in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No wasted time!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10 minutes is better than no minutes!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My call to action for you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3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Scope and Sequence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Using your curriculum, plan out your whole year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Add in review and testing dates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Special dates in your school year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en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Calendar template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Learning continuum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Print out from MAP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Compare with your S&amp;S to see when skills will be taught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Whole-Class Strand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4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Next step: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Print out your NWEA MAP test scores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Determine your class’s lowest strand, on average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Refer back to your learning continuum to find the specific skills in that strand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Choose one that you “don’t usually get to” and find a way to fit it into your schedule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Send it to me!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4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sbruce@stpascalschool.org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2"/>
          <p:cNvSpPr txBox="1"/>
          <p:nvPr>
            <p:ph type="title"/>
          </p:nvPr>
        </p:nvSpPr>
        <p:spPr>
          <a:xfrm>
            <a:off x="311700" y="1870350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Times New Roman"/>
                <a:ea typeface="Times New Roman"/>
                <a:cs typeface="Times New Roman"/>
                <a:sym typeface="Times New Roman"/>
              </a:rPr>
              <a:t>Q &amp; A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My Other Guiding Lights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311700" y="1234075"/>
            <a:ext cx="4080000" cy="333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800">
                <a:latin typeface="Times New Roman"/>
                <a:ea typeface="Times New Roman"/>
                <a:cs typeface="Times New Roman"/>
                <a:sym typeface="Times New Roman"/>
              </a:rPr>
              <a:t>St. Pascal Regional Catholic School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800">
                <a:latin typeface="Times New Roman"/>
                <a:ea typeface="Times New Roman"/>
                <a:cs typeface="Times New Roman"/>
                <a:sym typeface="Times New Roman"/>
              </a:rPr>
              <a:t>We Believe, Learn, Love, and Connect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" name="Google Shape;7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8500" y="1306450"/>
            <a:ext cx="4080000" cy="272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•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Looking back on individualized learning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•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“why”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behind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ILPs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•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Diving into NWEA MAP Test strands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•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Writing SMART strategies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•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Thinking through your curriculum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•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Call to action/next steps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" name="Google Shape;7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3750" y="3490250"/>
            <a:ext cx="1198550" cy="118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311700" y="13517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Individualized Learning…not a new concept!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311700" y="892375"/>
            <a:ext cx="8520600" cy="367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64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Differentiation, spiraling, scaffolding, intervention time, WIN, ect.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I’ve done it: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Stations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Spiraled homework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Small groups, volunteers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I didn’t understand the WHY and I wasn’t as focused as I should have been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224950" y="849875"/>
            <a:ext cx="8520600" cy="333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5500">
                <a:latin typeface="Times New Roman"/>
                <a:ea typeface="Times New Roman"/>
                <a:cs typeface="Times New Roman"/>
                <a:sym typeface="Times New Roman"/>
              </a:rPr>
              <a:t>Intentionality 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5500">
                <a:latin typeface="Times New Roman"/>
                <a:ea typeface="Times New Roman"/>
                <a:cs typeface="Times New Roman"/>
                <a:sym typeface="Times New Roman"/>
              </a:rPr>
              <a:t>predicates 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5500">
                <a:latin typeface="Times New Roman"/>
                <a:ea typeface="Times New Roman"/>
                <a:cs typeface="Times New Roman"/>
                <a:sym typeface="Times New Roman"/>
              </a:rPr>
              <a:t>success.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And we are successful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775" y="1581950"/>
            <a:ext cx="3939426" cy="252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8025" y="1525300"/>
            <a:ext cx="4034051" cy="257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0" y="34587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We are intentional about…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What data we look at: which test scores and assessments tell the best story?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How we differentiate instruction: what students are ready for what concepts?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How we share this information with families: What can they do at home to continue their student’s learning?</a:t>
            </a:r>
            <a:endParaRPr sz="2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 Pascal">
  <a:themeElements>
    <a:clrScheme name="Saint Pascals">
      <a:dk1>
        <a:srgbClr val="004580"/>
      </a:dk1>
      <a:lt1>
        <a:srgbClr val="F6CD1A"/>
      </a:lt1>
      <a:dk2>
        <a:srgbClr val="141313"/>
      </a:dk2>
      <a:lt2>
        <a:srgbClr val="FFFFFE"/>
      </a:lt2>
      <a:accent1>
        <a:srgbClr val="D84925"/>
      </a:accent1>
      <a:accent2>
        <a:srgbClr val="339837"/>
      </a:accent2>
      <a:accent3>
        <a:srgbClr val="AD1126"/>
      </a:accent3>
      <a:accent4>
        <a:srgbClr val="10A5B4"/>
      </a:accent4>
      <a:accent5>
        <a:srgbClr val="5D4C4C"/>
      </a:accent5>
      <a:accent6>
        <a:srgbClr val="827C6E"/>
      </a:accent6>
      <a:hlink>
        <a:srgbClr val="004580"/>
      </a:hlink>
      <a:folHlink>
        <a:srgbClr val="F6CD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