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6858000" cx="9144000"/>
  <p:notesSz cx="6858000" cy="9144000"/>
  <p:embeddedFontLst>
    <p:embeddedFont>
      <p:font typeface="Bodoni"/>
      <p:bold r:id="rId48"/>
      <p:boldItalic r:id="rId49"/>
    </p:embeddedFont>
    <p:embeddedFont>
      <p:font typeface="Helvetica Neue"/>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4" roundtripDataSignature="AMtx7mjlcXZYQAfcM60R0a+tIO3qkvQe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4060044-6C5C-4491-B4FA-5F4164793B23}">
  <a:tblStyle styleId="{84060044-6C5C-4491-B4FA-5F4164793B23}"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8E8E7"/>
          </a:solidFill>
        </a:fill>
      </a:tcStyle>
    </a:wholeTbl>
    <a:band1H>
      <a:tcTxStyle/>
      <a:tcStyle>
        <a:fill>
          <a:solidFill>
            <a:srgbClr val="F0CECB"/>
          </a:solidFill>
        </a:fill>
      </a:tcStyle>
    </a:band1H>
    <a:band2H>
      <a:tcTxStyle/>
    </a:band2H>
    <a:band1V>
      <a:tcTxStyle/>
      <a:tcStyle>
        <a:fill>
          <a:solidFill>
            <a:srgbClr val="F0CECB"/>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Bodoni-bold.fntdata"/><Relationship Id="rId47" Type="http://schemas.openxmlformats.org/officeDocument/2006/relationships/slide" Target="slides/slide41.xml"/><Relationship Id="rId49" Type="http://schemas.openxmlformats.org/officeDocument/2006/relationships/font" Target="fonts/Bodoni-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3" name="Shape 13"/>
        <p:cNvGrpSpPr/>
        <p:nvPr/>
      </p:nvGrpSpPr>
      <p:grpSpPr>
        <a:xfrm>
          <a:off x="0" y="0"/>
          <a:ext cx="0" cy="0"/>
          <a:chOff x="0" y="0"/>
          <a:chExt cx="0" cy="0"/>
        </a:xfrm>
      </p:grpSpPr>
      <p:pic>
        <p:nvPicPr>
          <p:cNvPr descr="Background Art.png" id="14" name="Google Shape;14;p43"/>
          <p:cNvPicPr preferRelativeResize="0"/>
          <p:nvPr/>
        </p:nvPicPr>
        <p:blipFill rotWithShape="1">
          <a:blip r:embed="rId2">
            <a:alphaModFix amt="20000"/>
          </a:blip>
          <a:srcRect b="0" l="0" r="0" t="0"/>
          <a:stretch/>
        </p:blipFill>
        <p:spPr>
          <a:xfrm>
            <a:off x="127000" y="0"/>
            <a:ext cx="8875059" cy="6858000"/>
          </a:xfrm>
          <a:prstGeom prst="rect">
            <a:avLst/>
          </a:prstGeom>
          <a:noFill/>
          <a:ln>
            <a:noFill/>
          </a:ln>
        </p:spPr>
      </p:pic>
      <p:sp>
        <p:nvSpPr>
          <p:cNvPr id="15" name="Google Shape;15;p43"/>
          <p:cNvSpPr txBox="1"/>
          <p:nvPr>
            <p:ph type="title"/>
          </p:nvPr>
        </p:nvSpPr>
        <p:spPr>
          <a:xfrm>
            <a:off x="3471272" y="4406900"/>
            <a:ext cx="5672727"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Helvetica Neue"/>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3"/>
          <p:cNvSpPr txBox="1"/>
          <p:nvPr>
            <p:ph idx="1" type="body"/>
          </p:nvPr>
        </p:nvSpPr>
        <p:spPr>
          <a:xfrm>
            <a:off x="3444285" y="3492500"/>
            <a:ext cx="5699714" cy="914400"/>
          </a:xfrm>
          <a:prstGeom prst="rect">
            <a:avLst/>
          </a:prstGeom>
          <a:solidFill>
            <a:srgbClr val="004580"/>
          </a:solidFill>
          <a:ln cap="flat" cmpd="sng" w="9525">
            <a:solidFill>
              <a:schemeClr val="dk1"/>
            </a:solidFill>
            <a:prstDash val="solid"/>
            <a:round/>
            <a:headEnd len="sm" w="sm" type="none"/>
            <a:tailEnd len="sm" w="sm" type="none"/>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rgbClr val="8892AB"/>
              </a:buClr>
              <a:buSzPts val="1800"/>
              <a:buNone/>
              <a:defRPr sz="1800">
                <a:solidFill>
                  <a:srgbClr val="8892AB"/>
                </a:solidFill>
              </a:defRPr>
            </a:lvl2pPr>
            <a:lvl3pPr indent="-228600" lvl="2" marL="1371600" algn="l">
              <a:lnSpc>
                <a:spcPct val="100000"/>
              </a:lnSpc>
              <a:spcBef>
                <a:spcPts val="320"/>
              </a:spcBef>
              <a:spcAft>
                <a:spcPts val="0"/>
              </a:spcAft>
              <a:buClr>
                <a:srgbClr val="8892AB"/>
              </a:buClr>
              <a:buSzPts val="1600"/>
              <a:buNone/>
              <a:defRPr sz="1600">
                <a:solidFill>
                  <a:srgbClr val="8892AB"/>
                </a:solidFill>
              </a:defRPr>
            </a:lvl3pPr>
            <a:lvl4pPr indent="-228600" lvl="3" marL="1828800" algn="l">
              <a:lnSpc>
                <a:spcPct val="100000"/>
              </a:lnSpc>
              <a:spcBef>
                <a:spcPts val="280"/>
              </a:spcBef>
              <a:spcAft>
                <a:spcPts val="0"/>
              </a:spcAft>
              <a:buClr>
                <a:srgbClr val="8892AB"/>
              </a:buClr>
              <a:buSzPts val="1400"/>
              <a:buNone/>
              <a:defRPr sz="1400">
                <a:solidFill>
                  <a:srgbClr val="8892AB"/>
                </a:solidFill>
              </a:defRPr>
            </a:lvl4pPr>
            <a:lvl5pPr indent="-228600" lvl="4" marL="2286000" algn="l">
              <a:lnSpc>
                <a:spcPct val="100000"/>
              </a:lnSpc>
              <a:spcBef>
                <a:spcPts val="280"/>
              </a:spcBef>
              <a:spcAft>
                <a:spcPts val="0"/>
              </a:spcAft>
              <a:buClr>
                <a:srgbClr val="8892AB"/>
              </a:buClr>
              <a:buSzPts val="1400"/>
              <a:buNone/>
              <a:defRPr sz="1400">
                <a:solidFill>
                  <a:srgbClr val="8892AB"/>
                </a:solidFill>
              </a:defRPr>
            </a:lvl5pPr>
            <a:lvl6pPr indent="-228600" lvl="5" marL="2743200" algn="l">
              <a:lnSpc>
                <a:spcPct val="100000"/>
              </a:lnSpc>
              <a:spcBef>
                <a:spcPts val="280"/>
              </a:spcBef>
              <a:spcAft>
                <a:spcPts val="0"/>
              </a:spcAft>
              <a:buClr>
                <a:srgbClr val="8892AB"/>
              </a:buClr>
              <a:buSzPts val="1400"/>
              <a:buNone/>
              <a:defRPr sz="1400">
                <a:solidFill>
                  <a:srgbClr val="8892AB"/>
                </a:solidFill>
              </a:defRPr>
            </a:lvl6pPr>
            <a:lvl7pPr indent="-228600" lvl="6" marL="3200400" algn="l">
              <a:lnSpc>
                <a:spcPct val="100000"/>
              </a:lnSpc>
              <a:spcBef>
                <a:spcPts val="280"/>
              </a:spcBef>
              <a:spcAft>
                <a:spcPts val="0"/>
              </a:spcAft>
              <a:buClr>
                <a:srgbClr val="8892AB"/>
              </a:buClr>
              <a:buSzPts val="1400"/>
              <a:buNone/>
              <a:defRPr sz="1400">
                <a:solidFill>
                  <a:srgbClr val="8892AB"/>
                </a:solidFill>
              </a:defRPr>
            </a:lvl7pPr>
            <a:lvl8pPr indent="-228600" lvl="7" marL="3657600" algn="l">
              <a:lnSpc>
                <a:spcPct val="100000"/>
              </a:lnSpc>
              <a:spcBef>
                <a:spcPts val="280"/>
              </a:spcBef>
              <a:spcAft>
                <a:spcPts val="0"/>
              </a:spcAft>
              <a:buClr>
                <a:srgbClr val="8892AB"/>
              </a:buClr>
              <a:buSzPts val="1400"/>
              <a:buNone/>
              <a:defRPr sz="1400">
                <a:solidFill>
                  <a:srgbClr val="8892AB"/>
                </a:solidFill>
              </a:defRPr>
            </a:lvl8pPr>
            <a:lvl9pPr indent="-228600" lvl="8" marL="4114800" algn="l">
              <a:lnSpc>
                <a:spcPct val="100000"/>
              </a:lnSpc>
              <a:spcBef>
                <a:spcPts val="280"/>
              </a:spcBef>
              <a:spcAft>
                <a:spcPts val="0"/>
              </a:spcAft>
              <a:buClr>
                <a:srgbClr val="8892AB"/>
              </a:buClr>
              <a:buSzPts val="1400"/>
              <a:buNone/>
              <a:defRPr sz="1400">
                <a:solidFill>
                  <a:srgbClr val="8892AB"/>
                </a:solidFill>
              </a:defRPr>
            </a:lvl9pPr>
          </a:lstStyle>
          <a:p/>
        </p:txBody>
      </p:sp>
      <p:sp>
        <p:nvSpPr>
          <p:cNvPr id="17" name="Google Shape;17;p43"/>
          <p:cNvSpPr txBox="1"/>
          <p:nvPr>
            <p:ph idx="10" type="dt"/>
          </p:nvPr>
        </p:nvSpPr>
        <p:spPr>
          <a:xfrm>
            <a:off x="3471273" y="6151926"/>
            <a:ext cx="137003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0045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3"/>
          <p:cNvSpPr txBox="1"/>
          <p:nvPr>
            <p:ph idx="11" type="ftr"/>
          </p:nvPr>
        </p:nvSpPr>
        <p:spPr>
          <a:xfrm>
            <a:off x="5157648" y="6151926"/>
            <a:ext cx="227845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0045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3"/>
          <p:cNvSpPr txBox="1"/>
          <p:nvPr>
            <p:ph idx="12" type="sldNum"/>
          </p:nvPr>
        </p:nvSpPr>
        <p:spPr>
          <a:xfrm>
            <a:off x="7780593" y="6151927"/>
            <a:ext cx="1363406" cy="36846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cxnSp>
        <p:nvCxnSpPr>
          <p:cNvPr id="20" name="Google Shape;20;p43"/>
          <p:cNvCxnSpPr/>
          <p:nvPr/>
        </p:nvCxnSpPr>
        <p:spPr>
          <a:xfrm>
            <a:off x="3444285" y="2860319"/>
            <a:ext cx="0" cy="3997681"/>
          </a:xfrm>
          <a:prstGeom prst="straightConnector1">
            <a:avLst/>
          </a:prstGeom>
          <a:noFill/>
          <a:ln cap="flat" cmpd="sng" w="38100">
            <a:solidFill>
              <a:srgbClr val="00457F"/>
            </a:solidFill>
            <a:prstDash val="solid"/>
            <a:round/>
            <a:headEnd len="sm" w="sm" type="none"/>
            <a:tailEnd len="sm" w="sm" type="none"/>
          </a:ln>
        </p:spPr>
      </p:cxnSp>
      <p:pic>
        <p:nvPicPr>
          <p:cNvPr descr="NewStPascal_logo_2c_vert.png" id="21" name="Google Shape;21;p43"/>
          <p:cNvPicPr preferRelativeResize="0"/>
          <p:nvPr/>
        </p:nvPicPr>
        <p:blipFill rotWithShape="1">
          <a:blip r:embed="rId3">
            <a:alphaModFix/>
          </a:blip>
          <a:srcRect b="0" l="0" r="0" t="0"/>
          <a:stretch/>
        </p:blipFill>
        <p:spPr>
          <a:xfrm>
            <a:off x="355169" y="3931774"/>
            <a:ext cx="2738436" cy="25886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 name="Shape 22"/>
        <p:cNvGrpSpPr/>
        <p:nvPr/>
      </p:nvGrpSpPr>
      <p:grpSpPr>
        <a:xfrm>
          <a:off x="0" y="0"/>
          <a:ext cx="0" cy="0"/>
          <a:chOff x="0" y="0"/>
          <a:chExt cx="0" cy="0"/>
        </a:xfrm>
      </p:grpSpPr>
      <p:sp>
        <p:nvSpPr>
          <p:cNvPr id="23" name="Google Shape;23;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4"/>
          <p:cNvSpPr txBox="1"/>
          <p:nvPr>
            <p:ph idx="1" type="body"/>
          </p:nvPr>
        </p:nvSpPr>
        <p:spPr>
          <a:xfrm>
            <a:off x="457200" y="1600201"/>
            <a:ext cx="4038600" cy="43688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Font typeface="Arial"/>
              <a:buChar char="•"/>
              <a:defRPr sz="2800"/>
            </a:lvl1pPr>
            <a:lvl2pPr indent="-406400" lvl="1" marL="914400" algn="l">
              <a:lnSpc>
                <a:spcPct val="100000"/>
              </a:lnSpc>
              <a:spcBef>
                <a:spcPts val="560"/>
              </a:spcBef>
              <a:spcAft>
                <a:spcPts val="0"/>
              </a:spcAft>
              <a:buSzPts val="2800"/>
              <a:buFont typeface="Arial"/>
              <a:buChar char="•"/>
              <a:defRPr sz="2400"/>
            </a:lvl2pPr>
            <a:lvl3pPr indent="-381000" lvl="2" marL="1371600" algn="l">
              <a:lnSpc>
                <a:spcPct val="100000"/>
              </a:lnSpc>
              <a:spcBef>
                <a:spcPts val="480"/>
              </a:spcBef>
              <a:spcAft>
                <a:spcPts val="0"/>
              </a:spcAft>
              <a:buSzPts val="2400"/>
              <a:buFont typeface="Arial"/>
              <a:buChar char="•"/>
              <a:defRPr sz="2000"/>
            </a:lvl3pPr>
            <a:lvl4pPr indent="-355600" lvl="3" marL="1828800" algn="l">
              <a:lnSpc>
                <a:spcPct val="100000"/>
              </a:lnSpc>
              <a:spcBef>
                <a:spcPts val="400"/>
              </a:spcBef>
              <a:spcAft>
                <a:spcPts val="0"/>
              </a:spcAft>
              <a:buSzPts val="2000"/>
              <a:buFont typeface="Arial"/>
              <a:buChar char="•"/>
              <a:defRPr sz="1800"/>
            </a:lvl4pPr>
            <a:lvl5pPr indent="-355600" lvl="4" marL="2286000" algn="l">
              <a:lnSpc>
                <a:spcPct val="100000"/>
              </a:lnSpc>
              <a:spcBef>
                <a:spcPts val="400"/>
              </a:spcBef>
              <a:spcAft>
                <a:spcPts val="0"/>
              </a:spcAft>
              <a:buSzPts val="2000"/>
              <a:buFont typeface="Arial"/>
              <a:buChar char="•"/>
              <a:defRPr sz="1800"/>
            </a:lvl5pPr>
            <a:lvl6pPr indent="-355600" lvl="5" marL="2743200" algn="l">
              <a:lnSpc>
                <a:spcPct val="100000"/>
              </a:lnSpc>
              <a:spcBef>
                <a:spcPts val="400"/>
              </a:spcBef>
              <a:spcAft>
                <a:spcPts val="0"/>
              </a:spcAft>
              <a:buSzPts val="2000"/>
              <a:buChar char="•"/>
              <a:defRPr sz="1800"/>
            </a:lvl6pPr>
            <a:lvl7pPr indent="-355600" lvl="6" marL="3200400" algn="l">
              <a:lnSpc>
                <a:spcPct val="100000"/>
              </a:lnSpc>
              <a:spcBef>
                <a:spcPts val="400"/>
              </a:spcBef>
              <a:spcAft>
                <a:spcPts val="0"/>
              </a:spcAft>
              <a:buSzPts val="2000"/>
              <a:buChar char="•"/>
              <a:defRPr sz="1800"/>
            </a:lvl7pPr>
            <a:lvl8pPr indent="-355600" lvl="7" marL="3657600" algn="l">
              <a:lnSpc>
                <a:spcPct val="100000"/>
              </a:lnSpc>
              <a:spcBef>
                <a:spcPts val="400"/>
              </a:spcBef>
              <a:spcAft>
                <a:spcPts val="0"/>
              </a:spcAft>
              <a:buSzPts val="2000"/>
              <a:buChar char="•"/>
              <a:defRPr sz="1800"/>
            </a:lvl8pPr>
            <a:lvl9pPr indent="-355600" lvl="8" marL="4114800" algn="l">
              <a:lnSpc>
                <a:spcPct val="100000"/>
              </a:lnSpc>
              <a:spcBef>
                <a:spcPts val="400"/>
              </a:spcBef>
              <a:spcAft>
                <a:spcPts val="0"/>
              </a:spcAft>
              <a:buSzPts val="2000"/>
              <a:buChar char="•"/>
              <a:defRPr sz="1800"/>
            </a:lvl9pPr>
          </a:lstStyle>
          <a:p/>
        </p:txBody>
      </p:sp>
      <p:sp>
        <p:nvSpPr>
          <p:cNvPr id="25" name="Google Shape;25;p44"/>
          <p:cNvSpPr txBox="1"/>
          <p:nvPr>
            <p:ph idx="2" type="body"/>
          </p:nvPr>
        </p:nvSpPr>
        <p:spPr>
          <a:xfrm>
            <a:off x="4648200" y="1600200"/>
            <a:ext cx="4038600" cy="4368801"/>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Font typeface="Arial"/>
              <a:buChar char="•"/>
              <a:defRPr sz="2800"/>
            </a:lvl1pPr>
            <a:lvl2pPr indent="-406400" lvl="1" marL="914400" algn="l">
              <a:lnSpc>
                <a:spcPct val="100000"/>
              </a:lnSpc>
              <a:spcBef>
                <a:spcPts val="560"/>
              </a:spcBef>
              <a:spcAft>
                <a:spcPts val="0"/>
              </a:spcAft>
              <a:buSzPts val="2800"/>
              <a:buFont typeface="Arial"/>
              <a:buChar char="•"/>
              <a:defRPr sz="2400"/>
            </a:lvl2pPr>
            <a:lvl3pPr indent="-381000" lvl="2" marL="1371600" algn="l">
              <a:lnSpc>
                <a:spcPct val="100000"/>
              </a:lnSpc>
              <a:spcBef>
                <a:spcPts val="480"/>
              </a:spcBef>
              <a:spcAft>
                <a:spcPts val="0"/>
              </a:spcAft>
              <a:buSzPts val="2400"/>
              <a:buFont typeface="Arial"/>
              <a:buChar char="•"/>
              <a:defRPr sz="2000"/>
            </a:lvl3pPr>
            <a:lvl4pPr indent="-355600" lvl="3" marL="1828800" algn="l">
              <a:lnSpc>
                <a:spcPct val="100000"/>
              </a:lnSpc>
              <a:spcBef>
                <a:spcPts val="400"/>
              </a:spcBef>
              <a:spcAft>
                <a:spcPts val="0"/>
              </a:spcAft>
              <a:buSzPts val="2000"/>
              <a:buFont typeface="Arial"/>
              <a:buChar char="•"/>
              <a:defRPr sz="1800"/>
            </a:lvl4pPr>
            <a:lvl5pPr indent="-355600" lvl="4" marL="2286000" algn="l">
              <a:lnSpc>
                <a:spcPct val="100000"/>
              </a:lnSpc>
              <a:spcBef>
                <a:spcPts val="400"/>
              </a:spcBef>
              <a:spcAft>
                <a:spcPts val="0"/>
              </a:spcAft>
              <a:buSzPts val="2000"/>
              <a:buFont typeface="Arial"/>
              <a:buChar char="•"/>
              <a:defRPr sz="1800"/>
            </a:lvl5pPr>
            <a:lvl6pPr indent="-355600" lvl="5" marL="2743200" algn="l">
              <a:lnSpc>
                <a:spcPct val="100000"/>
              </a:lnSpc>
              <a:spcBef>
                <a:spcPts val="400"/>
              </a:spcBef>
              <a:spcAft>
                <a:spcPts val="0"/>
              </a:spcAft>
              <a:buSzPts val="2000"/>
              <a:buChar char="•"/>
              <a:defRPr sz="1800"/>
            </a:lvl6pPr>
            <a:lvl7pPr indent="-355600" lvl="6" marL="3200400" algn="l">
              <a:lnSpc>
                <a:spcPct val="100000"/>
              </a:lnSpc>
              <a:spcBef>
                <a:spcPts val="400"/>
              </a:spcBef>
              <a:spcAft>
                <a:spcPts val="0"/>
              </a:spcAft>
              <a:buSzPts val="2000"/>
              <a:buChar char="•"/>
              <a:defRPr sz="1800"/>
            </a:lvl7pPr>
            <a:lvl8pPr indent="-355600" lvl="7" marL="3657600" algn="l">
              <a:lnSpc>
                <a:spcPct val="100000"/>
              </a:lnSpc>
              <a:spcBef>
                <a:spcPts val="400"/>
              </a:spcBef>
              <a:spcAft>
                <a:spcPts val="0"/>
              </a:spcAft>
              <a:buSzPts val="2000"/>
              <a:buChar char="•"/>
              <a:defRPr sz="1800"/>
            </a:lvl8pPr>
            <a:lvl9pPr indent="-355600" lvl="8" marL="4114800" algn="l">
              <a:lnSpc>
                <a:spcPct val="100000"/>
              </a:lnSpc>
              <a:spcBef>
                <a:spcPts val="400"/>
              </a:spcBef>
              <a:spcAft>
                <a:spcPts val="0"/>
              </a:spcAft>
              <a:buSzPts val="2000"/>
              <a:buChar char="•"/>
              <a:defRPr sz="1800"/>
            </a:lvl9pPr>
          </a:lstStyle>
          <a:p/>
        </p:txBody>
      </p:sp>
      <p:sp>
        <p:nvSpPr>
          <p:cNvPr id="26" name="Google Shape;26;p44"/>
          <p:cNvSpPr txBox="1"/>
          <p:nvPr>
            <p:ph idx="10" type="dt"/>
          </p:nvPr>
        </p:nvSpPr>
        <p:spPr>
          <a:xfrm>
            <a:off x="2290229" y="6151926"/>
            <a:ext cx="137003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4"/>
          <p:cNvSpPr txBox="1"/>
          <p:nvPr>
            <p:ph idx="11" type="ftr"/>
          </p:nvPr>
        </p:nvSpPr>
        <p:spPr>
          <a:xfrm>
            <a:off x="4411073" y="6151926"/>
            <a:ext cx="227845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4"/>
          <p:cNvSpPr txBox="1"/>
          <p:nvPr>
            <p:ph idx="12" type="sldNum"/>
          </p:nvPr>
        </p:nvSpPr>
        <p:spPr>
          <a:xfrm>
            <a:off x="7323394" y="6155265"/>
            <a:ext cx="136340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SzPts val="1200"/>
              <a:buNone/>
              <a:defRPr/>
            </a:lvl1pPr>
            <a:lvl2pPr indent="0" lvl="1" marL="0" marR="0" algn="r">
              <a:lnSpc>
                <a:spcPct val="100000"/>
              </a:lnSpc>
              <a:spcBef>
                <a:spcPts val="0"/>
              </a:spcBef>
              <a:spcAft>
                <a:spcPts val="0"/>
              </a:spcAft>
              <a:buSzPts val="1200"/>
              <a:buNone/>
              <a:defRPr/>
            </a:lvl2pPr>
            <a:lvl3pPr indent="0" lvl="2" marL="0" marR="0" algn="r">
              <a:lnSpc>
                <a:spcPct val="100000"/>
              </a:lnSpc>
              <a:spcBef>
                <a:spcPts val="0"/>
              </a:spcBef>
              <a:spcAft>
                <a:spcPts val="0"/>
              </a:spcAft>
              <a:buSzPts val="1200"/>
              <a:buNone/>
              <a:defRPr/>
            </a:lvl3pPr>
            <a:lvl4pPr indent="0" lvl="3" marL="0" marR="0" algn="r">
              <a:lnSpc>
                <a:spcPct val="100000"/>
              </a:lnSpc>
              <a:spcBef>
                <a:spcPts val="0"/>
              </a:spcBef>
              <a:spcAft>
                <a:spcPts val="0"/>
              </a:spcAft>
              <a:buSzPts val="1200"/>
              <a:buNone/>
              <a:defRPr/>
            </a:lvl4pPr>
            <a:lvl5pPr indent="0" lvl="4" marL="0" marR="0" algn="r">
              <a:lnSpc>
                <a:spcPct val="100000"/>
              </a:lnSpc>
              <a:spcBef>
                <a:spcPts val="0"/>
              </a:spcBef>
              <a:spcAft>
                <a:spcPts val="0"/>
              </a:spcAft>
              <a:buSzPts val="1200"/>
              <a:buNone/>
              <a:defRPr/>
            </a:lvl5pPr>
            <a:lvl6pPr indent="0" lvl="5" marL="0" marR="0" algn="r">
              <a:lnSpc>
                <a:spcPct val="100000"/>
              </a:lnSpc>
              <a:spcBef>
                <a:spcPts val="0"/>
              </a:spcBef>
              <a:spcAft>
                <a:spcPts val="0"/>
              </a:spcAft>
              <a:buSzPts val="1200"/>
              <a:buNone/>
              <a:defRPr/>
            </a:lvl6pPr>
            <a:lvl7pPr indent="0" lvl="6" marL="0" marR="0" algn="r">
              <a:lnSpc>
                <a:spcPct val="100000"/>
              </a:lnSpc>
              <a:spcBef>
                <a:spcPts val="0"/>
              </a:spcBef>
              <a:spcAft>
                <a:spcPts val="0"/>
              </a:spcAft>
              <a:buSzPts val="1200"/>
              <a:buNone/>
              <a:defRPr/>
            </a:lvl7pPr>
            <a:lvl8pPr indent="0" lvl="7" marL="0" marR="0" algn="r">
              <a:lnSpc>
                <a:spcPct val="100000"/>
              </a:lnSpc>
              <a:spcBef>
                <a:spcPts val="0"/>
              </a:spcBef>
              <a:spcAft>
                <a:spcPts val="0"/>
              </a:spcAft>
              <a:buSzPts val="1200"/>
              <a:buNone/>
              <a:defRPr/>
            </a:lvl8pPr>
            <a:lvl9pPr indent="0" lvl="8" marL="0" marR="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9" name="Shape 29"/>
        <p:cNvGrpSpPr/>
        <p:nvPr/>
      </p:nvGrpSpPr>
      <p:grpSpPr>
        <a:xfrm>
          <a:off x="0" y="0"/>
          <a:ext cx="0" cy="0"/>
          <a:chOff x="0" y="0"/>
          <a:chExt cx="0" cy="0"/>
        </a:xfrm>
      </p:grpSpPr>
      <p:sp>
        <p:nvSpPr>
          <p:cNvPr id="30" name="Google Shape;30;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5"/>
          <p:cNvSpPr txBox="1"/>
          <p:nvPr>
            <p:ph idx="1" type="body"/>
          </p:nvPr>
        </p:nvSpPr>
        <p:spPr>
          <a:xfrm>
            <a:off x="457200" y="1600200"/>
            <a:ext cx="8229600" cy="43688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Font typeface="Arial"/>
              <a:buChar char="•"/>
              <a:defRPr/>
            </a:lvl1pPr>
            <a:lvl2pPr indent="-406400" lvl="1" marL="914400" algn="l">
              <a:lnSpc>
                <a:spcPct val="100000"/>
              </a:lnSpc>
              <a:spcBef>
                <a:spcPts val="560"/>
              </a:spcBef>
              <a:spcAft>
                <a:spcPts val="0"/>
              </a:spcAft>
              <a:buSzPts val="2800"/>
              <a:buFont typeface="Arial"/>
              <a:buChar char="•"/>
              <a:defRPr/>
            </a:lvl2pPr>
            <a:lvl3pPr indent="-381000" lvl="2" marL="1371600" algn="l">
              <a:lnSpc>
                <a:spcPct val="100000"/>
              </a:lnSpc>
              <a:spcBef>
                <a:spcPts val="480"/>
              </a:spcBef>
              <a:spcAft>
                <a:spcPts val="0"/>
              </a:spcAft>
              <a:buSzPts val="2400"/>
              <a:buFont typeface="Arial"/>
              <a:buChar char="•"/>
              <a:defRPr/>
            </a:lvl3pPr>
            <a:lvl4pPr indent="-355600" lvl="3" marL="1828800" algn="l">
              <a:lnSpc>
                <a:spcPct val="100000"/>
              </a:lnSpc>
              <a:spcBef>
                <a:spcPts val="400"/>
              </a:spcBef>
              <a:spcAft>
                <a:spcPts val="0"/>
              </a:spcAft>
              <a:buSzPts val="2000"/>
              <a:buFont typeface="Arial"/>
              <a:buChar char="•"/>
              <a:defRPr/>
            </a:lvl4pPr>
            <a:lvl5pPr indent="-355600" lvl="4" marL="2286000" algn="l">
              <a:lnSpc>
                <a:spcPct val="100000"/>
              </a:lnSpc>
              <a:spcBef>
                <a:spcPts val="400"/>
              </a:spcBef>
              <a:spcAft>
                <a:spcPts val="0"/>
              </a:spcAft>
              <a:buSzPts val="2000"/>
              <a:buFont typeface="Arial"/>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2" name="Google Shape;32;p45"/>
          <p:cNvSpPr txBox="1"/>
          <p:nvPr>
            <p:ph idx="10" type="dt"/>
          </p:nvPr>
        </p:nvSpPr>
        <p:spPr>
          <a:xfrm>
            <a:off x="2290229" y="6151926"/>
            <a:ext cx="137003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5"/>
          <p:cNvSpPr txBox="1"/>
          <p:nvPr>
            <p:ph idx="11" type="ftr"/>
          </p:nvPr>
        </p:nvSpPr>
        <p:spPr>
          <a:xfrm>
            <a:off x="4411073" y="6151926"/>
            <a:ext cx="227845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5"/>
          <p:cNvSpPr txBox="1"/>
          <p:nvPr>
            <p:ph idx="12" type="sldNum"/>
          </p:nvPr>
        </p:nvSpPr>
        <p:spPr>
          <a:xfrm>
            <a:off x="7323394" y="6155265"/>
            <a:ext cx="136340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SzPts val="1200"/>
              <a:buNone/>
              <a:defRPr/>
            </a:lvl1pPr>
            <a:lvl2pPr indent="0" lvl="1" marL="0" marR="0" algn="r">
              <a:lnSpc>
                <a:spcPct val="100000"/>
              </a:lnSpc>
              <a:spcBef>
                <a:spcPts val="0"/>
              </a:spcBef>
              <a:spcAft>
                <a:spcPts val="0"/>
              </a:spcAft>
              <a:buSzPts val="1200"/>
              <a:buNone/>
              <a:defRPr/>
            </a:lvl2pPr>
            <a:lvl3pPr indent="0" lvl="2" marL="0" marR="0" algn="r">
              <a:lnSpc>
                <a:spcPct val="100000"/>
              </a:lnSpc>
              <a:spcBef>
                <a:spcPts val="0"/>
              </a:spcBef>
              <a:spcAft>
                <a:spcPts val="0"/>
              </a:spcAft>
              <a:buSzPts val="1200"/>
              <a:buNone/>
              <a:defRPr/>
            </a:lvl3pPr>
            <a:lvl4pPr indent="0" lvl="3" marL="0" marR="0" algn="r">
              <a:lnSpc>
                <a:spcPct val="100000"/>
              </a:lnSpc>
              <a:spcBef>
                <a:spcPts val="0"/>
              </a:spcBef>
              <a:spcAft>
                <a:spcPts val="0"/>
              </a:spcAft>
              <a:buSzPts val="1200"/>
              <a:buNone/>
              <a:defRPr/>
            </a:lvl4pPr>
            <a:lvl5pPr indent="0" lvl="4" marL="0" marR="0" algn="r">
              <a:lnSpc>
                <a:spcPct val="100000"/>
              </a:lnSpc>
              <a:spcBef>
                <a:spcPts val="0"/>
              </a:spcBef>
              <a:spcAft>
                <a:spcPts val="0"/>
              </a:spcAft>
              <a:buSzPts val="1200"/>
              <a:buNone/>
              <a:defRPr/>
            </a:lvl5pPr>
            <a:lvl6pPr indent="0" lvl="5" marL="0" marR="0" algn="r">
              <a:lnSpc>
                <a:spcPct val="100000"/>
              </a:lnSpc>
              <a:spcBef>
                <a:spcPts val="0"/>
              </a:spcBef>
              <a:spcAft>
                <a:spcPts val="0"/>
              </a:spcAft>
              <a:buSzPts val="1200"/>
              <a:buNone/>
              <a:defRPr/>
            </a:lvl6pPr>
            <a:lvl7pPr indent="0" lvl="6" marL="0" marR="0" algn="r">
              <a:lnSpc>
                <a:spcPct val="100000"/>
              </a:lnSpc>
              <a:spcBef>
                <a:spcPts val="0"/>
              </a:spcBef>
              <a:spcAft>
                <a:spcPts val="0"/>
              </a:spcAft>
              <a:buSzPts val="1200"/>
              <a:buNone/>
              <a:defRPr/>
            </a:lvl7pPr>
            <a:lvl8pPr indent="0" lvl="7" marL="0" marR="0" algn="r">
              <a:lnSpc>
                <a:spcPct val="100000"/>
              </a:lnSpc>
              <a:spcBef>
                <a:spcPts val="0"/>
              </a:spcBef>
              <a:spcAft>
                <a:spcPts val="0"/>
              </a:spcAft>
              <a:buSzPts val="1200"/>
              <a:buNone/>
              <a:defRPr/>
            </a:lvl8pPr>
            <a:lvl9pPr indent="0" lvl="8" marL="0" marR="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46"/>
          <p:cNvSpPr txBox="1"/>
          <p:nvPr>
            <p:ph type="title"/>
          </p:nvPr>
        </p:nvSpPr>
        <p:spPr>
          <a:xfrm>
            <a:off x="311700" y="593367"/>
            <a:ext cx="8520600" cy="763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6"/>
          <p:cNvSpPr txBox="1"/>
          <p:nvPr>
            <p:ph idx="1" type="body"/>
          </p:nvPr>
        </p:nvSpPr>
        <p:spPr>
          <a:xfrm>
            <a:off x="311700" y="1645433"/>
            <a:ext cx="8520600" cy="44464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8" name="Google Shape;38;p46"/>
          <p:cNvSpPr txBox="1"/>
          <p:nvPr>
            <p:ph idx="12" type="sldNum"/>
          </p:nvPr>
        </p:nvSpPr>
        <p:spPr>
          <a:xfrm>
            <a:off x="8497999" y="6251679"/>
            <a:ext cx="548700" cy="524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47"/>
          <p:cNvSpPr txBox="1"/>
          <p:nvPr>
            <p:ph idx="10" type="dt"/>
          </p:nvPr>
        </p:nvSpPr>
        <p:spPr>
          <a:xfrm>
            <a:off x="2290229" y="6151926"/>
            <a:ext cx="137003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7"/>
          <p:cNvSpPr txBox="1"/>
          <p:nvPr>
            <p:ph idx="11" type="ftr"/>
          </p:nvPr>
        </p:nvSpPr>
        <p:spPr>
          <a:xfrm>
            <a:off x="4411073" y="6151926"/>
            <a:ext cx="227845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7"/>
          <p:cNvSpPr txBox="1"/>
          <p:nvPr>
            <p:ph idx="12" type="sldNum"/>
          </p:nvPr>
        </p:nvSpPr>
        <p:spPr>
          <a:xfrm>
            <a:off x="7323394" y="6155265"/>
            <a:ext cx="136340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3" name="Shape 43"/>
        <p:cNvGrpSpPr/>
        <p:nvPr/>
      </p:nvGrpSpPr>
      <p:grpSpPr>
        <a:xfrm>
          <a:off x="0" y="0"/>
          <a:ext cx="0" cy="0"/>
          <a:chOff x="0" y="0"/>
          <a:chExt cx="0" cy="0"/>
        </a:xfrm>
      </p:grpSpPr>
      <p:sp>
        <p:nvSpPr>
          <p:cNvPr id="44" name="Google Shape;44;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F6CD1A"/>
              </a:buClr>
              <a:buSzPts val="2000"/>
              <a:buNone/>
              <a:defRPr b="1" sz="2000">
                <a:solidFill>
                  <a:srgbClr val="F6CD1A"/>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6" name="Google Shape;46;p48"/>
          <p:cNvSpPr txBox="1"/>
          <p:nvPr>
            <p:ph idx="2"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F6CD1A"/>
              </a:buClr>
              <a:buSzPts val="2000"/>
              <a:buNone/>
              <a:defRPr b="1" sz="2000">
                <a:solidFill>
                  <a:srgbClr val="F6CD1A"/>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48"/>
          <p:cNvSpPr txBox="1"/>
          <p:nvPr>
            <p:ph idx="3" type="body"/>
          </p:nvPr>
        </p:nvSpPr>
        <p:spPr>
          <a:xfrm>
            <a:off x="4645025" y="2174875"/>
            <a:ext cx="4041775" cy="379412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chemeClr val="dk1"/>
              </a:buClr>
              <a:buSzPts val="2000"/>
              <a:buChar char="•"/>
              <a:defRPr sz="20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48"/>
          <p:cNvSpPr txBox="1"/>
          <p:nvPr>
            <p:ph idx="10" type="dt"/>
          </p:nvPr>
        </p:nvSpPr>
        <p:spPr>
          <a:xfrm>
            <a:off x="2290229" y="6151926"/>
            <a:ext cx="137003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8"/>
          <p:cNvSpPr txBox="1"/>
          <p:nvPr>
            <p:ph idx="11" type="ftr"/>
          </p:nvPr>
        </p:nvSpPr>
        <p:spPr>
          <a:xfrm>
            <a:off x="4411073" y="6151926"/>
            <a:ext cx="227845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8"/>
          <p:cNvSpPr txBox="1"/>
          <p:nvPr>
            <p:ph idx="12" type="sldNum"/>
          </p:nvPr>
        </p:nvSpPr>
        <p:spPr>
          <a:xfrm>
            <a:off x="7323394" y="6155265"/>
            <a:ext cx="136340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48"/>
          <p:cNvSpPr txBox="1"/>
          <p:nvPr>
            <p:ph idx="4" type="body"/>
          </p:nvPr>
        </p:nvSpPr>
        <p:spPr>
          <a:xfrm>
            <a:off x="457200" y="2174875"/>
            <a:ext cx="4040188" cy="379412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chemeClr val="dk1"/>
              </a:buClr>
              <a:buSzPts val="2000"/>
              <a:buChar char="•"/>
              <a:defRPr sz="20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9"/>
          <p:cNvSpPr txBox="1"/>
          <p:nvPr>
            <p:ph idx="10" type="dt"/>
          </p:nvPr>
        </p:nvSpPr>
        <p:spPr>
          <a:xfrm>
            <a:off x="2290229" y="6151926"/>
            <a:ext cx="137003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9"/>
          <p:cNvSpPr txBox="1"/>
          <p:nvPr>
            <p:ph idx="11" type="ftr"/>
          </p:nvPr>
        </p:nvSpPr>
        <p:spPr>
          <a:xfrm>
            <a:off x="4411073" y="6151926"/>
            <a:ext cx="227845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9"/>
          <p:cNvSpPr txBox="1"/>
          <p:nvPr>
            <p:ph idx="12" type="sldNum"/>
          </p:nvPr>
        </p:nvSpPr>
        <p:spPr>
          <a:xfrm>
            <a:off x="7323394" y="6155265"/>
            <a:ext cx="136340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2"/>
          <p:cNvSpPr txBox="1"/>
          <p:nvPr>
            <p:ph idx="1" type="body"/>
          </p:nvPr>
        </p:nvSpPr>
        <p:spPr>
          <a:xfrm>
            <a:off x="457200" y="1600200"/>
            <a:ext cx="8229600" cy="4368799"/>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42"/>
          <p:cNvSpPr txBox="1"/>
          <p:nvPr>
            <p:ph idx="10" type="dt"/>
          </p:nvPr>
        </p:nvSpPr>
        <p:spPr>
          <a:xfrm>
            <a:off x="2290229" y="6151926"/>
            <a:ext cx="137003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458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42"/>
          <p:cNvSpPr txBox="1"/>
          <p:nvPr>
            <p:ph idx="11" type="ftr"/>
          </p:nvPr>
        </p:nvSpPr>
        <p:spPr>
          <a:xfrm>
            <a:off x="4411073" y="6151926"/>
            <a:ext cx="2278459"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00458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42"/>
          <p:cNvSpPr txBox="1"/>
          <p:nvPr>
            <p:ph idx="12" type="sldNum"/>
          </p:nvPr>
        </p:nvSpPr>
        <p:spPr>
          <a:xfrm>
            <a:off x="7323394" y="6155265"/>
            <a:ext cx="1363406"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458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NewStPascal_logo_2c_hoz.png" id="11" name="Google Shape;11;p42"/>
          <p:cNvPicPr preferRelativeResize="0"/>
          <p:nvPr/>
        </p:nvPicPr>
        <p:blipFill rotWithShape="1">
          <a:blip r:embed="rId1">
            <a:alphaModFix/>
          </a:blip>
          <a:srcRect b="0" l="0" r="0" t="0"/>
          <a:stretch/>
        </p:blipFill>
        <p:spPr>
          <a:xfrm>
            <a:off x="164992" y="6027409"/>
            <a:ext cx="2029655" cy="671576"/>
          </a:xfrm>
          <a:prstGeom prst="rect">
            <a:avLst/>
          </a:prstGeom>
          <a:noFill/>
          <a:ln>
            <a:noFill/>
          </a:ln>
        </p:spPr>
      </p:pic>
      <p:cxnSp>
        <p:nvCxnSpPr>
          <p:cNvPr id="12" name="Google Shape;12;p42"/>
          <p:cNvCxnSpPr/>
          <p:nvPr/>
        </p:nvCxnSpPr>
        <p:spPr>
          <a:xfrm flipH="1" rot="10800000">
            <a:off x="2290229" y="6517051"/>
            <a:ext cx="6396571" cy="3339"/>
          </a:xfrm>
          <a:prstGeom prst="straightConnector1">
            <a:avLst/>
          </a:prstGeom>
          <a:noFill/>
          <a:ln cap="flat" cmpd="sng" w="101600">
            <a:solidFill>
              <a:srgbClr val="0045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hyperlink" Target="https://drive.google.com/drive/folders/1E-MctRcc4eYvCqPI9SB_-qMbYc4EjJsz?usp=drive_link"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hyperlink" Target="https://drive.google.com/drive/folders/1E-MctRcc4eYvCqPI9SB_-qMbYc4EjJsz?usp=drive_lin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icollierpaske@stpascalschool.org" TargetMode="External"/><Relationship Id="rId4" Type="http://schemas.openxmlformats.org/officeDocument/2006/relationships/image" Target="../media/image10.jpg"/><Relationship Id="rId5" Type="http://schemas.openxmlformats.org/officeDocument/2006/relationships/hyperlink" Target="https://www.linkedin.com/in/inna-collier-paske-a15976b0?utm_source=share&amp;utm_campaign=share_via&amp;utm_content=profile&amp;utm_medium=ios_app" TargetMode="External"/><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drive.google.com/file/d/1Iw0Hr-FfA8k_ODZsTThqn3lbSXQGlziV/view?usp=sharing" TargetMode="External"/><Relationship Id="rId4" Type="http://schemas.openxmlformats.org/officeDocument/2006/relationships/image" Target="../media/image23.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hyperlink" Target="https://drive.google.com/file/d/1Iw0Hr-FfA8k_ODZsTThqn3lbSXQGlziV/view?usp=sharing" TargetMode="Externa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docs.google.com/document/d/1KNHa-6myVpI2jgmBvP_DtGe-JhTpcKoA/edit?usp=drive_link&amp;ouid=113952060588577249366&amp;rtpof=true&amp;sd=true" TargetMode="External"/><Relationship Id="rId4" Type="http://schemas.openxmlformats.org/officeDocument/2006/relationships/image" Target="../media/image21.jpg"/><Relationship Id="rId5" Type="http://schemas.openxmlformats.org/officeDocument/2006/relationships/hyperlink" Target="https://iris.peabody.vanderbilt.edu/module/fam/cresource/q1/p01/" TargetMode="External"/><Relationship Id="rId6"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docs.google.com/spreadsheets/d/1zpv5B8RTTq90NoWtqvxf-3ONMLZlEhckE-3Ez4M5oHo/edit?usp=sharing" TargetMode="External"/><Relationship Id="rId4" Type="http://schemas.openxmlformats.org/officeDocument/2006/relationships/image" Target="../media/image28.png"/><Relationship Id="rId5"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youtu.be/N0O8vYyr4aI?si=_L2aB0lV-wFbBcta" TargetMode="External"/><Relationship Id="rId4" Type="http://schemas.openxmlformats.org/officeDocument/2006/relationships/hyperlink" Target="https://youtu.be/N0O8vYyr4aI?si=_L2aB0lV-wFbBcta" TargetMode="External"/><Relationship Id="rId5" Type="http://schemas.openxmlformats.org/officeDocument/2006/relationships/image" Target="../media/image3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drive.google.com/drive/folders/1E-MctRcc4eYvCqPI9SB_-qMbYc4EjJsz?usp=drive_link"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s://drive.google.com/drive/folders/1FBblS1acQWdhqbruRYpcZrQN9StnRNmN?usp=drive_link" TargetMode="External"/><Relationship Id="rId4" Type="http://schemas.openxmlformats.org/officeDocument/2006/relationships/hyperlink" Target="https://drive.google.com/drive/folders/1MgnJugkrGAzVux_CJXsZ6HBHHI7Q9r5z?usp=drive_link"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docs.google.com/document/d/1pGwT1U4ShMsfL3sX4TUessFbgTzR5mZR/edit?usp=sharing&amp;ouid=113952060588577249366&amp;rtpof=true&amp;sd=true" TargetMode="Externa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docs.google.com/document/d/1eIu3wma_U3iy2ZW4LUeX7di6RPdfLugJ/edit?usp=drive_link&amp;ouid=113952060588577249366&amp;rtpof=true&amp;sd=tru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connectedandengaged.fhi360.org/examining-covid-19-learning-recovery-a-case-study-in-individualized-learning-plans/"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
          <p:cNvSpPr txBox="1"/>
          <p:nvPr>
            <p:ph type="title"/>
          </p:nvPr>
        </p:nvSpPr>
        <p:spPr>
          <a:xfrm>
            <a:off x="3471272" y="4406900"/>
            <a:ext cx="5672728" cy="101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000"/>
              <a:buFont typeface="Helvetica Neue"/>
              <a:buNone/>
            </a:pPr>
            <a:r>
              <a:rPr b="0" i="0" lang="en-US" sz="1800">
                <a:solidFill>
                  <a:schemeClr val="dk1"/>
                </a:solidFill>
                <a:latin typeface="Times New Roman"/>
                <a:ea typeface="Times New Roman"/>
                <a:cs typeface="Times New Roman"/>
                <a:sym typeface="Times New Roman"/>
              </a:rPr>
              <a:t>The essentials for successful implementation and use of  NWEA MAP data to drive targeted academic success for the teaching team</a:t>
            </a:r>
            <a:br>
              <a:rPr lang="en-US" sz="1800"/>
            </a:br>
            <a:br>
              <a:rPr lang="en-US" sz="2400"/>
            </a:br>
            <a:br>
              <a:rPr lang="en-US" sz="2400"/>
            </a:br>
            <a:endParaRPr sz="2400"/>
          </a:p>
        </p:txBody>
      </p:sp>
      <p:sp>
        <p:nvSpPr>
          <p:cNvPr id="62" name="Google Shape;62;p1"/>
          <p:cNvSpPr txBox="1"/>
          <p:nvPr>
            <p:ph idx="1" type="body"/>
          </p:nvPr>
        </p:nvSpPr>
        <p:spPr>
          <a:xfrm>
            <a:off x="3471271" y="2866769"/>
            <a:ext cx="5672728" cy="1540132"/>
          </a:xfrm>
          <a:prstGeom prst="rect">
            <a:avLst/>
          </a:prstGeom>
          <a:solidFill>
            <a:srgbClr val="004580"/>
          </a:solidFill>
          <a:ln cap="flat" cmpd="sng" w="9525">
            <a:solidFill>
              <a:schemeClr val="dk1"/>
            </a:solidFill>
            <a:prstDash val="solid"/>
            <a:round/>
            <a:headEnd len="sm" w="sm" type="none"/>
            <a:tailEnd len="sm" w="sm" type="none"/>
          </a:ln>
        </p:spPr>
        <p:txBody>
          <a:bodyPr anchorCtr="0" anchor="b" bIns="45700" lIns="91425" spcFirstLastPara="1" rIns="91425" wrap="square" tIns="45700">
            <a:noAutofit/>
          </a:bodyPr>
          <a:lstStyle/>
          <a:p>
            <a:pPr indent="-228600" lvl="0" marL="457200" rtl="0" algn="l">
              <a:lnSpc>
                <a:spcPct val="100000"/>
              </a:lnSpc>
              <a:spcBef>
                <a:spcPts val="400"/>
              </a:spcBef>
              <a:spcAft>
                <a:spcPts val="0"/>
              </a:spcAft>
              <a:buClr>
                <a:schemeClr val="lt1"/>
              </a:buClr>
              <a:buSzPts val="2000"/>
              <a:buNone/>
            </a:pPr>
            <a:r>
              <a:t/>
            </a:r>
            <a:endParaRPr sz="3200"/>
          </a:p>
          <a:p>
            <a:pPr indent="-228600" lvl="0" marL="457200" rtl="0" algn="l">
              <a:lnSpc>
                <a:spcPct val="100000"/>
              </a:lnSpc>
              <a:spcBef>
                <a:spcPts val="400"/>
              </a:spcBef>
              <a:spcAft>
                <a:spcPts val="0"/>
              </a:spcAft>
              <a:buClr>
                <a:schemeClr val="lt1"/>
              </a:buClr>
              <a:buSzPts val="2000"/>
              <a:buNone/>
            </a:pPr>
            <a:r>
              <a:t/>
            </a:r>
            <a:endParaRPr sz="3200"/>
          </a:p>
          <a:p>
            <a:pPr indent="-228600" lvl="0" marL="457200" rtl="0" algn="l">
              <a:lnSpc>
                <a:spcPct val="100000"/>
              </a:lnSpc>
              <a:spcBef>
                <a:spcPts val="400"/>
              </a:spcBef>
              <a:spcAft>
                <a:spcPts val="0"/>
              </a:spcAft>
              <a:buClr>
                <a:schemeClr val="lt1"/>
              </a:buClr>
              <a:buSzPts val="2000"/>
              <a:buNone/>
            </a:pPr>
            <a:r>
              <a:t/>
            </a:r>
            <a:endParaRPr sz="3200"/>
          </a:p>
          <a:p>
            <a:pPr indent="-228600" lvl="0" marL="457200" rtl="0" algn="l">
              <a:lnSpc>
                <a:spcPct val="100000"/>
              </a:lnSpc>
              <a:spcBef>
                <a:spcPts val="400"/>
              </a:spcBef>
              <a:spcAft>
                <a:spcPts val="0"/>
              </a:spcAft>
              <a:buClr>
                <a:schemeClr val="lt1"/>
              </a:buClr>
              <a:buSzPts val="2000"/>
              <a:buNone/>
            </a:pPr>
            <a:r>
              <a:t/>
            </a:r>
            <a:endParaRPr sz="3200"/>
          </a:p>
          <a:p>
            <a:pPr indent="-228600" lvl="0" marL="457200" rtl="0" algn="l">
              <a:lnSpc>
                <a:spcPct val="100000"/>
              </a:lnSpc>
              <a:spcBef>
                <a:spcPts val="400"/>
              </a:spcBef>
              <a:spcAft>
                <a:spcPts val="0"/>
              </a:spcAft>
              <a:buClr>
                <a:schemeClr val="lt1"/>
              </a:buClr>
              <a:buSzPts val="2000"/>
              <a:buNone/>
            </a:pPr>
            <a:r>
              <a:rPr lang="en-US" sz="3200">
                <a:latin typeface="Times New Roman"/>
                <a:ea typeface="Times New Roman"/>
                <a:cs typeface="Times New Roman"/>
                <a:sym typeface="Times New Roman"/>
              </a:rPr>
              <a:t>Individual Learning Plans: What Do Administrators Need to Know</a:t>
            </a:r>
            <a:endParaRPr/>
          </a:p>
        </p:txBody>
      </p:sp>
      <p:pic>
        <p:nvPicPr>
          <p:cNvPr id="63" name="Google Shape;63;p1"/>
          <p:cNvPicPr preferRelativeResize="0"/>
          <p:nvPr/>
        </p:nvPicPr>
        <p:blipFill>
          <a:blip r:embed="rId3">
            <a:alphaModFix/>
          </a:blip>
          <a:stretch>
            <a:fillRect/>
          </a:stretch>
        </p:blipFill>
        <p:spPr>
          <a:xfrm>
            <a:off x="191525" y="87225"/>
            <a:ext cx="1894549" cy="1894549"/>
          </a:xfrm>
          <a:prstGeom prst="rect">
            <a:avLst/>
          </a:prstGeom>
          <a:noFill/>
          <a:ln>
            <a:noFill/>
          </a:ln>
        </p:spPr>
      </p:pic>
      <p:pic>
        <p:nvPicPr>
          <p:cNvPr id="64" name="Google Shape;64;p1"/>
          <p:cNvPicPr preferRelativeResize="0"/>
          <p:nvPr/>
        </p:nvPicPr>
        <p:blipFill>
          <a:blip r:embed="rId4">
            <a:alphaModFix/>
          </a:blip>
          <a:stretch>
            <a:fillRect/>
          </a:stretch>
        </p:blipFill>
        <p:spPr>
          <a:xfrm>
            <a:off x="308850" y="1912525"/>
            <a:ext cx="2116225" cy="360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0"/>
          <p:cNvSpPr txBox="1"/>
          <p:nvPr>
            <p:ph type="title"/>
          </p:nvPr>
        </p:nvSpPr>
        <p:spPr>
          <a:xfrm>
            <a:off x="3471272" y="4406900"/>
            <a:ext cx="5672727"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000"/>
              <a:buFont typeface="Helvetica Neue"/>
              <a:buNone/>
            </a:pPr>
            <a:r>
              <a:rPr lang="en-US">
                <a:latin typeface="Times New Roman"/>
                <a:ea typeface="Times New Roman"/>
                <a:cs typeface="Times New Roman"/>
                <a:sym typeface="Times New Roman"/>
              </a:rPr>
              <a:t>Example &amp; ILP facts  </a:t>
            </a:r>
            <a:endParaRPr/>
          </a:p>
        </p:txBody>
      </p:sp>
      <p:sp>
        <p:nvSpPr>
          <p:cNvPr id="123" name="Google Shape;123;p10"/>
          <p:cNvSpPr txBox="1"/>
          <p:nvPr>
            <p:ph idx="1" type="body"/>
          </p:nvPr>
        </p:nvSpPr>
        <p:spPr>
          <a:xfrm>
            <a:off x="3444285" y="3492500"/>
            <a:ext cx="5699714" cy="914400"/>
          </a:xfrm>
          <a:prstGeom prst="rect">
            <a:avLst/>
          </a:prstGeom>
          <a:solidFill>
            <a:srgbClr val="004580"/>
          </a:solidFill>
          <a:ln cap="flat" cmpd="sng" w="9525">
            <a:solidFill>
              <a:schemeClr val="dk1"/>
            </a:solidFill>
            <a:prstDash val="solid"/>
            <a:round/>
            <a:headEnd len="sm" w="sm" type="none"/>
            <a:tailEnd len="sm" w="sm" type="none"/>
          </a:ln>
        </p:spPr>
        <p:txBody>
          <a:bodyPr anchorCtr="0" anchor="b" bIns="45700" lIns="91425" spcFirstLastPara="1" rIns="91425" wrap="square" tIns="45700">
            <a:noAutofit/>
          </a:bodyPr>
          <a:lstStyle/>
          <a:p>
            <a:pPr indent="-228600" lvl="0" marL="457200" rtl="0" algn="l">
              <a:lnSpc>
                <a:spcPct val="100000"/>
              </a:lnSpc>
              <a:spcBef>
                <a:spcPts val="400"/>
              </a:spcBef>
              <a:spcAft>
                <a:spcPts val="0"/>
              </a:spcAft>
              <a:buClr>
                <a:schemeClr val="lt1"/>
              </a:buClr>
              <a:buSzPts val="2000"/>
              <a:buNone/>
            </a:pPr>
            <a:r>
              <a:rPr lang="en-US" sz="4000">
                <a:latin typeface="Times New Roman"/>
                <a:ea typeface="Times New Roman"/>
                <a:cs typeface="Times New Roman"/>
                <a:sym typeface="Times New Roman"/>
              </a:rPr>
              <a:t>ILP Objectives &amp; Form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7"/>
          <p:cNvSpPr txBox="1"/>
          <p:nvPr>
            <p:ph type="title"/>
          </p:nvPr>
        </p:nvSpPr>
        <p:spPr>
          <a:xfrm>
            <a:off x="311700" y="163117"/>
            <a:ext cx="85206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ILP Objectives</a:t>
            </a:r>
            <a:endParaRPr/>
          </a:p>
        </p:txBody>
      </p:sp>
      <p:sp>
        <p:nvSpPr>
          <p:cNvPr id="129" name="Google Shape;129;p27"/>
          <p:cNvSpPr txBox="1"/>
          <p:nvPr>
            <p:ph idx="1" type="body"/>
          </p:nvPr>
        </p:nvSpPr>
        <p:spPr>
          <a:xfrm>
            <a:off x="311700" y="926616"/>
            <a:ext cx="8520600" cy="45867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Academic Goals: </a:t>
            </a:r>
            <a:r>
              <a:rPr b="0" i="0" lang="en-US" sz="2400">
                <a:solidFill>
                  <a:schemeClr val="dk1"/>
                </a:solidFill>
                <a:latin typeface="Times New Roman"/>
                <a:ea typeface="Times New Roman"/>
                <a:cs typeface="Times New Roman"/>
                <a:sym typeface="Times New Roman"/>
              </a:rPr>
              <a:t>Create SMART math and reading goals for each student.</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Social-Emotional Growth: </a:t>
            </a:r>
            <a:r>
              <a:rPr b="0" i="0" lang="en-US" sz="2400">
                <a:solidFill>
                  <a:schemeClr val="dk1"/>
                </a:solidFill>
                <a:latin typeface="Times New Roman"/>
                <a:ea typeface="Times New Roman"/>
                <a:cs typeface="Times New Roman"/>
                <a:sym typeface="Times New Roman"/>
              </a:rPr>
              <a:t>Set affective goals for students in SEL ILPs.</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Family &amp; Student Engagement: </a:t>
            </a:r>
            <a:r>
              <a:rPr b="0" i="0" lang="en-US" sz="2400">
                <a:solidFill>
                  <a:schemeClr val="dk1"/>
                </a:solidFill>
                <a:latin typeface="Times New Roman"/>
                <a:ea typeface="Times New Roman"/>
                <a:cs typeface="Times New Roman"/>
                <a:sym typeface="Times New Roman"/>
              </a:rPr>
              <a:t>Share and review ILPs with families during conferences.</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Dynamic Plans: </a:t>
            </a:r>
            <a:r>
              <a:rPr b="0" i="0" lang="en-US" sz="2400">
                <a:solidFill>
                  <a:schemeClr val="dk1"/>
                </a:solidFill>
                <a:latin typeface="Times New Roman"/>
                <a:ea typeface="Times New Roman"/>
                <a:cs typeface="Times New Roman"/>
                <a:sym typeface="Times New Roman"/>
              </a:rPr>
              <a:t>Review and adjust ILPs twice a year (winter &amp; spring).</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Easy Access: </a:t>
            </a:r>
            <a:r>
              <a:rPr b="0" i="0" lang="en-US" sz="2400">
                <a:solidFill>
                  <a:schemeClr val="dk1"/>
                </a:solidFill>
                <a:latin typeface="Times New Roman"/>
                <a:ea typeface="Times New Roman"/>
                <a:cs typeface="Times New Roman"/>
                <a:sym typeface="Times New Roman"/>
              </a:rPr>
              <a:t>Store ILPs in a shared Google Drive folder.</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Implementation Monitoring: </a:t>
            </a:r>
            <a:r>
              <a:rPr b="0" i="0" lang="en-US" sz="2400">
                <a:solidFill>
                  <a:schemeClr val="dk1"/>
                </a:solidFill>
                <a:latin typeface="Times New Roman"/>
                <a:ea typeface="Times New Roman"/>
                <a:cs typeface="Times New Roman"/>
                <a:sym typeface="Times New Roman"/>
              </a:rPr>
              <a:t>Observe teachers to ensure ILPs are actively used.</a:t>
            </a:r>
            <a:endParaRPr/>
          </a:p>
          <a:p>
            <a:pPr indent="-228600" lvl="0" marL="457200" rtl="0" algn="l">
              <a:lnSpc>
                <a:spcPct val="100000"/>
              </a:lnSpc>
              <a:spcBef>
                <a:spcPts val="0"/>
              </a:spcBef>
              <a:spcAft>
                <a:spcPts val="0"/>
              </a:spcAft>
              <a:buSzPts val="32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Table&#10;&#10;Description automatically generated" id="134" name="Google Shape;134;p11"/>
          <p:cNvPicPr preferRelativeResize="0"/>
          <p:nvPr/>
        </p:nvPicPr>
        <p:blipFill rotWithShape="1">
          <a:blip r:embed="rId3">
            <a:alphaModFix/>
          </a:blip>
          <a:srcRect b="0" l="0" r="0" t="0"/>
          <a:stretch/>
        </p:blipFill>
        <p:spPr>
          <a:xfrm>
            <a:off x="2298354" y="746766"/>
            <a:ext cx="5597613" cy="5838888"/>
          </a:xfrm>
          <a:prstGeom prst="rect">
            <a:avLst/>
          </a:prstGeom>
          <a:noFill/>
          <a:ln>
            <a:noFill/>
          </a:ln>
        </p:spPr>
      </p:pic>
      <p:sp>
        <p:nvSpPr>
          <p:cNvPr id="135" name="Google Shape;135;p11"/>
          <p:cNvSpPr txBox="1"/>
          <p:nvPr>
            <p:ph type="title"/>
          </p:nvPr>
        </p:nvSpPr>
        <p:spPr>
          <a:xfrm>
            <a:off x="410554" y="156160"/>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sz="3600">
                <a:latin typeface="Times New Roman"/>
                <a:ea typeface="Times New Roman"/>
                <a:cs typeface="Times New Roman"/>
                <a:sym typeface="Times New Roman"/>
              </a:rPr>
              <a:t>Example of an ILP</a:t>
            </a:r>
            <a:endParaRPr/>
          </a:p>
        </p:txBody>
      </p:sp>
      <p:sp>
        <p:nvSpPr>
          <p:cNvPr id="136" name="Google Shape;136;p11"/>
          <p:cNvSpPr txBox="1"/>
          <p:nvPr/>
        </p:nvSpPr>
        <p:spPr>
          <a:xfrm>
            <a:off x="410554" y="1359242"/>
            <a:ext cx="176362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ILP Templates </a:t>
            </a:r>
            <a:endParaRPr b="0" i="0" sz="2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Table&#10;&#10;Description automatically generated" id="141" name="Google Shape;141;p12"/>
          <p:cNvPicPr preferRelativeResize="0"/>
          <p:nvPr/>
        </p:nvPicPr>
        <p:blipFill rotWithShape="1">
          <a:blip r:embed="rId3">
            <a:alphaModFix/>
          </a:blip>
          <a:srcRect b="0" l="0" r="0" t="0"/>
          <a:stretch/>
        </p:blipFill>
        <p:spPr>
          <a:xfrm>
            <a:off x="2261225" y="105032"/>
            <a:ext cx="5853664" cy="66479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Table&#10;&#10;Description automatically generated" id="146" name="Google Shape;146;p13"/>
          <p:cNvPicPr preferRelativeResize="0"/>
          <p:nvPr/>
        </p:nvPicPr>
        <p:blipFill rotWithShape="1">
          <a:blip r:embed="rId3">
            <a:alphaModFix/>
          </a:blip>
          <a:srcRect b="0" l="0" r="0" t="0"/>
          <a:stretch/>
        </p:blipFill>
        <p:spPr>
          <a:xfrm>
            <a:off x="3015049" y="712880"/>
            <a:ext cx="5656614" cy="5691729"/>
          </a:xfrm>
          <a:prstGeom prst="rect">
            <a:avLst/>
          </a:prstGeom>
          <a:noFill/>
          <a:ln>
            <a:noFill/>
          </a:ln>
        </p:spPr>
      </p:pic>
      <p:sp>
        <p:nvSpPr>
          <p:cNvPr id="147" name="Google Shape;147;p13"/>
          <p:cNvSpPr txBox="1"/>
          <p:nvPr>
            <p:ph type="title"/>
          </p:nvPr>
        </p:nvSpPr>
        <p:spPr>
          <a:xfrm>
            <a:off x="472337" y="72848"/>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Example of an ILP</a:t>
            </a:r>
            <a:endParaRPr/>
          </a:p>
        </p:txBody>
      </p:sp>
      <p:sp>
        <p:nvSpPr>
          <p:cNvPr id="148" name="Google Shape;148;p13"/>
          <p:cNvSpPr txBox="1"/>
          <p:nvPr/>
        </p:nvSpPr>
        <p:spPr>
          <a:xfrm>
            <a:off x="617838" y="939113"/>
            <a:ext cx="176362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ILP Templates </a:t>
            </a:r>
            <a:endParaRPr b="0" i="0" sz="2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Text, letter&#10;&#10;Description automatically generated" id="153" name="Google Shape;153;p14"/>
          <p:cNvPicPr preferRelativeResize="0"/>
          <p:nvPr/>
        </p:nvPicPr>
        <p:blipFill rotWithShape="1">
          <a:blip r:embed="rId3">
            <a:alphaModFix/>
          </a:blip>
          <a:srcRect b="0" l="0" r="0" t="0"/>
          <a:stretch/>
        </p:blipFill>
        <p:spPr>
          <a:xfrm>
            <a:off x="927100" y="521558"/>
            <a:ext cx="7289800" cy="5295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5"/>
          <p:cNvSpPr txBox="1"/>
          <p:nvPr>
            <p:ph type="title"/>
          </p:nvPr>
        </p:nvSpPr>
        <p:spPr>
          <a:xfrm>
            <a:off x="311700" y="593367"/>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ILP Form Facts</a:t>
            </a:r>
            <a:endParaRPr/>
          </a:p>
        </p:txBody>
      </p:sp>
      <p:sp>
        <p:nvSpPr>
          <p:cNvPr id="159" name="Google Shape;159;p15"/>
          <p:cNvSpPr txBox="1"/>
          <p:nvPr>
            <p:ph idx="1" type="body"/>
          </p:nvPr>
        </p:nvSpPr>
        <p:spPr>
          <a:xfrm>
            <a:off x="311700" y="1356983"/>
            <a:ext cx="8520600" cy="44463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Our ILPs are based on NWEA MAP data.</a:t>
            </a:r>
            <a:endParaRPr/>
          </a:p>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ILPs are stored in the School Shared Google Drive. </a:t>
            </a:r>
            <a:endParaRPr/>
          </a:p>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They have two goals for math and reading. Goals are based on the individual projected NWEA MAP scores. </a:t>
            </a:r>
            <a:endParaRPr/>
          </a:p>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The skill is chosen from the learning continuum.</a:t>
            </a:r>
            <a:endParaRPr/>
          </a:p>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Strategies reflect differentiation for each student.</a:t>
            </a:r>
            <a:endParaRPr/>
          </a:p>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At the end there is a recommendation of what families can do at home to help with that specific skill. </a:t>
            </a:r>
            <a:endParaRPr/>
          </a:p>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After winter and spring testing teachers write goal reflections.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b="1" lang="en-US" sz="3700">
                <a:latin typeface="Times New Roman"/>
                <a:ea typeface="Times New Roman"/>
                <a:cs typeface="Times New Roman"/>
                <a:sym typeface="Times New Roman"/>
              </a:rPr>
              <a:t>Key Advantages to Using NWEA MAP data as a foundation for ILPs</a:t>
            </a:r>
            <a:endParaRPr b="1" sz="3700">
              <a:latin typeface="Times New Roman"/>
              <a:ea typeface="Times New Roman"/>
              <a:cs typeface="Times New Roman"/>
              <a:sym typeface="Times New Roman"/>
            </a:endParaRPr>
          </a:p>
        </p:txBody>
      </p:sp>
      <p:pic>
        <p:nvPicPr>
          <p:cNvPr descr="A colorful logo with black text&#10;&#10;Description automatically generated" id="165" name="Google Shape;165;p16"/>
          <p:cNvPicPr preferRelativeResize="0"/>
          <p:nvPr>
            <p:ph idx="1" type="body"/>
          </p:nvPr>
        </p:nvPicPr>
        <p:blipFill rotWithShape="1">
          <a:blip r:embed="rId3">
            <a:alphaModFix/>
          </a:blip>
          <a:srcRect b="0" l="0" r="0" t="0"/>
          <a:stretch/>
        </p:blipFill>
        <p:spPr>
          <a:xfrm>
            <a:off x="457200" y="2940620"/>
            <a:ext cx="4038600" cy="1687959"/>
          </a:xfrm>
          <a:prstGeom prst="rect">
            <a:avLst/>
          </a:prstGeom>
          <a:noFill/>
          <a:ln>
            <a:noFill/>
          </a:ln>
        </p:spPr>
      </p:pic>
      <p:grpSp>
        <p:nvGrpSpPr>
          <p:cNvPr id="166" name="Google Shape;166;p16"/>
          <p:cNvGrpSpPr/>
          <p:nvPr/>
        </p:nvGrpSpPr>
        <p:grpSpPr>
          <a:xfrm>
            <a:off x="4648200" y="2064340"/>
            <a:ext cx="4038600" cy="3440520"/>
            <a:chOff x="0" y="464140"/>
            <a:chExt cx="4038600" cy="3440520"/>
          </a:xfrm>
        </p:grpSpPr>
        <p:sp>
          <p:nvSpPr>
            <p:cNvPr id="167" name="Google Shape;167;p16"/>
            <p:cNvSpPr/>
            <p:nvPr/>
          </p:nvSpPr>
          <p:spPr>
            <a:xfrm>
              <a:off x="0" y="464140"/>
              <a:ext cx="4038600" cy="444600"/>
            </a:xfrm>
            <a:prstGeom prst="roundRect">
              <a:avLst>
                <a:gd fmla="val 16667" name="adj"/>
              </a:avLst>
            </a:prstGeom>
            <a:solidFill>
              <a:srgbClr val="F3CD1A"/>
            </a:solidFill>
            <a:ln cap="flat" cmpd="sng" w="254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6"/>
            <p:cNvSpPr txBox="1"/>
            <p:nvPr/>
          </p:nvSpPr>
          <p:spPr>
            <a:xfrm>
              <a:off x="21704" y="485844"/>
              <a:ext cx="3995192" cy="401192"/>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Objective Benchmarking</a:t>
              </a:r>
              <a:endParaRPr b="0" i="0" sz="1900" u="none" cap="none" strike="noStrike">
                <a:solidFill>
                  <a:schemeClr val="dk1"/>
                </a:solidFill>
                <a:latin typeface="Arial"/>
                <a:ea typeface="Arial"/>
                <a:cs typeface="Arial"/>
                <a:sym typeface="Arial"/>
              </a:endParaRPr>
            </a:p>
          </p:txBody>
        </p:sp>
        <p:sp>
          <p:nvSpPr>
            <p:cNvPr id="169" name="Google Shape;169;p16"/>
            <p:cNvSpPr/>
            <p:nvPr/>
          </p:nvSpPr>
          <p:spPr>
            <a:xfrm>
              <a:off x="0" y="963460"/>
              <a:ext cx="4038600" cy="444600"/>
            </a:xfrm>
            <a:prstGeom prst="roundRect">
              <a:avLst>
                <a:gd fmla="val 16667" name="adj"/>
              </a:avLst>
            </a:prstGeom>
            <a:solidFill>
              <a:srgbClr val="F3CD1A"/>
            </a:solidFill>
            <a:ln cap="flat" cmpd="sng" w="254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txBox="1"/>
            <p:nvPr/>
          </p:nvSpPr>
          <p:spPr>
            <a:xfrm>
              <a:off x="21704" y="985164"/>
              <a:ext cx="3995192" cy="401192"/>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Personalized Learning</a:t>
              </a:r>
              <a:endParaRPr b="0" i="0" sz="1900" u="none" cap="none" strike="noStrike">
                <a:solidFill>
                  <a:schemeClr val="dk1"/>
                </a:solidFill>
                <a:latin typeface="Arial"/>
                <a:ea typeface="Arial"/>
                <a:cs typeface="Arial"/>
                <a:sym typeface="Arial"/>
              </a:endParaRPr>
            </a:p>
          </p:txBody>
        </p:sp>
        <p:sp>
          <p:nvSpPr>
            <p:cNvPr id="171" name="Google Shape;171;p16"/>
            <p:cNvSpPr/>
            <p:nvPr/>
          </p:nvSpPr>
          <p:spPr>
            <a:xfrm>
              <a:off x="0" y="1462780"/>
              <a:ext cx="4038600" cy="444600"/>
            </a:xfrm>
            <a:prstGeom prst="roundRect">
              <a:avLst>
                <a:gd fmla="val 16667" name="adj"/>
              </a:avLst>
            </a:prstGeom>
            <a:solidFill>
              <a:srgbClr val="F3CD1A"/>
            </a:solidFill>
            <a:ln cap="flat" cmpd="sng" w="254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6"/>
            <p:cNvSpPr txBox="1"/>
            <p:nvPr/>
          </p:nvSpPr>
          <p:spPr>
            <a:xfrm>
              <a:off x="21704" y="1484484"/>
              <a:ext cx="3995192" cy="401192"/>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Growth</a:t>
              </a:r>
              <a:r>
                <a:rPr b="1" i="0" lang="en-US" sz="1900" u="none" cap="none" strike="noStrike">
                  <a:solidFill>
                    <a:schemeClr val="lt1"/>
                  </a:solidFill>
                  <a:latin typeface="Arial"/>
                  <a:ea typeface="Arial"/>
                  <a:cs typeface="Arial"/>
                  <a:sym typeface="Arial"/>
                </a:rPr>
                <a:t> </a:t>
              </a:r>
              <a:r>
                <a:rPr b="1" i="0" lang="en-US" sz="1900" u="none" cap="none" strike="noStrike">
                  <a:solidFill>
                    <a:schemeClr val="dk1"/>
                  </a:solidFill>
                  <a:latin typeface="Arial"/>
                  <a:ea typeface="Arial"/>
                  <a:cs typeface="Arial"/>
                  <a:sym typeface="Arial"/>
                </a:rPr>
                <a:t>Monitoring</a:t>
              </a:r>
              <a:endParaRPr b="0" i="0" sz="1900" u="none" cap="none" strike="noStrike">
                <a:solidFill>
                  <a:schemeClr val="dk1"/>
                </a:solidFill>
                <a:latin typeface="Arial"/>
                <a:ea typeface="Arial"/>
                <a:cs typeface="Arial"/>
                <a:sym typeface="Arial"/>
              </a:endParaRPr>
            </a:p>
          </p:txBody>
        </p:sp>
        <p:sp>
          <p:nvSpPr>
            <p:cNvPr id="173" name="Google Shape;173;p16"/>
            <p:cNvSpPr/>
            <p:nvPr/>
          </p:nvSpPr>
          <p:spPr>
            <a:xfrm>
              <a:off x="0" y="1962100"/>
              <a:ext cx="4038600" cy="444600"/>
            </a:xfrm>
            <a:prstGeom prst="roundRect">
              <a:avLst>
                <a:gd fmla="val 16667" name="adj"/>
              </a:avLst>
            </a:prstGeom>
            <a:solidFill>
              <a:srgbClr val="F3CD1A"/>
            </a:solidFill>
            <a:ln cap="flat" cmpd="sng" w="254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txBox="1"/>
            <p:nvPr/>
          </p:nvSpPr>
          <p:spPr>
            <a:xfrm>
              <a:off x="21704" y="1983804"/>
              <a:ext cx="3995192" cy="401192"/>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Data-Informed</a:t>
              </a:r>
              <a:r>
                <a:rPr b="1" i="0" lang="en-US" sz="1900" u="none" cap="none" strike="noStrike">
                  <a:solidFill>
                    <a:schemeClr val="lt1"/>
                  </a:solidFill>
                  <a:latin typeface="Arial"/>
                  <a:ea typeface="Arial"/>
                  <a:cs typeface="Arial"/>
                  <a:sym typeface="Arial"/>
                </a:rPr>
                <a:t> </a:t>
              </a:r>
              <a:r>
                <a:rPr b="1" i="0" lang="en-US" sz="1900" u="none" cap="none" strike="noStrike">
                  <a:solidFill>
                    <a:schemeClr val="dk1"/>
                  </a:solidFill>
                  <a:latin typeface="Arial"/>
                  <a:ea typeface="Arial"/>
                  <a:cs typeface="Arial"/>
                  <a:sym typeface="Arial"/>
                </a:rPr>
                <a:t>Decisions</a:t>
              </a:r>
              <a:endParaRPr b="0" i="0" sz="1900" u="none" cap="none" strike="noStrike">
                <a:solidFill>
                  <a:schemeClr val="dk1"/>
                </a:solidFill>
                <a:latin typeface="Arial"/>
                <a:ea typeface="Arial"/>
                <a:cs typeface="Arial"/>
                <a:sym typeface="Arial"/>
              </a:endParaRPr>
            </a:p>
          </p:txBody>
        </p:sp>
        <p:sp>
          <p:nvSpPr>
            <p:cNvPr id="175" name="Google Shape;175;p16"/>
            <p:cNvSpPr/>
            <p:nvPr/>
          </p:nvSpPr>
          <p:spPr>
            <a:xfrm>
              <a:off x="0" y="2461420"/>
              <a:ext cx="4038600" cy="444600"/>
            </a:xfrm>
            <a:prstGeom prst="roundRect">
              <a:avLst>
                <a:gd fmla="val 16667" name="adj"/>
              </a:avLst>
            </a:prstGeom>
            <a:solidFill>
              <a:srgbClr val="F3CD1A"/>
            </a:solidFill>
            <a:ln cap="flat" cmpd="sng" w="254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txBox="1"/>
            <p:nvPr/>
          </p:nvSpPr>
          <p:spPr>
            <a:xfrm>
              <a:off x="21704" y="2483124"/>
              <a:ext cx="3995192" cy="401192"/>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Parent Engagement</a:t>
              </a:r>
              <a:endParaRPr b="0" i="0" sz="1900" u="none" cap="none" strike="noStrike">
                <a:solidFill>
                  <a:schemeClr val="dk1"/>
                </a:solidFill>
                <a:latin typeface="Arial"/>
                <a:ea typeface="Arial"/>
                <a:cs typeface="Arial"/>
                <a:sym typeface="Arial"/>
              </a:endParaRPr>
            </a:p>
          </p:txBody>
        </p:sp>
        <p:sp>
          <p:nvSpPr>
            <p:cNvPr id="177" name="Google Shape;177;p16"/>
            <p:cNvSpPr/>
            <p:nvPr/>
          </p:nvSpPr>
          <p:spPr>
            <a:xfrm>
              <a:off x="0" y="2960740"/>
              <a:ext cx="4038600" cy="444600"/>
            </a:xfrm>
            <a:prstGeom prst="roundRect">
              <a:avLst>
                <a:gd fmla="val 16667" name="adj"/>
              </a:avLst>
            </a:prstGeom>
            <a:solidFill>
              <a:srgbClr val="F3CD1A"/>
            </a:solidFill>
            <a:ln cap="flat" cmpd="sng" w="254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txBox="1"/>
            <p:nvPr/>
          </p:nvSpPr>
          <p:spPr>
            <a:xfrm>
              <a:off x="21704" y="2982444"/>
              <a:ext cx="3995192" cy="401192"/>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Accountability and Transparency</a:t>
              </a:r>
              <a:endParaRPr b="0" i="0" sz="1900" u="none" cap="none" strike="noStrike">
                <a:solidFill>
                  <a:schemeClr val="dk1"/>
                </a:solidFill>
                <a:latin typeface="Arial"/>
                <a:ea typeface="Arial"/>
                <a:cs typeface="Arial"/>
                <a:sym typeface="Arial"/>
              </a:endParaRPr>
            </a:p>
          </p:txBody>
        </p:sp>
        <p:sp>
          <p:nvSpPr>
            <p:cNvPr id="179" name="Google Shape;179;p16"/>
            <p:cNvSpPr/>
            <p:nvPr/>
          </p:nvSpPr>
          <p:spPr>
            <a:xfrm>
              <a:off x="0" y="3460060"/>
              <a:ext cx="4038600" cy="444600"/>
            </a:xfrm>
            <a:prstGeom prst="roundRect">
              <a:avLst>
                <a:gd fmla="val 16667" name="adj"/>
              </a:avLst>
            </a:prstGeom>
            <a:solidFill>
              <a:srgbClr val="F3CD1A"/>
            </a:solidFill>
            <a:ln cap="flat" cmpd="sng" w="254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
            <p:cNvSpPr txBox="1"/>
            <p:nvPr/>
          </p:nvSpPr>
          <p:spPr>
            <a:xfrm>
              <a:off x="21704" y="3481764"/>
              <a:ext cx="3995192" cy="401192"/>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High Test Scores</a:t>
              </a:r>
              <a:endParaRPr b="0" i="0" sz="1900" u="none" cap="none" strike="noStrike">
                <a:solidFill>
                  <a:schemeClr val="dk1"/>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7"/>
          <p:cNvSpPr txBox="1"/>
          <p:nvPr>
            <p:ph type="title"/>
          </p:nvPr>
        </p:nvSpPr>
        <p:spPr>
          <a:xfrm>
            <a:off x="311700" y="211567"/>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NWEA Reports We Use</a:t>
            </a:r>
            <a:endParaRPr/>
          </a:p>
        </p:txBody>
      </p:sp>
      <p:pic>
        <p:nvPicPr>
          <p:cNvPr descr="A screenshot of a computer&#10;&#10;Description automatically generated" id="186" name="Google Shape;186;p17"/>
          <p:cNvPicPr preferRelativeResize="0"/>
          <p:nvPr/>
        </p:nvPicPr>
        <p:blipFill rotWithShape="1">
          <a:blip r:embed="rId3">
            <a:alphaModFix/>
          </a:blip>
          <a:srcRect b="0" l="0" r="0" t="0"/>
          <a:stretch/>
        </p:blipFill>
        <p:spPr>
          <a:xfrm>
            <a:off x="311700" y="1186937"/>
            <a:ext cx="5770605" cy="3601363"/>
          </a:xfrm>
          <a:prstGeom prst="rect">
            <a:avLst/>
          </a:prstGeom>
          <a:noFill/>
          <a:ln>
            <a:noFill/>
          </a:ln>
        </p:spPr>
      </p:pic>
      <p:pic>
        <p:nvPicPr>
          <p:cNvPr descr="A screenshot of a computer&#10;&#10;Description automatically generated" id="187" name="Google Shape;187;p17"/>
          <p:cNvPicPr preferRelativeResize="0"/>
          <p:nvPr/>
        </p:nvPicPr>
        <p:blipFill rotWithShape="1">
          <a:blip r:embed="rId4">
            <a:alphaModFix/>
          </a:blip>
          <a:srcRect b="0" l="0" r="0" t="0"/>
          <a:stretch/>
        </p:blipFill>
        <p:spPr>
          <a:xfrm>
            <a:off x="311700" y="4788300"/>
            <a:ext cx="5940819" cy="12422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8"/>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b="1" lang="en-US" sz="3700">
                <a:latin typeface="Times New Roman"/>
                <a:ea typeface="Times New Roman"/>
                <a:cs typeface="Times New Roman"/>
                <a:sym typeface="Times New Roman"/>
              </a:rPr>
              <a:t>Why to Use Google Drive for ILPs</a:t>
            </a:r>
            <a:endParaRPr/>
          </a:p>
        </p:txBody>
      </p:sp>
      <p:pic>
        <p:nvPicPr>
          <p:cNvPr descr="A screenshot of a computer&#10;&#10;Description automatically generated" id="193" name="Google Shape;193;p18"/>
          <p:cNvPicPr preferRelativeResize="0"/>
          <p:nvPr>
            <p:ph idx="1" type="body"/>
          </p:nvPr>
        </p:nvPicPr>
        <p:blipFill rotWithShape="1">
          <a:blip r:embed="rId3">
            <a:alphaModFix/>
          </a:blip>
          <a:srcRect b="0" l="0" r="0" t="0"/>
          <a:stretch/>
        </p:blipFill>
        <p:spPr>
          <a:xfrm>
            <a:off x="457200" y="888999"/>
            <a:ext cx="8031892" cy="2120093"/>
          </a:xfrm>
          <a:prstGeom prst="rect">
            <a:avLst/>
          </a:prstGeom>
          <a:noFill/>
          <a:ln>
            <a:noFill/>
          </a:ln>
        </p:spPr>
      </p:pic>
      <p:grpSp>
        <p:nvGrpSpPr>
          <p:cNvPr id="194" name="Google Shape;194;p18"/>
          <p:cNvGrpSpPr/>
          <p:nvPr/>
        </p:nvGrpSpPr>
        <p:grpSpPr>
          <a:xfrm>
            <a:off x="790832" y="2991789"/>
            <a:ext cx="7895968" cy="2975757"/>
            <a:chOff x="0" y="1454"/>
            <a:chExt cx="7895968" cy="2975757"/>
          </a:xfrm>
        </p:grpSpPr>
        <p:cxnSp>
          <p:nvCxnSpPr>
            <p:cNvPr id="195" name="Google Shape;195;p18"/>
            <p:cNvCxnSpPr/>
            <p:nvPr/>
          </p:nvCxnSpPr>
          <p:spPr>
            <a:xfrm>
              <a:off x="0" y="1454"/>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196" name="Google Shape;196;p18"/>
            <p:cNvSpPr/>
            <p:nvPr/>
          </p:nvSpPr>
          <p:spPr>
            <a:xfrm>
              <a:off x="0" y="1454"/>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8"/>
            <p:cNvSpPr txBox="1"/>
            <p:nvPr/>
          </p:nvSpPr>
          <p:spPr>
            <a:xfrm>
              <a:off x="0" y="1454"/>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Accessibility</a:t>
              </a:r>
              <a:r>
                <a:rPr b="0" i="0" lang="en-US" sz="1600" u="none" cap="none" strike="noStrike">
                  <a:solidFill>
                    <a:srgbClr val="000000"/>
                  </a:solidFill>
                  <a:latin typeface="Times New Roman"/>
                  <a:ea typeface="Times New Roman"/>
                  <a:cs typeface="Times New Roman"/>
                  <a:sym typeface="Times New Roman"/>
                </a:rPr>
                <a:t>: Anywhere, Anytime Access</a:t>
              </a:r>
              <a:endParaRPr b="0" i="0" sz="1600" u="none" cap="none" strike="noStrike">
                <a:solidFill>
                  <a:srgbClr val="000000"/>
                </a:solidFill>
                <a:latin typeface="Times New Roman"/>
                <a:ea typeface="Times New Roman"/>
                <a:cs typeface="Times New Roman"/>
                <a:sym typeface="Times New Roman"/>
              </a:endParaRPr>
            </a:p>
          </p:txBody>
        </p:sp>
        <p:cxnSp>
          <p:nvCxnSpPr>
            <p:cNvPr id="198" name="Google Shape;198;p18"/>
            <p:cNvCxnSpPr/>
            <p:nvPr/>
          </p:nvCxnSpPr>
          <p:spPr>
            <a:xfrm>
              <a:off x="0" y="271977"/>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199" name="Google Shape;199;p18"/>
            <p:cNvSpPr/>
            <p:nvPr/>
          </p:nvSpPr>
          <p:spPr>
            <a:xfrm>
              <a:off x="0" y="271977"/>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8"/>
            <p:cNvSpPr txBox="1"/>
            <p:nvPr/>
          </p:nvSpPr>
          <p:spPr>
            <a:xfrm>
              <a:off x="0" y="271977"/>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Collaboration</a:t>
              </a:r>
              <a:r>
                <a:rPr b="0" i="0" lang="en-US" sz="1600" u="none" cap="none" strike="noStrike">
                  <a:solidFill>
                    <a:srgbClr val="000000"/>
                  </a:solidFill>
                  <a:latin typeface="Times New Roman"/>
                  <a:ea typeface="Times New Roman"/>
                  <a:cs typeface="Times New Roman"/>
                  <a:sym typeface="Times New Roman"/>
                </a:rPr>
                <a:t>: Real-time Teamwork</a:t>
              </a:r>
              <a:endParaRPr b="0" i="0" sz="1600" u="none" cap="none" strike="noStrike">
                <a:solidFill>
                  <a:srgbClr val="000000"/>
                </a:solidFill>
                <a:latin typeface="Times New Roman"/>
                <a:ea typeface="Times New Roman"/>
                <a:cs typeface="Times New Roman"/>
                <a:sym typeface="Times New Roman"/>
              </a:endParaRPr>
            </a:p>
          </p:txBody>
        </p:sp>
        <p:cxnSp>
          <p:nvCxnSpPr>
            <p:cNvPr id="201" name="Google Shape;201;p18"/>
            <p:cNvCxnSpPr/>
            <p:nvPr/>
          </p:nvCxnSpPr>
          <p:spPr>
            <a:xfrm>
              <a:off x="0" y="542501"/>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02" name="Google Shape;202;p18"/>
            <p:cNvSpPr/>
            <p:nvPr/>
          </p:nvSpPr>
          <p:spPr>
            <a:xfrm>
              <a:off x="0" y="542501"/>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txBox="1"/>
            <p:nvPr/>
          </p:nvSpPr>
          <p:spPr>
            <a:xfrm>
              <a:off x="0" y="542501"/>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Resource Sharing</a:t>
              </a:r>
              <a:r>
                <a:rPr b="0" i="0" lang="en-US" sz="1600" u="none" cap="none" strike="noStrike">
                  <a:solidFill>
                    <a:srgbClr val="000000"/>
                  </a:solidFill>
                  <a:latin typeface="Times New Roman"/>
                  <a:ea typeface="Times New Roman"/>
                  <a:cs typeface="Times New Roman"/>
                  <a:sym typeface="Times New Roman"/>
                </a:rPr>
                <a:t>: Easy Sharing of Materials</a:t>
              </a:r>
              <a:endParaRPr b="0" i="0" sz="1600" u="none" cap="none" strike="noStrike">
                <a:solidFill>
                  <a:srgbClr val="000000"/>
                </a:solidFill>
                <a:latin typeface="Times New Roman"/>
                <a:ea typeface="Times New Roman"/>
                <a:cs typeface="Times New Roman"/>
                <a:sym typeface="Times New Roman"/>
              </a:endParaRPr>
            </a:p>
          </p:txBody>
        </p:sp>
        <p:cxnSp>
          <p:nvCxnSpPr>
            <p:cNvPr id="204" name="Google Shape;204;p18"/>
            <p:cNvCxnSpPr/>
            <p:nvPr/>
          </p:nvCxnSpPr>
          <p:spPr>
            <a:xfrm>
              <a:off x="0" y="813024"/>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05" name="Google Shape;205;p18"/>
            <p:cNvSpPr/>
            <p:nvPr/>
          </p:nvSpPr>
          <p:spPr>
            <a:xfrm>
              <a:off x="0" y="813024"/>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8"/>
            <p:cNvSpPr txBox="1"/>
            <p:nvPr/>
          </p:nvSpPr>
          <p:spPr>
            <a:xfrm>
              <a:off x="0" y="813024"/>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Organization</a:t>
              </a:r>
              <a:r>
                <a:rPr b="0" i="0" lang="en-US" sz="1600" u="none" cap="none" strike="noStrike">
                  <a:solidFill>
                    <a:srgbClr val="000000"/>
                  </a:solidFill>
                  <a:latin typeface="Times New Roman"/>
                  <a:ea typeface="Times New Roman"/>
                  <a:cs typeface="Times New Roman"/>
                  <a:sym typeface="Times New Roman"/>
                </a:rPr>
                <a:t>: Structured Document Management</a:t>
              </a:r>
              <a:endParaRPr b="0" i="0" sz="1600" u="none" cap="none" strike="noStrike">
                <a:solidFill>
                  <a:srgbClr val="000000"/>
                </a:solidFill>
                <a:latin typeface="Times New Roman"/>
                <a:ea typeface="Times New Roman"/>
                <a:cs typeface="Times New Roman"/>
                <a:sym typeface="Times New Roman"/>
              </a:endParaRPr>
            </a:p>
          </p:txBody>
        </p:sp>
        <p:cxnSp>
          <p:nvCxnSpPr>
            <p:cNvPr id="207" name="Google Shape;207;p18"/>
            <p:cNvCxnSpPr/>
            <p:nvPr/>
          </p:nvCxnSpPr>
          <p:spPr>
            <a:xfrm>
              <a:off x="0" y="1083547"/>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08" name="Google Shape;208;p18"/>
            <p:cNvSpPr/>
            <p:nvPr/>
          </p:nvSpPr>
          <p:spPr>
            <a:xfrm>
              <a:off x="0" y="1083547"/>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txBox="1"/>
            <p:nvPr/>
          </p:nvSpPr>
          <p:spPr>
            <a:xfrm>
              <a:off x="0" y="1083547"/>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Version Control</a:t>
              </a:r>
              <a:r>
                <a:rPr b="0" i="0" lang="en-US" sz="1600" u="none" cap="none" strike="noStrike">
                  <a:solidFill>
                    <a:srgbClr val="000000"/>
                  </a:solidFill>
                  <a:latin typeface="Times New Roman"/>
                  <a:ea typeface="Times New Roman"/>
                  <a:cs typeface="Times New Roman"/>
                  <a:sym typeface="Times New Roman"/>
                </a:rPr>
                <a:t>: Track and Revert Changes</a:t>
              </a:r>
              <a:endParaRPr b="0" i="0" sz="1600" u="none" cap="none" strike="noStrike">
                <a:solidFill>
                  <a:srgbClr val="000000"/>
                </a:solidFill>
                <a:latin typeface="Times New Roman"/>
                <a:ea typeface="Times New Roman"/>
                <a:cs typeface="Times New Roman"/>
                <a:sym typeface="Times New Roman"/>
              </a:endParaRPr>
            </a:p>
          </p:txBody>
        </p:sp>
        <p:cxnSp>
          <p:nvCxnSpPr>
            <p:cNvPr id="210" name="Google Shape;210;p18"/>
            <p:cNvCxnSpPr/>
            <p:nvPr/>
          </p:nvCxnSpPr>
          <p:spPr>
            <a:xfrm>
              <a:off x="0" y="1354071"/>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11" name="Google Shape;211;p18"/>
            <p:cNvSpPr/>
            <p:nvPr/>
          </p:nvSpPr>
          <p:spPr>
            <a:xfrm>
              <a:off x="0" y="1354071"/>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8"/>
            <p:cNvSpPr txBox="1"/>
            <p:nvPr/>
          </p:nvSpPr>
          <p:spPr>
            <a:xfrm>
              <a:off x="0" y="1354071"/>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Security</a:t>
              </a:r>
              <a:r>
                <a:rPr b="0" i="0" lang="en-US" sz="1600" u="none" cap="none" strike="noStrike">
                  <a:solidFill>
                    <a:srgbClr val="000000"/>
                  </a:solidFill>
                  <a:latin typeface="Times New Roman"/>
                  <a:ea typeface="Times New Roman"/>
                  <a:cs typeface="Times New Roman"/>
                  <a:sym typeface="Times New Roman"/>
                </a:rPr>
                <a:t>: Protect Student Data</a:t>
              </a:r>
              <a:endParaRPr b="0" i="0" sz="1600" u="none" cap="none" strike="noStrike">
                <a:solidFill>
                  <a:srgbClr val="000000"/>
                </a:solidFill>
                <a:latin typeface="Times New Roman"/>
                <a:ea typeface="Times New Roman"/>
                <a:cs typeface="Times New Roman"/>
                <a:sym typeface="Times New Roman"/>
              </a:endParaRPr>
            </a:p>
          </p:txBody>
        </p:sp>
        <p:cxnSp>
          <p:nvCxnSpPr>
            <p:cNvPr id="213" name="Google Shape;213;p18"/>
            <p:cNvCxnSpPr/>
            <p:nvPr/>
          </p:nvCxnSpPr>
          <p:spPr>
            <a:xfrm>
              <a:off x="0" y="1624594"/>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14" name="Google Shape;214;p18"/>
            <p:cNvSpPr/>
            <p:nvPr/>
          </p:nvSpPr>
          <p:spPr>
            <a:xfrm>
              <a:off x="0" y="1624594"/>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8"/>
            <p:cNvSpPr txBox="1"/>
            <p:nvPr/>
          </p:nvSpPr>
          <p:spPr>
            <a:xfrm>
              <a:off x="0" y="1624594"/>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Cost-Efficiency</a:t>
              </a:r>
              <a:r>
                <a:rPr b="0" i="0" lang="en-US" sz="1600" u="none" cap="none" strike="noStrike">
                  <a:solidFill>
                    <a:srgbClr val="000000"/>
                  </a:solidFill>
                  <a:latin typeface="Times New Roman"/>
                  <a:ea typeface="Times New Roman"/>
                  <a:cs typeface="Times New Roman"/>
                  <a:sym typeface="Times New Roman"/>
                </a:rPr>
                <a:t>: Free Teaching Tool</a:t>
              </a:r>
              <a:endParaRPr b="0" i="0" sz="1600" u="none" cap="none" strike="noStrike">
                <a:solidFill>
                  <a:srgbClr val="000000"/>
                </a:solidFill>
                <a:latin typeface="Times New Roman"/>
                <a:ea typeface="Times New Roman"/>
                <a:cs typeface="Times New Roman"/>
                <a:sym typeface="Times New Roman"/>
              </a:endParaRPr>
            </a:p>
          </p:txBody>
        </p:sp>
        <p:cxnSp>
          <p:nvCxnSpPr>
            <p:cNvPr id="216" name="Google Shape;216;p18"/>
            <p:cNvCxnSpPr/>
            <p:nvPr/>
          </p:nvCxnSpPr>
          <p:spPr>
            <a:xfrm>
              <a:off x="0" y="1895118"/>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17" name="Google Shape;217;p18"/>
            <p:cNvSpPr/>
            <p:nvPr/>
          </p:nvSpPr>
          <p:spPr>
            <a:xfrm>
              <a:off x="0" y="1895118"/>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txBox="1"/>
            <p:nvPr/>
          </p:nvSpPr>
          <p:spPr>
            <a:xfrm>
              <a:off x="0" y="1895118"/>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Integration</a:t>
              </a:r>
              <a:r>
                <a:rPr b="0" i="0" lang="en-US" sz="1600" u="none" cap="none" strike="noStrike">
                  <a:solidFill>
                    <a:srgbClr val="000000"/>
                  </a:solidFill>
                  <a:latin typeface="Times New Roman"/>
                  <a:ea typeface="Times New Roman"/>
                  <a:cs typeface="Times New Roman"/>
                  <a:sym typeface="Times New Roman"/>
                </a:rPr>
                <a:t>: Seamlessly Works with Google Tools</a:t>
              </a:r>
              <a:endParaRPr b="0" i="0" sz="1600" u="none" cap="none" strike="noStrike">
                <a:solidFill>
                  <a:srgbClr val="000000"/>
                </a:solidFill>
                <a:latin typeface="Times New Roman"/>
                <a:ea typeface="Times New Roman"/>
                <a:cs typeface="Times New Roman"/>
                <a:sym typeface="Times New Roman"/>
              </a:endParaRPr>
            </a:p>
          </p:txBody>
        </p:sp>
        <p:cxnSp>
          <p:nvCxnSpPr>
            <p:cNvPr id="219" name="Google Shape;219;p18"/>
            <p:cNvCxnSpPr/>
            <p:nvPr/>
          </p:nvCxnSpPr>
          <p:spPr>
            <a:xfrm>
              <a:off x="0" y="2165641"/>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20" name="Google Shape;220;p18"/>
            <p:cNvSpPr/>
            <p:nvPr/>
          </p:nvSpPr>
          <p:spPr>
            <a:xfrm>
              <a:off x="0" y="2165641"/>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txBox="1"/>
            <p:nvPr/>
          </p:nvSpPr>
          <p:spPr>
            <a:xfrm>
              <a:off x="0" y="2165641"/>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Efficient Feedback</a:t>
              </a:r>
              <a:r>
                <a:rPr b="0" i="0" lang="en-US" sz="1600" u="none" cap="none" strike="noStrike">
                  <a:solidFill>
                    <a:srgbClr val="000000"/>
                  </a:solidFill>
                  <a:latin typeface="Times New Roman"/>
                  <a:ea typeface="Times New Roman"/>
                  <a:cs typeface="Times New Roman"/>
                  <a:sym typeface="Times New Roman"/>
                </a:rPr>
                <a:t>: Streamlined Feedback</a:t>
              </a:r>
              <a:endParaRPr b="0" i="0" sz="1600" u="none" cap="none" strike="noStrike">
                <a:solidFill>
                  <a:srgbClr val="000000"/>
                </a:solidFill>
                <a:latin typeface="Times New Roman"/>
                <a:ea typeface="Times New Roman"/>
                <a:cs typeface="Times New Roman"/>
                <a:sym typeface="Times New Roman"/>
              </a:endParaRPr>
            </a:p>
          </p:txBody>
        </p:sp>
        <p:cxnSp>
          <p:nvCxnSpPr>
            <p:cNvPr id="222" name="Google Shape;222;p18"/>
            <p:cNvCxnSpPr/>
            <p:nvPr/>
          </p:nvCxnSpPr>
          <p:spPr>
            <a:xfrm>
              <a:off x="0" y="2436164"/>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23" name="Google Shape;223;p18"/>
            <p:cNvSpPr/>
            <p:nvPr/>
          </p:nvSpPr>
          <p:spPr>
            <a:xfrm>
              <a:off x="0" y="2436164"/>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txBox="1"/>
            <p:nvPr/>
          </p:nvSpPr>
          <p:spPr>
            <a:xfrm>
              <a:off x="0" y="2436164"/>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Data Backup</a:t>
              </a:r>
              <a:r>
                <a:rPr b="0" i="0" lang="en-US" sz="1600" u="none" cap="none" strike="noStrike">
                  <a:solidFill>
                    <a:srgbClr val="000000"/>
                  </a:solidFill>
                  <a:latin typeface="Times New Roman"/>
                  <a:ea typeface="Times New Roman"/>
                  <a:cs typeface="Times New Roman"/>
                  <a:sym typeface="Times New Roman"/>
                </a:rPr>
                <a:t>: Reliable Resource Backup</a:t>
              </a:r>
              <a:endParaRPr b="0" i="0" sz="1600" u="none" cap="none" strike="noStrike">
                <a:solidFill>
                  <a:srgbClr val="000000"/>
                </a:solidFill>
                <a:latin typeface="Times New Roman"/>
                <a:ea typeface="Times New Roman"/>
                <a:cs typeface="Times New Roman"/>
                <a:sym typeface="Times New Roman"/>
              </a:endParaRPr>
            </a:p>
          </p:txBody>
        </p:sp>
        <p:cxnSp>
          <p:nvCxnSpPr>
            <p:cNvPr id="225" name="Google Shape;225;p18"/>
            <p:cNvCxnSpPr/>
            <p:nvPr/>
          </p:nvCxnSpPr>
          <p:spPr>
            <a:xfrm>
              <a:off x="0" y="2706688"/>
              <a:ext cx="7895968" cy="0"/>
            </a:xfrm>
            <a:prstGeom prst="straightConnector1">
              <a:avLst/>
            </a:prstGeom>
            <a:solidFill>
              <a:srgbClr val="309835"/>
            </a:solidFill>
            <a:ln cap="flat" cmpd="sng" w="25400">
              <a:solidFill>
                <a:srgbClr val="309835"/>
              </a:solidFill>
              <a:prstDash val="solid"/>
              <a:round/>
              <a:headEnd len="sm" w="sm" type="none"/>
              <a:tailEnd len="sm" w="sm" type="none"/>
            </a:ln>
          </p:spPr>
        </p:cxnSp>
        <p:sp>
          <p:nvSpPr>
            <p:cNvPr id="226" name="Google Shape;226;p18"/>
            <p:cNvSpPr/>
            <p:nvPr/>
          </p:nvSpPr>
          <p:spPr>
            <a:xfrm>
              <a:off x="0" y="2706688"/>
              <a:ext cx="7895968" cy="27052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txBox="1"/>
            <p:nvPr/>
          </p:nvSpPr>
          <p:spPr>
            <a:xfrm>
              <a:off x="0" y="2706688"/>
              <a:ext cx="7895968" cy="270523"/>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rgbClr val="000000"/>
                  </a:solidFill>
                  <a:latin typeface="Times New Roman"/>
                  <a:ea typeface="Times New Roman"/>
                  <a:cs typeface="Times New Roman"/>
                  <a:sym typeface="Times New Roman"/>
                </a:rPr>
                <a:t>Bonus</a:t>
              </a:r>
              <a:r>
                <a:rPr b="0" i="0" lang="en-US" sz="1600" u="none" cap="none" strike="noStrike">
                  <a:solidFill>
                    <a:srgbClr val="000000"/>
                  </a:solidFill>
                  <a:latin typeface="Times New Roman"/>
                  <a:ea typeface="Times New Roman"/>
                  <a:cs typeface="Times New Roman"/>
                  <a:sym typeface="Times New Roman"/>
                </a:rPr>
                <a:t>: Google Docs has a spell check &amp; mail merge capabilities</a:t>
              </a:r>
              <a:endParaRPr b="0" i="0" sz="1600" u="none" cap="none" strike="noStrike">
                <a:solidFill>
                  <a:srgbClr val="000000"/>
                </a:solidFill>
                <a:latin typeface="Times New Roman"/>
                <a:ea typeface="Times New Roman"/>
                <a:cs typeface="Times New Roman"/>
                <a:sym typeface="Times New Roman"/>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Introduction</a:t>
            </a:r>
            <a:endParaRPr/>
          </a:p>
        </p:txBody>
      </p:sp>
      <p:sp>
        <p:nvSpPr>
          <p:cNvPr id="70" name="Google Shape;70;p2"/>
          <p:cNvSpPr txBox="1"/>
          <p:nvPr>
            <p:ph idx="1" type="body"/>
          </p:nvPr>
        </p:nvSpPr>
        <p:spPr>
          <a:xfrm>
            <a:off x="457200" y="1600201"/>
            <a:ext cx="5165124" cy="4368800"/>
          </a:xfrm>
          <a:prstGeom prst="rect">
            <a:avLst/>
          </a:prstGeom>
          <a:noFill/>
          <a:ln>
            <a:noFill/>
          </a:ln>
        </p:spPr>
        <p:txBody>
          <a:bodyPr anchorCtr="0" anchor="t" bIns="45700" lIns="91425" spcFirstLastPara="1" rIns="91425" wrap="square" tIns="45700">
            <a:noAutofit/>
          </a:bodyPr>
          <a:lstStyle/>
          <a:p>
            <a:pPr indent="0" lvl="0" marL="25400" rtl="0" algn="l">
              <a:lnSpc>
                <a:spcPct val="100000"/>
              </a:lnSpc>
              <a:spcBef>
                <a:spcPts val="640"/>
              </a:spcBef>
              <a:spcAft>
                <a:spcPts val="0"/>
              </a:spcAft>
              <a:buSzPts val="3200"/>
              <a:buNone/>
            </a:pPr>
            <a:r>
              <a:rPr lang="en-US" sz="2600">
                <a:solidFill>
                  <a:schemeClr val="dk1"/>
                </a:solidFill>
                <a:latin typeface="Times New Roman"/>
                <a:ea typeface="Times New Roman"/>
                <a:cs typeface="Times New Roman"/>
                <a:sym typeface="Times New Roman"/>
              </a:rPr>
              <a:t>Inna Collier Paske, </a:t>
            </a:r>
            <a:r>
              <a:rPr i="0" lang="en-US" sz="2600" u="none" strike="noStrike">
                <a:solidFill>
                  <a:schemeClr val="dk1"/>
                </a:solidFill>
                <a:latin typeface="Times New Roman"/>
                <a:ea typeface="Times New Roman"/>
                <a:cs typeface="Times New Roman"/>
                <a:sym typeface="Times New Roman"/>
              </a:rPr>
              <a:t>M.S. &amp; M.A.Ed.</a:t>
            </a:r>
            <a:endParaRPr/>
          </a:p>
          <a:p>
            <a:pPr indent="0" lvl="0" marL="25400" rtl="0" algn="l">
              <a:lnSpc>
                <a:spcPct val="100000"/>
              </a:lnSpc>
              <a:spcBef>
                <a:spcPts val="640"/>
              </a:spcBef>
              <a:spcAft>
                <a:spcPts val="0"/>
              </a:spcAft>
              <a:buSzPts val="3200"/>
              <a:buNone/>
            </a:pPr>
            <a:r>
              <a:rPr i="0" lang="en-US" sz="2600" u="none" strike="noStrike">
                <a:solidFill>
                  <a:schemeClr val="dk1"/>
                </a:solidFill>
                <a:latin typeface="Times New Roman"/>
                <a:ea typeface="Times New Roman"/>
                <a:cs typeface="Times New Roman"/>
                <a:sym typeface="Times New Roman"/>
              </a:rPr>
              <a:t>Principal at St. Pascal Regional Catholic School (SPRCS)</a:t>
            </a:r>
            <a:endParaRPr/>
          </a:p>
          <a:p>
            <a:pPr indent="-457200" lvl="0" marL="482600" rtl="0" algn="l">
              <a:lnSpc>
                <a:spcPct val="100000"/>
              </a:lnSpc>
              <a:spcBef>
                <a:spcPts val="640"/>
              </a:spcBef>
              <a:spcAft>
                <a:spcPts val="0"/>
              </a:spcAft>
              <a:buSzPts val="3200"/>
              <a:buChar char="•"/>
            </a:pPr>
            <a:r>
              <a:rPr lang="en-US" sz="2600">
                <a:solidFill>
                  <a:schemeClr val="dk1"/>
                </a:solidFill>
                <a:latin typeface="Times New Roman"/>
                <a:ea typeface="Times New Roman"/>
                <a:cs typeface="Times New Roman"/>
                <a:sym typeface="Times New Roman"/>
              </a:rPr>
              <a:t>6</a:t>
            </a:r>
            <a:r>
              <a:rPr baseline="30000" lang="en-US" sz="2600">
                <a:solidFill>
                  <a:schemeClr val="dk1"/>
                </a:solidFill>
                <a:latin typeface="Times New Roman"/>
                <a:ea typeface="Times New Roman"/>
                <a:cs typeface="Times New Roman"/>
                <a:sym typeface="Times New Roman"/>
              </a:rPr>
              <a:t>th</a:t>
            </a:r>
            <a:r>
              <a:rPr lang="en-US" sz="2600">
                <a:solidFill>
                  <a:schemeClr val="dk1"/>
                </a:solidFill>
                <a:latin typeface="Times New Roman"/>
                <a:ea typeface="Times New Roman"/>
                <a:cs typeface="Times New Roman"/>
                <a:sym typeface="Times New Roman"/>
              </a:rPr>
              <a:t> year as a principal at SPRCS</a:t>
            </a:r>
            <a:endParaRPr/>
          </a:p>
          <a:p>
            <a:pPr indent="-457200" lvl="0" marL="482600" rtl="0" algn="l">
              <a:lnSpc>
                <a:spcPct val="100000"/>
              </a:lnSpc>
              <a:spcBef>
                <a:spcPts val="640"/>
              </a:spcBef>
              <a:spcAft>
                <a:spcPts val="0"/>
              </a:spcAft>
              <a:buSzPts val="3200"/>
              <a:buChar char="•"/>
            </a:pPr>
            <a:r>
              <a:rPr i="0" lang="en-US" sz="2600" u="none" strike="noStrike">
                <a:solidFill>
                  <a:schemeClr val="dk1"/>
                </a:solidFill>
                <a:latin typeface="Times New Roman"/>
                <a:ea typeface="Times New Roman"/>
                <a:cs typeface="Times New Roman"/>
                <a:sym typeface="Times New Roman"/>
              </a:rPr>
              <a:t>Former K-12 School Counselor, ESL Teacher</a:t>
            </a:r>
            <a:endParaRPr/>
          </a:p>
          <a:p>
            <a:pPr indent="0" lvl="0" marL="25400" rtl="0" algn="l">
              <a:lnSpc>
                <a:spcPct val="100000"/>
              </a:lnSpc>
              <a:spcBef>
                <a:spcPts val="640"/>
              </a:spcBef>
              <a:spcAft>
                <a:spcPts val="0"/>
              </a:spcAft>
              <a:buSzPts val="3200"/>
              <a:buNone/>
            </a:pPr>
            <a:r>
              <a:rPr lang="en-US" sz="2600" u="sng">
                <a:solidFill>
                  <a:srgbClr val="000000"/>
                </a:solidFill>
                <a:latin typeface="Times New Roman"/>
                <a:ea typeface="Times New Roman"/>
                <a:cs typeface="Times New Roman"/>
                <a:sym typeface="Times New Roman"/>
                <a:hlinkClick r:id="rId3">
                  <a:extLst>
                    <a:ext uri="{A12FA001-AC4F-418D-AE19-62706E023703}">
                      <ahyp:hlinkClr val="tx"/>
                    </a:ext>
                  </a:extLst>
                </a:hlinkClick>
              </a:rPr>
              <a:t>icollierpaske@stpascalschool.org</a:t>
            </a:r>
            <a:r>
              <a:rPr lang="en-US" sz="2600">
                <a:solidFill>
                  <a:srgbClr val="000000"/>
                </a:solidFill>
                <a:latin typeface="Times New Roman"/>
                <a:ea typeface="Times New Roman"/>
                <a:cs typeface="Times New Roman"/>
                <a:sym typeface="Times New Roman"/>
              </a:rPr>
              <a:t> </a:t>
            </a:r>
            <a:endParaRPr sz="2600">
              <a:solidFill>
                <a:srgbClr val="000000"/>
              </a:solidFill>
              <a:latin typeface="Times New Roman"/>
              <a:ea typeface="Times New Roman"/>
              <a:cs typeface="Times New Roman"/>
              <a:sym typeface="Times New Roman"/>
            </a:endParaRPr>
          </a:p>
          <a:p>
            <a:pPr indent="0" lvl="0" marL="25400" rtl="0" algn="l">
              <a:lnSpc>
                <a:spcPct val="100000"/>
              </a:lnSpc>
              <a:spcBef>
                <a:spcPts val="640"/>
              </a:spcBef>
              <a:spcAft>
                <a:spcPts val="0"/>
              </a:spcAft>
              <a:buSzPts val="3200"/>
              <a:buNone/>
            </a:pPr>
            <a:r>
              <a:t/>
            </a:r>
            <a:endParaRPr b="1" i="0" u="none" strike="noStrike">
              <a:solidFill>
                <a:srgbClr val="000000"/>
              </a:solidFill>
              <a:latin typeface="Helvetica Neue"/>
              <a:ea typeface="Helvetica Neue"/>
              <a:cs typeface="Helvetica Neue"/>
              <a:sym typeface="Helvetica Neue"/>
            </a:endParaRPr>
          </a:p>
          <a:p>
            <a:pPr indent="-139700" lvl="0" marL="342900" rtl="0" algn="l">
              <a:lnSpc>
                <a:spcPct val="100000"/>
              </a:lnSpc>
              <a:spcBef>
                <a:spcPts val="640"/>
              </a:spcBef>
              <a:spcAft>
                <a:spcPts val="0"/>
              </a:spcAft>
              <a:buSzPts val="3200"/>
              <a:buFont typeface="Arial"/>
              <a:buNone/>
            </a:pPr>
            <a:r>
              <a:t/>
            </a:r>
            <a:endParaRPr/>
          </a:p>
        </p:txBody>
      </p:sp>
      <p:pic>
        <p:nvPicPr>
          <p:cNvPr descr="A person wearing glasses smiling&#10;&#10;Description automatically generated" id="71" name="Google Shape;71;p2"/>
          <p:cNvPicPr preferRelativeResize="0"/>
          <p:nvPr>
            <p:ph idx="2" type="body"/>
          </p:nvPr>
        </p:nvPicPr>
        <p:blipFill rotWithShape="1">
          <a:blip r:embed="rId4">
            <a:alphaModFix/>
          </a:blip>
          <a:srcRect b="0" l="0" r="0" t="0"/>
          <a:stretch/>
        </p:blipFill>
        <p:spPr>
          <a:xfrm>
            <a:off x="5771467" y="1417638"/>
            <a:ext cx="2915333" cy="4368800"/>
          </a:xfrm>
          <a:prstGeom prst="rect">
            <a:avLst/>
          </a:prstGeom>
          <a:noFill/>
          <a:ln>
            <a:noFill/>
          </a:ln>
        </p:spPr>
      </p:pic>
      <p:pic>
        <p:nvPicPr>
          <p:cNvPr descr="A blue and white logo&#10;&#10;Description automatically generated" id="72" name="Google Shape;72;p2">
            <a:hlinkClick r:id="rId5"/>
          </p:cNvPr>
          <p:cNvPicPr preferRelativeResize="0"/>
          <p:nvPr/>
        </p:nvPicPr>
        <p:blipFill rotWithShape="1">
          <a:blip r:embed="rId6">
            <a:alphaModFix/>
          </a:blip>
          <a:srcRect b="0" l="0" r="0" t="0"/>
          <a:stretch/>
        </p:blipFill>
        <p:spPr>
          <a:xfrm>
            <a:off x="585318" y="5171301"/>
            <a:ext cx="711202" cy="7112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9"/>
          <p:cNvSpPr txBox="1"/>
          <p:nvPr>
            <p:ph type="title"/>
          </p:nvPr>
        </p:nvSpPr>
        <p:spPr>
          <a:xfrm>
            <a:off x="311700" y="323294"/>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Reading Data</a:t>
            </a:r>
            <a:endParaRPr/>
          </a:p>
        </p:txBody>
      </p:sp>
      <p:sp>
        <p:nvSpPr>
          <p:cNvPr id="233" name="Google Shape;233;p19"/>
          <p:cNvSpPr txBox="1"/>
          <p:nvPr>
            <p:ph idx="1" type="body"/>
          </p:nvPr>
        </p:nvSpPr>
        <p:spPr>
          <a:xfrm>
            <a:off x="1053711" y="3532863"/>
            <a:ext cx="6706938" cy="7636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Go to </a:t>
            </a:r>
            <a:r>
              <a:rPr lang="en-US" sz="2400" u="sng">
                <a:solidFill>
                  <a:schemeClr val="hlink"/>
                </a:solidFill>
                <a:latin typeface="Times New Roman"/>
                <a:ea typeface="Times New Roman"/>
                <a:cs typeface="Times New Roman"/>
                <a:sym typeface="Times New Roman"/>
                <a:hlinkClick r:id="rId3"/>
              </a:rPr>
              <a:t>MAP Growth Reports </a:t>
            </a:r>
            <a:r>
              <a:rPr lang="en-US" sz="2400">
                <a:latin typeface="Times New Roman"/>
                <a:ea typeface="Times New Roman"/>
                <a:cs typeface="Times New Roman"/>
                <a:sym typeface="Times New Roman"/>
              </a:rPr>
              <a:t>-&gt; Class profile</a:t>
            </a:r>
            <a:endParaRPr/>
          </a:p>
          <a:p>
            <a:pPr indent="-228600" lvl="0" marL="457200" rtl="0" algn="l">
              <a:lnSpc>
                <a:spcPct val="100000"/>
              </a:lnSpc>
              <a:spcBef>
                <a:spcPts val="640"/>
              </a:spcBef>
              <a:spcAft>
                <a:spcPts val="0"/>
              </a:spcAft>
              <a:buSzPts val="3200"/>
              <a:buNone/>
            </a:pPr>
            <a:r>
              <a:t/>
            </a:r>
            <a:endParaRPr/>
          </a:p>
        </p:txBody>
      </p:sp>
      <p:pic>
        <p:nvPicPr>
          <p:cNvPr descr="Table&#10;&#10;Description automatically generated" id="234" name="Google Shape;234;p19"/>
          <p:cNvPicPr preferRelativeResize="0"/>
          <p:nvPr/>
        </p:nvPicPr>
        <p:blipFill rotWithShape="1">
          <a:blip r:embed="rId4">
            <a:alphaModFix/>
          </a:blip>
          <a:srcRect b="0" l="0" r="0" t="0"/>
          <a:stretch/>
        </p:blipFill>
        <p:spPr>
          <a:xfrm>
            <a:off x="520980" y="4120655"/>
            <a:ext cx="7772400" cy="1932122"/>
          </a:xfrm>
          <a:prstGeom prst="rect">
            <a:avLst/>
          </a:prstGeom>
          <a:noFill/>
          <a:ln>
            <a:noFill/>
          </a:ln>
        </p:spPr>
      </p:pic>
      <p:pic>
        <p:nvPicPr>
          <p:cNvPr descr="Table&#10;&#10;Description automatically generated" id="235" name="Google Shape;235;p19"/>
          <p:cNvPicPr preferRelativeResize="0"/>
          <p:nvPr/>
        </p:nvPicPr>
        <p:blipFill rotWithShape="1">
          <a:blip r:embed="rId5">
            <a:alphaModFix/>
          </a:blip>
          <a:srcRect b="0" l="0" r="0" t="0"/>
          <a:stretch/>
        </p:blipFill>
        <p:spPr>
          <a:xfrm>
            <a:off x="1218531" y="1039072"/>
            <a:ext cx="6706938" cy="26505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sz="3600">
                <a:latin typeface="Times New Roman"/>
                <a:ea typeface="Times New Roman"/>
                <a:cs typeface="Times New Roman"/>
                <a:sym typeface="Times New Roman"/>
              </a:rPr>
              <a:t>Student NWEA MAP Achievement Norms</a:t>
            </a:r>
            <a:endParaRPr/>
          </a:p>
        </p:txBody>
      </p:sp>
      <p:pic>
        <p:nvPicPr>
          <p:cNvPr descr="Table&#10;&#10;Description automatically generated" id="241" name="Google Shape;241;p20"/>
          <p:cNvPicPr preferRelativeResize="0"/>
          <p:nvPr>
            <p:ph idx="1" type="body"/>
          </p:nvPr>
        </p:nvPicPr>
        <p:blipFill rotWithShape="1">
          <a:blip r:embed="rId3">
            <a:alphaModFix/>
          </a:blip>
          <a:srcRect b="0" l="0" r="0" t="0"/>
          <a:stretch/>
        </p:blipFill>
        <p:spPr>
          <a:xfrm>
            <a:off x="457200" y="1953833"/>
            <a:ext cx="8229600" cy="36615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1"/>
          <p:cNvSpPr txBox="1"/>
          <p:nvPr>
            <p:ph type="title"/>
          </p:nvPr>
        </p:nvSpPr>
        <p:spPr>
          <a:xfrm>
            <a:off x="311700" y="593367"/>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sz="4000">
                <a:latin typeface="Times New Roman"/>
                <a:ea typeface="Times New Roman"/>
                <a:cs typeface="Times New Roman"/>
                <a:sym typeface="Times New Roman"/>
              </a:rPr>
              <a:t>Determining classroom goal and individual goal</a:t>
            </a:r>
            <a:endParaRPr/>
          </a:p>
        </p:txBody>
      </p:sp>
      <p:sp>
        <p:nvSpPr>
          <p:cNvPr id="247" name="Google Shape;247;p21"/>
          <p:cNvSpPr txBox="1"/>
          <p:nvPr>
            <p:ph idx="1" type="body"/>
          </p:nvPr>
        </p:nvSpPr>
        <p:spPr>
          <a:xfrm>
            <a:off x="311700" y="1645433"/>
            <a:ext cx="8520600" cy="44464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Check every strand of how many students are below Fall achievement norm. The strand that has the most students who are below the norm will be the classroom strand. </a:t>
            </a:r>
            <a:endParaRPr/>
          </a:p>
          <a:p>
            <a:pPr indent="-431800" lvl="0" marL="457200" rtl="0" algn="l">
              <a:lnSpc>
                <a:spcPct val="100000"/>
              </a:lnSpc>
              <a:spcBef>
                <a:spcPts val="640"/>
              </a:spcBef>
              <a:spcAft>
                <a:spcPts val="0"/>
              </a:spcAft>
              <a:buSzPts val="3200"/>
              <a:buChar char="•"/>
            </a:pPr>
            <a:r>
              <a:rPr lang="en-US" sz="2400">
                <a:latin typeface="Times New Roman"/>
                <a:ea typeface="Times New Roman"/>
                <a:cs typeface="Times New Roman"/>
                <a:sym typeface="Times New Roman"/>
              </a:rPr>
              <a:t>The strand that is the lowest besides the classroom strand should be the individual strand.</a:t>
            </a:r>
            <a:endParaRPr/>
          </a:p>
          <a:p>
            <a:pPr indent="-228600" lvl="0" marL="457200" rtl="0" algn="l">
              <a:lnSpc>
                <a:spcPct val="100000"/>
              </a:lnSpc>
              <a:spcBef>
                <a:spcPts val="640"/>
              </a:spcBef>
              <a:spcAft>
                <a:spcPts val="0"/>
              </a:spcAft>
              <a:buSzPts val="3200"/>
              <a:buNone/>
            </a:pPr>
            <a:r>
              <a:t/>
            </a:r>
            <a:endParaRPr/>
          </a:p>
        </p:txBody>
      </p:sp>
      <p:pic>
        <p:nvPicPr>
          <p:cNvPr descr="Table&#10;&#10;Description automatically generated" id="248" name="Google Shape;248;p21"/>
          <p:cNvPicPr preferRelativeResize="0"/>
          <p:nvPr/>
        </p:nvPicPr>
        <p:blipFill rotWithShape="1">
          <a:blip r:embed="rId3">
            <a:alphaModFix/>
          </a:blip>
          <a:srcRect b="0" l="0" r="0" t="0"/>
          <a:stretch/>
        </p:blipFill>
        <p:spPr>
          <a:xfrm>
            <a:off x="512533" y="4040513"/>
            <a:ext cx="7772400" cy="19321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2"/>
          <p:cNvSpPr txBox="1"/>
          <p:nvPr>
            <p:ph idx="3" type="body"/>
          </p:nvPr>
        </p:nvSpPr>
        <p:spPr>
          <a:xfrm>
            <a:off x="6191249" y="321362"/>
            <a:ext cx="2483193" cy="5647638"/>
          </a:xfrm>
          <a:prstGeom prst="rect">
            <a:avLst/>
          </a:prstGeom>
          <a:noFill/>
          <a:ln>
            <a:noFill/>
          </a:ln>
        </p:spPr>
        <p:txBody>
          <a:bodyPr anchorCtr="0" anchor="t" bIns="45700" lIns="91425" spcFirstLastPara="1" rIns="91425" wrap="square" tIns="45700">
            <a:noAutofit/>
          </a:bodyPr>
          <a:lstStyle/>
          <a:p>
            <a:pPr indent="0" lvl="0" marL="101600" rtl="0" algn="l">
              <a:lnSpc>
                <a:spcPct val="100000"/>
              </a:lnSpc>
              <a:spcBef>
                <a:spcPts val="400"/>
              </a:spcBef>
              <a:spcAft>
                <a:spcPts val="0"/>
              </a:spcAft>
              <a:buSzPts val="2000"/>
              <a:buNone/>
            </a:pPr>
            <a:r>
              <a:rPr b="1" lang="en-US">
                <a:latin typeface="Times New Roman"/>
                <a:ea typeface="Times New Roman"/>
                <a:cs typeface="Times New Roman"/>
                <a:sym typeface="Times New Roman"/>
              </a:rPr>
              <a:t>Examples of strategies:</a:t>
            </a:r>
            <a:endParaRPr/>
          </a:p>
          <a:p>
            <a:pPr indent="-355600" lvl="0" marL="457200" rtl="0" algn="l">
              <a:lnSpc>
                <a:spcPct val="100000"/>
              </a:lnSpc>
              <a:spcBef>
                <a:spcPts val="400"/>
              </a:spcBef>
              <a:spcAft>
                <a:spcPts val="0"/>
              </a:spcAft>
              <a:buClr>
                <a:schemeClr val="dk1"/>
              </a:buClr>
              <a:buSzPts val="2000"/>
              <a:buChar char="•"/>
            </a:pPr>
            <a:r>
              <a:rPr lang="en-US">
                <a:latin typeface="Times New Roman"/>
                <a:ea typeface="Times New Roman"/>
                <a:cs typeface="Times New Roman"/>
                <a:sym typeface="Times New Roman"/>
              </a:rPr>
              <a:t>Small group instruction</a:t>
            </a:r>
            <a:endParaRPr/>
          </a:p>
          <a:p>
            <a:pPr indent="-355600" lvl="0" marL="457200" rtl="0" algn="l">
              <a:lnSpc>
                <a:spcPct val="100000"/>
              </a:lnSpc>
              <a:spcBef>
                <a:spcPts val="400"/>
              </a:spcBef>
              <a:spcAft>
                <a:spcPts val="0"/>
              </a:spcAft>
              <a:buClr>
                <a:schemeClr val="dk1"/>
              </a:buClr>
              <a:buSzPts val="2000"/>
              <a:buChar char="•"/>
            </a:pPr>
            <a:r>
              <a:rPr lang="en-US">
                <a:latin typeface="Times New Roman"/>
                <a:ea typeface="Times New Roman"/>
                <a:cs typeface="Times New Roman"/>
                <a:sym typeface="Times New Roman"/>
              </a:rPr>
              <a:t>Working one-on-one</a:t>
            </a:r>
            <a:endParaRPr/>
          </a:p>
          <a:p>
            <a:pPr indent="-355600" lvl="0" marL="457200" rtl="0" algn="l">
              <a:lnSpc>
                <a:spcPct val="100000"/>
              </a:lnSpc>
              <a:spcBef>
                <a:spcPts val="400"/>
              </a:spcBef>
              <a:spcAft>
                <a:spcPts val="0"/>
              </a:spcAft>
              <a:buClr>
                <a:schemeClr val="dk1"/>
              </a:buClr>
              <a:buSzPts val="2000"/>
              <a:buChar char="•"/>
            </a:pPr>
            <a:r>
              <a:rPr lang="en-US">
                <a:latin typeface="Times New Roman"/>
                <a:ea typeface="Times New Roman"/>
                <a:cs typeface="Times New Roman"/>
                <a:sym typeface="Times New Roman"/>
              </a:rPr>
              <a:t>Modified assignment during a whole class instruction</a:t>
            </a:r>
            <a:endParaRPr/>
          </a:p>
          <a:p>
            <a:pPr indent="-355600" lvl="0" marL="457200" rtl="0" algn="l">
              <a:lnSpc>
                <a:spcPct val="100000"/>
              </a:lnSpc>
              <a:spcBef>
                <a:spcPts val="400"/>
              </a:spcBef>
              <a:spcAft>
                <a:spcPts val="0"/>
              </a:spcAft>
              <a:buClr>
                <a:schemeClr val="dk1"/>
              </a:buClr>
              <a:buSzPts val="2000"/>
              <a:buChar char="•"/>
            </a:pPr>
            <a:r>
              <a:rPr lang="en-US">
                <a:latin typeface="Times New Roman"/>
                <a:ea typeface="Times New Roman"/>
                <a:cs typeface="Times New Roman"/>
                <a:sym typeface="Times New Roman"/>
              </a:rPr>
              <a:t>Individualized packets, etc. </a:t>
            </a:r>
            <a:endParaRPr/>
          </a:p>
          <a:p>
            <a:pPr indent="0" lvl="0" marL="101600" rtl="0" algn="l">
              <a:lnSpc>
                <a:spcPct val="100000"/>
              </a:lnSpc>
              <a:spcBef>
                <a:spcPts val="400"/>
              </a:spcBef>
              <a:spcAft>
                <a:spcPts val="0"/>
              </a:spcAft>
              <a:buSzPts val="2000"/>
              <a:buNone/>
            </a:pPr>
            <a:r>
              <a:rPr b="1" lang="en-US">
                <a:latin typeface="Times New Roman"/>
                <a:ea typeface="Times New Roman"/>
                <a:cs typeface="Times New Roman"/>
                <a:sym typeface="Times New Roman"/>
              </a:rPr>
              <a:t>Write what can be done at home to practice those skills. </a:t>
            </a:r>
            <a:endParaRPr/>
          </a:p>
          <a:p>
            <a:pPr indent="0" lvl="0" marL="101600" rtl="0" algn="l">
              <a:lnSpc>
                <a:spcPct val="100000"/>
              </a:lnSpc>
              <a:spcBef>
                <a:spcPts val="400"/>
              </a:spcBef>
              <a:spcAft>
                <a:spcPts val="0"/>
              </a:spcAft>
              <a:buSzPts val="2000"/>
              <a:buNone/>
            </a:pPr>
            <a:r>
              <a:t/>
            </a:r>
            <a:endParaRPr/>
          </a:p>
        </p:txBody>
      </p:sp>
      <p:sp>
        <p:nvSpPr>
          <p:cNvPr id="254" name="Google Shape;254;p22"/>
          <p:cNvSpPr txBox="1"/>
          <p:nvPr>
            <p:ph idx="4" type="body"/>
          </p:nvPr>
        </p:nvSpPr>
        <p:spPr>
          <a:xfrm>
            <a:off x="185351" y="4572687"/>
            <a:ext cx="5782963" cy="1396313"/>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400"/>
              </a:spcBef>
              <a:spcAft>
                <a:spcPts val="0"/>
              </a:spcAft>
              <a:buClr>
                <a:schemeClr val="dk1"/>
              </a:buClr>
              <a:buSzPts val="2000"/>
              <a:buChar char="•"/>
            </a:pPr>
            <a:r>
              <a:rPr lang="en-US">
                <a:latin typeface="Times New Roman"/>
                <a:ea typeface="Times New Roman"/>
                <a:cs typeface="Times New Roman"/>
                <a:sym typeface="Times New Roman"/>
              </a:rPr>
              <a:t>Go to MAP Growth Reports (</a:t>
            </a:r>
            <a:r>
              <a:rPr lang="en-US" u="sng">
                <a:solidFill>
                  <a:schemeClr val="hlink"/>
                </a:solidFill>
                <a:latin typeface="Times New Roman"/>
                <a:ea typeface="Times New Roman"/>
                <a:cs typeface="Times New Roman"/>
                <a:sym typeface="Times New Roman"/>
                <a:hlinkClick r:id="rId3"/>
              </a:rPr>
              <a:t>click to watch how to access reports</a:t>
            </a:r>
            <a:r>
              <a:rPr lang="en-US">
                <a:latin typeface="Times New Roman"/>
                <a:ea typeface="Times New Roman"/>
                <a:cs typeface="Times New Roman"/>
                <a:sym typeface="Times New Roman"/>
              </a:rPr>
              <a:t>) -&gt; Student profile for focus skill</a:t>
            </a:r>
            <a:endParaRPr/>
          </a:p>
        </p:txBody>
      </p:sp>
      <p:pic>
        <p:nvPicPr>
          <p:cNvPr descr="Table&#10;&#10;Description automatically generated with low confidence" id="255" name="Google Shape;255;p22"/>
          <p:cNvPicPr preferRelativeResize="0"/>
          <p:nvPr>
            <p:ph idx="4294967295" type="body"/>
          </p:nvPr>
        </p:nvPicPr>
        <p:blipFill rotWithShape="1">
          <a:blip r:embed="rId4">
            <a:alphaModFix/>
          </a:blip>
          <a:srcRect b="0" l="0" r="0" t="0"/>
          <a:stretch/>
        </p:blipFill>
        <p:spPr>
          <a:xfrm>
            <a:off x="185351" y="321362"/>
            <a:ext cx="6191250" cy="4368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Graphical user interface, text, application, email&#10;&#10;Description automatically generated" id="260" name="Google Shape;260;p23"/>
          <p:cNvPicPr preferRelativeResize="0"/>
          <p:nvPr/>
        </p:nvPicPr>
        <p:blipFill rotWithShape="1">
          <a:blip r:embed="rId3">
            <a:alphaModFix/>
          </a:blip>
          <a:srcRect b="0" l="0" r="0" t="0"/>
          <a:stretch/>
        </p:blipFill>
        <p:spPr>
          <a:xfrm>
            <a:off x="784654" y="474659"/>
            <a:ext cx="7574692" cy="550473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Family Connection</a:t>
            </a:r>
            <a:endParaRPr/>
          </a:p>
        </p:txBody>
      </p:sp>
      <p:sp>
        <p:nvSpPr>
          <p:cNvPr id="266" name="Google Shape;266;p24"/>
          <p:cNvSpPr txBox="1"/>
          <p:nvPr>
            <p:ph idx="1" type="body"/>
          </p:nvPr>
        </p:nvSpPr>
        <p:spPr>
          <a:xfrm>
            <a:off x="457200" y="1600201"/>
            <a:ext cx="4038600" cy="4368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640"/>
              </a:spcBef>
              <a:spcAft>
                <a:spcPts val="0"/>
              </a:spcAft>
              <a:buSzPts val="3200"/>
              <a:buFont typeface="Arial"/>
              <a:buChar char="•"/>
            </a:pPr>
            <a:r>
              <a:rPr b="0" i="0" lang="en-US">
                <a:solidFill>
                  <a:schemeClr val="dk1"/>
                </a:solidFill>
                <a:latin typeface="Times New Roman"/>
                <a:ea typeface="Times New Roman"/>
                <a:cs typeface="Times New Roman"/>
                <a:sym typeface="Times New Roman"/>
              </a:rPr>
              <a:t>Student success is 30% what happens in school and 70% what happens at home.</a:t>
            </a:r>
            <a:endParaRPr/>
          </a:p>
          <a:p>
            <a:pPr indent="-342900" lvl="0" marL="342900" rtl="0" algn="l">
              <a:lnSpc>
                <a:spcPct val="100000"/>
              </a:lnSpc>
              <a:spcBef>
                <a:spcPts val="640"/>
              </a:spcBef>
              <a:spcAft>
                <a:spcPts val="0"/>
              </a:spcAft>
              <a:buSzPts val="3200"/>
              <a:buFont typeface="Arial"/>
              <a:buChar char="•"/>
            </a:pPr>
            <a:r>
              <a:rPr lang="en-US" u="sng">
                <a:solidFill>
                  <a:schemeClr val="dk1"/>
                </a:solidFill>
                <a:latin typeface="Times New Roman"/>
                <a:ea typeface="Times New Roman"/>
                <a:cs typeface="Times New Roman"/>
                <a:sym typeface="Times New Roman"/>
                <a:hlinkClick r:id="rId3">
                  <a:extLst>
                    <a:ext uri="{A12FA001-AC4F-418D-AE19-62706E023703}">
                      <ahyp:hlinkClr val="tx"/>
                    </a:ext>
                  </a:extLst>
                </a:hlinkClick>
              </a:rPr>
              <a:t>ILP Cover Sheet </a:t>
            </a:r>
            <a:r>
              <a:rPr lang="en-US">
                <a:solidFill>
                  <a:schemeClr val="dk1"/>
                </a:solidFill>
                <a:latin typeface="Times New Roman"/>
                <a:ea typeface="Times New Roman"/>
                <a:cs typeface="Times New Roman"/>
                <a:sym typeface="Times New Roman"/>
              </a:rPr>
              <a:t>for Home</a:t>
            </a:r>
            <a:endParaRPr/>
          </a:p>
        </p:txBody>
      </p:sp>
      <p:pic>
        <p:nvPicPr>
          <p:cNvPr descr="A diagram of family engagement&#10;&#10;Description automatically generated" id="267" name="Google Shape;267;p24"/>
          <p:cNvPicPr preferRelativeResize="0"/>
          <p:nvPr>
            <p:ph idx="2" type="body"/>
          </p:nvPr>
        </p:nvPicPr>
        <p:blipFill rotWithShape="1">
          <a:blip r:embed="rId4">
            <a:alphaModFix/>
          </a:blip>
          <a:srcRect b="0" l="0" r="0" t="0"/>
          <a:stretch/>
        </p:blipFill>
        <p:spPr>
          <a:xfrm>
            <a:off x="4989726" y="1701800"/>
            <a:ext cx="3454399" cy="3454399"/>
          </a:xfrm>
          <a:prstGeom prst="rect">
            <a:avLst/>
          </a:prstGeom>
          <a:noFill/>
          <a:ln>
            <a:noFill/>
          </a:ln>
        </p:spPr>
      </p:pic>
      <p:sp>
        <p:nvSpPr>
          <p:cNvPr id="268" name="Google Shape;268;p24"/>
          <p:cNvSpPr txBox="1"/>
          <p:nvPr/>
        </p:nvSpPr>
        <p:spPr>
          <a:xfrm>
            <a:off x="5100937" y="5156199"/>
            <a:ext cx="265910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CC BY-NC-ND</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Goal Reflection Example</a:t>
            </a:r>
            <a:endParaRPr/>
          </a:p>
        </p:txBody>
      </p:sp>
      <p:pic>
        <p:nvPicPr>
          <p:cNvPr descr="A close-up of a document&#10;&#10;Description automatically generated" id="274" name="Google Shape;274;p25"/>
          <p:cNvPicPr preferRelativeResize="0"/>
          <p:nvPr>
            <p:ph idx="1" type="body"/>
          </p:nvPr>
        </p:nvPicPr>
        <p:blipFill rotWithShape="1">
          <a:blip r:embed="rId3">
            <a:alphaModFix/>
          </a:blip>
          <a:srcRect b="0" l="0" r="0" t="0"/>
          <a:stretch/>
        </p:blipFill>
        <p:spPr>
          <a:xfrm>
            <a:off x="1470454" y="1198605"/>
            <a:ext cx="6572915" cy="48964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6"/>
          <p:cNvSpPr txBox="1"/>
          <p:nvPr>
            <p:ph type="title"/>
          </p:nvPr>
        </p:nvSpPr>
        <p:spPr>
          <a:xfrm>
            <a:off x="3471272" y="4406900"/>
            <a:ext cx="5672727"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000"/>
              <a:buFont typeface="Helvetica Neue"/>
              <a:buNone/>
            </a:pPr>
            <a:r>
              <a:rPr lang="en-US">
                <a:latin typeface="Times New Roman"/>
                <a:ea typeface="Times New Roman"/>
                <a:cs typeface="Times New Roman"/>
                <a:sym typeface="Times New Roman"/>
              </a:rPr>
              <a:t>ILP Objectives, Flow, &amp; Considerations</a:t>
            </a:r>
            <a:endParaRPr/>
          </a:p>
        </p:txBody>
      </p:sp>
      <p:sp>
        <p:nvSpPr>
          <p:cNvPr id="280" name="Google Shape;280;p26"/>
          <p:cNvSpPr txBox="1"/>
          <p:nvPr>
            <p:ph idx="1" type="body"/>
          </p:nvPr>
        </p:nvSpPr>
        <p:spPr>
          <a:xfrm>
            <a:off x="3444285" y="3492500"/>
            <a:ext cx="5699714" cy="914400"/>
          </a:xfrm>
          <a:prstGeom prst="rect">
            <a:avLst/>
          </a:prstGeom>
          <a:solidFill>
            <a:srgbClr val="004580"/>
          </a:solidFill>
          <a:ln cap="flat" cmpd="sng" w="9525">
            <a:solidFill>
              <a:schemeClr val="dk1"/>
            </a:solidFill>
            <a:prstDash val="solid"/>
            <a:round/>
            <a:headEnd len="sm" w="sm" type="none"/>
            <a:tailEnd len="sm" w="sm" type="none"/>
          </a:ln>
        </p:spPr>
        <p:txBody>
          <a:bodyPr anchorCtr="0" anchor="b" bIns="45700" lIns="91425" spcFirstLastPara="1" rIns="91425" wrap="square" tIns="45700">
            <a:noAutofit/>
          </a:bodyPr>
          <a:lstStyle/>
          <a:p>
            <a:pPr indent="-228600" lvl="0" marL="457200" rtl="0" algn="l">
              <a:lnSpc>
                <a:spcPct val="100000"/>
              </a:lnSpc>
              <a:spcBef>
                <a:spcPts val="400"/>
              </a:spcBef>
              <a:spcAft>
                <a:spcPts val="0"/>
              </a:spcAft>
              <a:buClr>
                <a:schemeClr val="lt1"/>
              </a:buClr>
              <a:buSzPts val="2000"/>
              <a:buNone/>
            </a:pPr>
            <a:r>
              <a:rPr lang="en-US" sz="4000">
                <a:latin typeface="Times New Roman"/>
                <a:ea typeface="Times New Roman"/>
                <a:cs typeface="Times New Roman"/>
                <a:sym typeface="Times New Roman"/>
              </a:rPr>
              <a:t>ILP Process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00"/>
              <a:buNone/>
            </a:pPr>
            <a:r>
              <a:rPr b="1" lang="en-US" u="sng">
                <a:solidFill>
                  <a:schemeClr val="hlink"/>
                </a:solidFill>
                <a:latin typeface="Times New Roman"/>
                <a:ea typeface="Times New Roman"/>
                <a:cs typeface="Times New Roman"/>
                <a:sym typeface="Times New Roman"/>
                <a:hlinkClick r:id="rId3"/>
              </a:rPr>
              <a:t>ILP Process Calendar</a:t>
            </a:r>
            <a:endParaRPr b="1">
              <a:latin typeface="Times New Roman"/>
              <a:ea typeface="Times New Roman"/>
              <a:cs typeface="Times New Roman"/>
              <a:sym typeface="Times New Roman"/>
            </a:endParaRPr>
          </a:p>
        </p:txBody>
      </p:sp>
      <p:pic>
        <p:nvPicPr>
          <p:cNvPr descr="A calendar with numbers and days&#10;&#10;Description automatically generated" id="286" name="Google Shape;286;p28"/>
          <p:cNvPicPr preferRelativeResize="0"/>
          <p:nvPr/>
        </p:nvPicPr>
        <p:blipFill rotWithShape="1">
          <a:blip r:embed="rId4">
            <a:alphaModFix/>
          </a:blip>
          <a:srcRect b="0" l="0" r="0" t="0"/>
          <a:stretch/>
        </p:blipFill>
        <p:spPr>
          <a:xfrm>
            <a:off x="187980" y="1507524"/>
            <a:ext cx="4307820" cy="4286280"/>
          </a:xfrm>
          <a:prstGeom prst="rect">
            <a:avLst/>
          </a:prstGeom>
          <a:noFill/>
          <a:ln>
            <a:noFill/>
          </a:ln>
        </p:spPr>
      </p:pic>
      <p:pic>
        <p:nvPicPr>
          <p:cNvPr descr="A calendar with numbers and months&#10;&#10;Description automatically generated" id="287" name="Google Shape;287;p28"/>
          <p:cNvPicPr preferRelativeResize="0"/>
          <p:nvPr>
            <p:ph idx="2" type="body"/>
          </p:nvPr>
        </p:nvPicPr>
        <p:blipFill rotWithShape="1">
          <a:blip r:embed="rId5">
            <a:alphaModFix/>
          </a:blip>
          <a:srcRect b="0" l="0" r="0" t="0"/>
          <a:stretch/>
        </p:blipFill>
        <p:spPr>
          <a:xfrm>
            <a:off x="4648199" y="1594022"/>
            <a:ext cx="4312819" cy="41192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ILP Process Calendar</a:t>
            </a:r>
            <a:endParaRPr/>
          </a:p>
        </p:txBody>
      </p:sp>
      <p:pic>
        <p:nvPicPr>
          <p:cNvPr descr="A calendar with numbers and days&#10;&#10;Description automatically generated" id="293" name="Google Shape;293;p29"/>
          <p:cNvPicPr preferRelativeResize="0"/>
          <p:nvPr>
            <p:ph idx="1" type="body"/>
          </p:nvPr>
        </p:nvPicPr>
        <p:blipFill rotWithShape="1">
          <a:blip r:embed="rId3">
            <a:alphaModFix/>
          </a:blip>
          <a:srcRect b="0" l="0" r="0" t="0"/>
          <a:stretch/>
        </p:blipFill>
        <p:spPr>
          <a:xfrm>
            <a:off x="113962" y="1417638"/>
            <a:ext cx="4381838" cy="4390043"/>
          </a:xfrm>
          <a:prstGeom prst="rect">
            <a:avLst/>
          </a:prstGeom>
          <a:noFill/>
          <a:ln>
            <a:noFill/>
          </a:ln>
        </p:spPr>
      </p:pic>
      <p:pic>
        <p:nvPicPr>
          <p:cNvPr descr="A screenshot of a calendar&#10;&#10;Description automatically generated" id="294" name="Google Shape;294;p29"/>
          <p:cNvPicPr preferRelativeResize="0"/>
          <p:nvPr>
            <p:ph idx="2" type="body"/>
          </p:nvPr>
        </p:nvPicPr>
        <p:blipFill rotWithShape="1">
          <a:blip r:embed="rId4">
            <a:alphaModFix/>
          </a:blip>
          <a:srcRect b="0" l="0" r="0" t="0"/>
          <a:stretch/>
        </p:blipFill>
        <p:spPr>
          <a:xfrm>
            <a:off x="4572000" y="1417638"/>
            <a:ext cx="4382365" cy="29854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sz="4000" u="sng">
                <a:solidFill>
                  <a:schemeClr val="hlink"/>
                </a:solidFill>
                <a:latin typeface="Times New Roman"/>
                <a:ea typeface="Times New Roman"/>
                <a:cs typeface="Times New Roman"/>
                <a:sym typeface="Times New Roman"/>
                <a:hlinkClick r:id="rId3"/>
              </a:rPr>
              <a:t>SPRCS Pillars</a:t>
            </a:r>
            <a:endParaRPr b="1" sz="4000">
              <a:latin typeface="Times New Roman"/>
              <a:ea typeface="Times New Roman"/>
              <a:cs typeface="Times New Roman"/>
              <a:sym typeface="Times New Roman"/>
            </a:endParaRPr>
          </a:p>
        </p:txBody>
      </p:sp>
      <p:pic>
        <p:nvPicPr>
          <p:cNvPr descr="A group of blue and yellow signs on a brick wall&#10;&#10;Description automatically generated" id="78" name="Google Shape;78;p3">
            <a:hlinkClick r:id="rId4"/>
          </p:cNvPr>
          <p:cNvPicPr preferRelativeResize="0"/>
          <p:nvPr>
            <p:ph idx="1" type="body"/>
          </p:nvPr>
        </p:nvPicPr>
        <p:blipFill rotWithShape="1">
          <a:blip r:embed="rId5">
            <a:alphaModFix/>
          </a:blip>
          <a:srcRect b="0" l="0" r="0" t="0"/>
          <a:stretch/>
        </p:blipFill>
        <p:spPr>
          <a:xfrm>
            <a:off x="932465" y="1352465"/>
            <a:ext cx="7625060" cy="4368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0"/>
          <p:cNvSpPr txBox="1"/>
          <p:nvPr>
            <p:ph type="title"/>
          </p:nvPr>
        </p:nvSpPr>
        <p:spPr>
          <a:xfrm>
            <a:off x="311700" y="593367"/>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ILP Considerations</a:t>
            </a:r>
            <a:endParaRPr/>
          </a:p>
        </p:txBody>
      </p:sp>
      <p:sp>
        <p:nvSpPr>
          <p:cNvPr id="300" name="Google Shape;300;p30"/>
          <p:cNvSpPr txBox="1"/>
          <p:nvPr>
            <p:ph idx="1" type="body"/>
          </p:nvPr>
        </p:nvSpPr>
        <p:spPr>
          <a:xfrm>
            <a:off x="311700" y="1645433"/>
            <a:ext cx="8520600" cy="44464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b="0" i="0" lang="en-US" sz="2000" u="none" strike="noStrike">
                <a:solidFill>
                  <a:schemeClr val="dk1"/>
                </a:solidFill>
                <a:latin typeface="Times New Roman"/>
                <a:ea typeface="Times New Roman"/>
                <a:cs typeface="Times New Roman"/>
                <a:sym typeface="Times New Roman"/>
              </a:rPr>
              <a:t>Give teachers access to </a:t>
            </a:r>
            <a:r>
              <a:rPr b="0" i="0" lang="en-US" sz="2000" u="sng" strike="noStrike">
                <a:solidFill>
                  <a:schemeClr val="dk1"/>
                </a:solidFill>
                <a:latin typeface="Times New Roman"/>
                <a:ea typeface="Times New Roman"/>
                <a:cs typeface="Times New Roman"/>
                <a:sym typeface="Times New Roman"/>
                <a:hlinkClick r:id="rId3">
                  <a:extLst>
                    <a:ext uri="{A12FA001-AC4F-418D-AE19-62706E023703}">
                      <ahyp:hlinkClr val="tx"/>
                    </a:ext>
                  </a:extLst>
                </a:hlinkClick>
              </a:rPr>
              <a:t>ILP process templates </a:t>
            </a:r>
            <a:r>
              <a:rPr b="0" i="0" lang="en-US" sz="2000" u="none" strike="noStrike">
                <a:solidFill>
                  <a:schemeClr val="dk1"/>
                </a:solidFill>
                <a:latin typeface="Times New Roman"/>
                <a:ea typeface="Times New Roman"/>
                <a:cs typeface="Times New Roman"/>
                <a:sym typeface="Times New Roman"/>
              </a:rPr>
              <a:t>for their grade-specific ILP template.</a:t>
            </a:r>
            <a:endParaRPr/>
          </a:p>
          <a:p>
            <a:pPr indent="-431800" lvl="0" marL="457200" rtl="0" algn="l">
              <a:lnSpc>
                <a:spcPct val="100000"/>
              </a:lnSpc>
              <a:spcBef>
                <a:spcPts val="640"/>
              </a:spcBef>
              <a:spcAft>
                <a:spcPts val="0"/>
              </a:spcAft>
              <a:buSzPts val="3200"/>
              <a:buChar char="•"/>
            </a:pPr>
            <a:r>
              <a:rPr lang="en-US" sz="2000">
                <a:solidFill>
                  <a:schemeClr val="dk1"/>
                </a:solidFill>
                <a:latin typeface="Times New Roman"/>
                <a:ea typeface="Times New Roman"/>
                <a:cs typeface="Times New Roman"/>
                <a:sym typeface="Times New Roman"/>
              </a:rPr>
              <a:t>Plan to have three ILP work-days throughout the year.</a:t>
            </a:r>
            <a:endParaRPr/>
          </a:p>
          <a:p>
            <a:pPr indent="-431800" lvl="0" marL="457200" rtl="0" algn="l">
              <a:lnSpc>
                <a:spcPct val="100000"/>
              </a:lnSpc>
              <a:spcBef>
                <a:spcPts val="640"/>
              </a:spcBef>
              <a:spcAft>
                <a:spcPts val="0"/>
              </a:spcAft>
              <a:buSzPts val="3200"/>
              <a:buChar char="•"/>
            </a:pPr>
            <a:r>
              <a:rPr b="0" i="0" lang="en-US" sz="2000" u="none" strike="noStrike">
                <a:solidFill>
                  <a:schemeClr val="dk1"/>
                </a:solidFill>
                <a:latin typeface="Times New Roman"/>
                <a:ea typeface="Times New Roman"/>
                <a:cs typeface="Times New Roman"/>
                <a:sym typeface="Times New Roman"/>
              </a:rPr>
              <a:t>Have a floating sub to help teachers finish ILPs, and sub for them when meeting with teachers one-on-one to go over the data (3 times a year). </a:t>
            </a:r>
            <a:endParaRPr/>
          </a:p>
          <a:p>
            <a:pPr indent="-431800" lvl="0" marL="457200" rtl="0" algn="l">
              <a:lnSpc>
                <a:spcPct val="100000"/>
              </a:lnSpc>
              <a:spcBef>
                <a:spcPts val="640"/>
              </a:spcBef>
              <a:spcAft>
                <a:spcPts val="0"/>
              </a:spcAft>
              <a:buSzPts val="3200"/>
              <a:buChar char="•"/>
            </a:pPr>
            <a:r>
              <a:rPr lang="en-US" sz="2000">
                <a:solidFill>
                  <a:schemeClr val="dk1"/>
                </a:solidFill>
                <a:latin typeface="Times New Roman"/>
                <a:ea typeface="Times New Roman"/>
                <a:cs typeface="Times New Roman"/>
                <a:sym typeface="Times New Roman"/>
              </a:rPr>
              <a:t>Provide PDs how to write ILPs, differentiation vs. universal design.</a:t>
            </a:r>
            <a:endParaRPr/>
          </a:p>
          <a:p>
            <a:pPr indent="-431800" lvl="0" marL="457200" rtl="0" algn="l">
              <a:lnSpc>
                <a:spcPct val="100000"/>
              </a:lnSpc>
              <a:spcBef>
                <a:spcPts val="640"/>
              </a:spcBef>
              <a:spcAft>
                <a:spcPts val="0"/>
              </a:spcAft>
              <a:buSzPts val="3200"/>
              <a:buChar char="•"/>
            </a:pPr>
            <a:r>
              <a:rPr b="0" i="0" lang="en-US" sz="2000" u="none" strike="noStrike">
                <a:solidFill>
                  <a:schemeClr val="dk1"/>
                </a:solidFill>
                <a:latin typeface="Times New Roman"/>
                <a:ea typeface="Times New Roman"/>
                <a:cs typeface="Times New Roman"/>
                <a:sym typeface="Times New Roman"/>
              </a:rPr>
              <a:t>Give feedback on their ILP</a:t>
            </a:r>
            <a:r>
              <a:rPr lang="en-US" sz="2000">
                <a:solidFill>
                  <a:schemeClr val="dk1"/>
                </a:solidFill>
                <a:latin typeface="Times New Roman"/>
                <a:ea typeface="Times New Roman"/>
                <a:cs typeface="Times New Roman"/>
                <a:sym typeface="Times New Roman"/>
              </a:rPr>
              <a:t>s once they are written.</a:t>
            </a:r>
            <a:endParaRPr/>
          </a:p>
          <a:p>
            <a:pPr indent="-431800" lvl="0" marL="457200" rtl="0" algn="l">
              <a:lnSpc>
                <a:spcPct val="100000"/>
              </a:lnSpc>
              <a:spcBef>
                <a:spcPts val="640"/>
              </a:spcBef>
              <a:spcAft>
                <a:spcPts val="0"/>
              </a:spcAft>
              <a:buSzPts val="3200"/>
              <a:buChar char="•"/>
            </a:pPr>
            <a:r>
              <a:rPr b="0" i="0" lang="en-US" sz="2000" u="none" strike="noStrike">
                <a:solidFill>
                  <a:schemeClr val="dk1"/>
                </a:solidFill>
                <a:latin typeface="Times New Roman"/>
                <a:ea typeface="Times New Roman"/>
                <a:cs typeface="Times New Roman"/>
                <a:sym typeface="Times New Roman"/>
              </a:rPr>
              <a:t>Keep teachers accountable </a:t>
            </a:r>
            <a:r>
              <a:rPr lang="en-US" sz="2000">
                <a:solidFill>
                  <a:schemeClr val="dk1"/>
                </a:solidFill>
                <a:latin typeface="Times New Roman"/>
                <a:ea typeface="Times New Roman"/>
                <a:cs typeface="Times New Roman"/>
                <a:sym typeface="Times New Roman"/>
              </a:rPr>
              <a:t>how they implement their ILPs through observations.</a:t>
            </a:r>
            <a:endParaRPr b="0" i="0" sz="2000" u="none" strike="noStrike">
              <a:solidFill>
                <a:schemeClr val="dk1"/>
              </a:solidFill>
              <a:latin typeface="Times New Roman"/>
              <a:ea typeface="Times New Roman"/>
              <a:cs typeface="Times New Roman"/>
              <a:sym typeface="Times New Roman"/>
            </a:endParaRPr>
          </a:p>
          <a:p>
            <a:pPr indent="0" lvl="0" marL="25400" rtl="0" algn="l">
              <a:lnSpc>
                <a:spcPct val="100000"/>
              </a:lnSpc>
              <a:spcBef>
                <a:spcPts val="640"/>
              </a:spcBef>
              <a:spcAft>
                <a:spcPts val="0"/>
              </a:spcAft>
              <a:buSzPts val="3200"/>
              <a:buNone/>
            </a:pPr>
            <a:r>
              <a:t/>
            </a:r>
            <a:endParaRPr sz="1800">
              <a:solidFill>
                <a:srgbClr val="000000"/>
              </a:solidFill>
              <a:latin typeface="Times New Roman"/>
              <a:ea typeface="Times New Roman"/>
              <a:cs typeface="Times New Roman"/>
              <a:sym typeface="Times New Roman"/>
            </a:endParaRPr>
          </a:p>
          <a:p>
            <a:pPr indent="-228600" lvl="0" marL="457200" rtl="0" algn="l">
              <a:lnSpc>
                <a:spcPct val="100000"/>
              </a:lnSpc>
              <a:spcBef>
                <a:spcPts val="640"/>
              </a:spcBef>
              <a:spcAft>
                <a:spcPts val="0"/>
              </a:spcAft>
              <a:buSzPts val="3200"/>
              <a:buNone/>
            </a:pPr>
            <a:r>
              <a:t/>
            </a:r>
            <a:endParaRPr sz="1800">
              <a:solidFill>
                <a:srgbClr val="000000"/>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1"/>
          <p:cNvSpPr txBox="1"/>
          <p:nvPr>
            <p:ph type="title"/>
          </p:nvPr>
        </p:nvSpPr>
        <p:spPr>
          <a:xfrm>
            <a:off x="3471272" y="4406900"/>
            <a:ext cx="5672727" cy="1861408"/>
          </a:xfrm>
          <a:prstGeom prst="rect">
            <a:avLst/>
          </a:prstGeom>
          <a:noFill/>
          <a:ln>
            <a:noFill/>
          </a:ln>
        </p:spPr>
        <p:txBody>
          <a:bodyPr anchorCtr="0" anchor="t" bIns="45700" lIns="91425" spcFirstLastPara="1" rIns="91425" wrap="square" tIns="45700">
            <a:noAutofit/>
          </a:bodyPr>
          <a:lstStyle/>
          <a:p>
            <a:pPr indent="0" lvl="0" marL="25400" rtl="0" algn="l">
              <a:lnSpc>
                <a:spcPct val="100000"/>
              </a:lnSpc>
              <a:spcBef>
                <a:spcPts val="0"/>
              </a:spcBef>
              <a:spcAft>
                <a:spcPts val="0"/>
              </a:spcAft>
              <a:buSzPts val="4000"/>
              <a:buNone/>
            </a:pPr>
            <a:r>
              <a:rPr lang="en-US" sz="4000">
                <a:latin typeface="Times New Roman"/>
                <a:ea typeface="Times New Roman"/>
                <a:cs typeface="Times New Roman"/>
                <a:sym typeface="Times New Roman"/>
              </a:rPr>
              <a:t>One-on-one data meetings, reflections, &amp; evaluations  </a:t>
            </a:r>
            <a:endParaRPr/>
          </a:p>
        </p:txBody>
      </p:sp>
      <p:sp>
        <p:nvSpPr>
          <p:cNvPr id="306" name="Google Shape;306;p31"/>
          <p:cNvSpPr txBox="1"/>
          <p:nvPr>
            <p:ph idx="1" type="body"/>
          </p:nvPr>
        </p:nvSpPr>
        <p:spPr>
          <a:xfrm>
            <a:off x="3471271" y="2545492"/>
            <a:ext cx="5672727" cy="1861408"/>
          </a:xfrm>
          <a:prstGeom prst="rect">
            <a:avLst/>
          </a:prstGeom>
          <a:solidFill>
            <a:srgbClr val="004580"/>
          </a:solidFill>
          <a:ln cap="flat" cmpd="sng" w="9525">
            <a:solidFill>
              <a:schemeClr val="dk1"/>
            </a:solidFill>
            <a:prstDash val="solid"/>
            <a:round/>
            <a:headEnd len="sm" w="sm" type="none"/>
            <a:tailEnd len="sm" w="sm" type="none"/>
          </a:ln>
        </p:spPr>
        <p:txBody>
          <a:bodyPr anchorCtr="0" anchor="b" bIns="45700" lIns="91425" spcFirstLastPara="1" rIns="91425" wrap="square" tIns="45700">
            <a:noAutofit/>
          </a:bodyPr>
          <a:lstStyle/>
          <a:p>
            <a:pPr indent="-228600" lvl="0" marL="457200" rtl="0" algn="l">
              <a:lnSpc>
                <a:spcPct val="100000"/>
              </a:lnSpc>
              <a:spcBef>
                <a:spcPts val="400"/>
              </a:spcBef>
              <a:spcAft>
                <a:spcPts val="0"/>
              </a:spcAft>
              <a:buClr>
                <a:schemeClr val="lt1"/>
              </a:buClr>
              <a:buSzPts val="2000"/>
              <a:buNone/>
            </a:pPr>
            <a:r>
              <a:rPr lang="en-US" sz="4000">
                <a:latin typeface="Times New Roman"/>
                <a:ea typeface="Times New Roman"/>
                <a:cs typeface="Times New Roman"/>
                <a:sym typeface="Times New Roman"/>
              </a:rPr>
              <a:t>Setting Up Teachers for ILP Success by an Administrator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2"/>
          <p:cNvSpPr txBox="1"/>
          <p:nvPr>
            <p:ph type="title"/>
          </p:nvPr>
        </p:nvSpPr>
        <p:spPr>
          <a:xfrm>
            <a:off x="311700" y="593367"/>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One-on-One Meetings</a:t>
            </a:r>
            <a:endParaRPr/>
          </a:p>
        </p:txBody>
      </p:sp>
      <p:sp>
        <p:nvSpPr>
          <p:cNvPr id="312" name="Google Shape;312;p32"/>
          <p:cNvSpPr txBox="1"/>
          <p:nvPr>
            <p:ph idx="1" type="body"/>
          </p:nvPr>
        </p:nvSpPr>
        <p:spPr>
          <a:xfrm>
            <a:off x="311700" y="1356966"/>
            <a:ext cx="8520600" cy="4710201"/>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sz="3000">
                <a:latin typeface="Times New Roman"/>
                <a:ea typeface="Times New Roman"/>
                <a:cs typeface="Times New Roman"/>
                <a:sym typeface="Times New Roman"/>
              </a:rPr>
              <a:t>45-60 minutes per teacher (3 times a year)</a:t>
            </a:r>
            <a:endParaRPr/>
          </a:p>
          <a:p>
            <a:pPr indent="-431800" lvl="0" marL="457200" rtl="0" algn="l">
              <a:lnSpc>
                <a:spcPct val="100000"/>
              </a:lnSpc>
              <a:spcBef>
                <a:spcPts val="640"/>
              </a:spcBef>
              <a:spcAft>
                <a:spcPts val="0"/>
              </a:spcAft>
              <a:buSzPts val="3200"/>
              <a:buChar char="•"/>
            </a:pPr>
            <a:r>
              <a:rPr lang="en-US" sz="3000">
                <a:latin typeface="Times New Roman"/>
                <a:ea typeface="Times New Roman"/>
                <a:cs typeface="Times New Roman"/>
                <a:sym typeface="Times New Roman"/>
              </a:rPr>
              <a:t>Require a </a:t>
            </a:r>
            <a:r>
              <a:rPr lang="en-US" sz="3000" u="sng">
                <a:solidFill>
                  <a:schemeClr val="hlink"/>
                </a:solidFill>
                <a:latin typeface="Times New Roman"/>
                <a:ea typeface="Times New Roman"/>
                <a:cs typeface="Times New Roman"/>
                <a:sym typeface="Times New Roman"/>
                <a:hlinkClick r:id="rId3"/>
              </a:rPr>
              <a:t>whole classroom data analysis sheet </a:t>
            </a:r>
            <a:r>
              <a:rPr lang="en-US" sz="3000">
                <a:latin typeface="Times New Roman"/>
                <a:ea typeface="Times New Roman"/>
                <a:cs typeface="Times New Roman"/>
                <a:sym typeface="Times New Roman"/>
              </a:rPr>
              <a:t>already done prior to the meeting by the administrator. </a:t>
            </a:r>
            <a:endParaRPr/>
          </a:p>
          <a:p>
            <a:pPr indent="-431800" lvl="0" marL="457200" rtl="0" algn="l">
              <a:lnSpc>
                <a:spcPct val="100000"/>
              </a:lnSpc>
              <a:spcBef>
                <a:spcPts val="640"/>
              </a:spcBef>
              <a:spcAft>
                <a:spcPts val="0"/>
              </a:spcAft>
              <a:buSzPts val="3200"/>
              <a:buChar char="•"/>
            </a:pPr>
            <a:r>
              <a:rPr lang="en-US" sz="3000">
                <a:latin typeface="Times New Roman"/>
                <a:ea typeface="Times New Roman"/>
                <a:cs typeface="Times New Roman"/>
                <a:sym typeface="Times New Roman"/>
              </a:rPr>
              <a:t>After winter and spring testing teachers must do </a:t>
            </a:r>
            <a:r>
              <a:rPr lang="en-US" sz="3000" u="sng">
                <a:solidFill>
                  <a:schemeClr val="hlink"/>
                </a:solidFill>
                <a:latin typeface="Times New Roman"/>
                <a:ea typeface="Times New Roman"/>
                <a:cs typeface="Times New Roman"/>
                <a:sym typeface="Times New Roman"/>
                <a:hlinkClick r:id="rId4"/>
              </a:rPr>
              <a:t>self-reflections</a:t>
            </a:r>
            <a:r>
              <a:rPr lang="en-US" sz="3000">
                <a:latin typeface="Times New Roman"/>
                <a:ea typeface="Times New Roman"/>
                <a:cs typeface="Times New Roman"/>
                <a:sym typeface="Times New Roman"/>
              </a:rPr>
              <a:t> prior to the meeting. </a:t>
            </a:r>
            <a:endParaRPr/>
          </a:p>
          <a:p>
            <a:pPr indent="-431800" lvl="0" marL="457200" rtl="0" algn="l">
              <a:lnSpc>
                <a:spcPct val="100000"/>
              </a:lnSpc>
              <a:spcBef>
                <a:spcPts val="640"/>
              </a:spcBef>
              <a:spcAft>
                <a:spcPts val="0"/>
              </a:spcAft>
              <a:buSzPts val="3200"/>
              <a:buChar char="•"/>
            </a:pPr>
            <a:r>
              <a:rPr lang="en-US" sz="3000">
                <a:latin typeface="Times New Roman"/>
                <a:ea typeface="Times New Roman"/>
                <a:cs typeface="Times New Roman"/>
                <a:sym typeface="Times New Roman"/>
              </a:rPr>
              <a:t>The process requires growth mindset and problem-solving attitude for both parties.</a:t>
            </a:r>
            <a:endParaRPr/>
          </a:p>
          <a:p>
            <a:pPr indent="-431800" lvl="0" marL="457200" rtl="0" algn="l">
              <a:lnSpc>
                <a:spcPct val="100000"/>
              </a:lnSpc>
              <a:spcBef>
                <a:spcPts val="640"/>
              </a:spcBef>
              <a:spcAft>
                <a:spcPts val="0"/>
              </a:spcAft>
              <a:buSzPts val="3200"/>
              <a:buChar char="•"/>
            </a:pPr>
            <a:r>
              <a:rPr lang="en-US" sz="3000">
                <a:latin typeface="Times New Roman"/>
                <a:ea typeface="Times New Roman"/>
                <a:cs typeface="Times New Roman"/>
                <a:sym typeface="Times New Roman"/>
              </a:rPr>
              <a:t>Next steps and follow up is crucial.  </a:t>
            </a:r>
            <a:endParaRPr/>
          </a:p>
          <a:p>
            <a:pPr indent="-228600" lvl="0" marL="457200" rtl="0" algn="l">
              <a:lnSpc>
                <a:spcPct val="100000"/>
              </a:lnSpc>
              <a:spcBef>
                <a:spcPts val="640"/>
              </a:spcBef>
              <a:spcAft>
                <a:spcPts val="0"/>
              </a:spcAft>
              <a:buSzPts val="3200"/>
              <a:buNone/>
            </a:pPr>
            <a:r>
              <a:t/>
            </a:r>
            <a:endParaRPr>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3"/>
          <p:cNvSpPr txBox="1"/>
          <p:nvPr>
            <p:ph type="title"/>
          </p:nvPr>
        </p:nvSpPr>
        <p:spPr>
          <a:xfrm>
            <a:off x="815546" y="593123"/>
            <a:ext cx="7871254" cy="55605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sz="3200" u="sng">
                <a:solidFill>
                  <a:schemeClr val="hlink"/>
                </a:solidFill>
                <a:latin typeface="Times New Roman"/>
                <a:ea typeface="Times New Roman"/>
                <a:cs typeface="Times New Roman"/>
                <a:sym typeface="Times New Roman"/>
                <a:hlinkClick r:id="rId3"/>
              </a:rPr>
              <a:t>Grade Data Analysis Example</a:t>
            </a:r>
            <a:endParaRPr b="1" sz="3200">
              <a:latin typeface="Times New Roman"/>
              <a:ea typeface="Times New Roman"/>
              <a:cs typeface="Times New Roman"/>
              <a:sym typeface="Times New Roman"/>
            </a:endParaRPr>
          </a:p>
        </p:txBody>
      </p:sp>
      <p:pic>
        <p:nvPicPr>
          <p:cNvPr descr="A chart with text and numbers&#10;&#10;Description automatically generated with medium confidence" id="318" name="Google Shape;318;p33"/>
          <p:cNvPicPr preferRelativeResize="0"/>
          <p:nvPr>
            <p:ph idx="1" type="body"/>
          </p:nvPr>
        </p:nvPicPr>
        <p:blipFill rotWithShape="1">
          <a:blip r:embed="rId4">
            <a:alphaModFix/>
          </a:blip>
          <a:srcRect b="0" l="0" r="0" t="0"/>
          <a:stretch/>
        </p:blipFill>
        <p:spPr>
          <a:xfrm>
            <a:off x="457200" y="1791729"/>
            <a:ext cx="8229600" cy="249274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text on a white background&#10;&#10;Description automatically generated" id="323" name="Google Shape;323;p34"/>
          <p:cNvPicPr preferRelativeResize="0"/>
          <p:nvPr/>
        </p:nvPicPr>
        <p:blipFill rotWithShape="1">
          <a:blip r:embed="rId3">
            <a:alphaModFix/>
          </a:blip>
          <a:srcRect b="0" l="0" r="0" t="0"/>
          <a:stretch/>
        </p:blipFill>
        <p:spPr>
          <a:xfrm>
            <a:off x="685798" y="3515497"/>
            <a:ext cx="7772400" cy="2590800"/>
          </a:xfrm>
          <a:prstGeom prst="rect">
            <a:avLst/>
          </a:prstGeom>
          <a:noFill/>
          <a:ln>
            <a:noFill/>
          </a:ln>
        </p:spPr>
      </p:pic>
      <p:pic>
        <p:nvPicPr>
          <p:cNvPr descr="A chart with numbers and a bar chart&#10;&#10;Description automatically generated with medium confidence" id="324" name="Google Shape;324;p34"/>
          <p:cNvPicPr preferRelativeResize="0"/>
          <p:nvPr/>
        </p:nvPicPr>
        <p:blipFill rotWithShape="1">
          <a:blip r:embed="rId4">
            <a:alphaModFix/>
          </a:blip>
          <a:srcRect b="0" l="0" r="0" t="0"/>
          <a:stretch/>
        </p:blipFill>
        <p:spPr>
          <a:xfrm>
            <a:off x="1121374" y="0"/>
            <a:ext cx="6901249" cy="386436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 chart with numbers and numbers&#10;&#10;Description automatically generated" id="329" name="Google Shape;329;p35"/>
          <p:cNvPicPr preferRelativeResize="0"/>
          <p:nvPr/>
        </p:nvPicPr>
        <p:blipFill rotWithShape="1">
          <a:blip r:embed="rId3">
            <a:alphaModFix/>
          </a:blip>
          <a:srcRect b="0" l="0" r="0" t="0"/>
          <a:stretch/>
        </p:blipFill>
        <p:spPr>
          <a:xfrm>
            <a:off x="0" y="8835"/>
            <a:ext cx="7421526"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 chart with different colored numbers&#10;&#10;Description automatically generated" id="334" name="Google Shape;334;p36"/>
          <p:cNvPicPr preferRelativeResize="0"/>
          <p:nvPr/>
        </p:nvPicPr>
        <p:blipFill rotWithShape="1">
          <a:blip r:embed="rId3">
            <a:alphaModFix/>
          </a:blip>
          <a:srcRect b="0" l="0" r="0" t="0"/>
          <a:stretch/>
        </p:blipFill>
        <p:spPr>
          <a:xfrm>
            <a:off x="625046" y="719266"/>
            <a:ext cx="7696200" cy="4381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screenshot of a graph&#10;&#10;Description automatically generated" id="339" name="Google Shape;339;p37"/>
          <p:cNvPicPr preferRelativeResize="0"/>
          <p:nvPr/>
        </p:nvPicPr>
        <p:blipFill rotWithShape="1">
          <a:blip r:embed="rId3">
            <a:alphaModFix/>
          </a:blip>
          <a:srcRect b="0" l="0" r="0" t="0"/>
          <a:stretch/>
        </p:blipFill>
        <p:spPr>
          <a:xfrm>
            <a:off x="736600" y="1231900"/>
            <a:ext cx="7670800" cy="4394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 chart with numbers and text&#10;&#10;Description automatically generated" id="344" name="Google Shape;344;p38"/>
          <p:cNvPicPr preferRelativeResize="0"/>
          <p:nvPr/>
        </p:nvPicPr>
        <p:blipFill rotWithShape="1">
          <a:blip r:embed="rId3">
            <a:alphaModFix/>
          </a:blip>
          <a:srcRect b="0" l="0" r="0" t="0"/>
          <a:stretch/>
        </p:blipFill>
        <p:spPr>
          <a:xfrm>
            <a:off x="132230" y="0"/>
            <a:ext cx="7718006"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9"/>
          <p:cNvSpPr txBox="1"/>
          <p:nvPr>
            <p:ph type="title"/>
          </p:nvPr>
        </p:nvSpPr>
        <p:spPr>
          <a:xfrm>
            <a:off x="311700" y="593367"/>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u="sng">
                <a:solidFill>
                  <a:schemeClr val="hlink"/>
                </a:solidFill>
                <a:latin typeface="Times New Roman"/>
                <a:ea typeface="Times New Roman"/>
                <a:cs typeface="Times New Roman"/>
                <a:sym typeface="Times New Roman"/>
                <a:hlinkClick r:id="rId3"/>
              </a:rPr>
              <a:t>Teacher Reflection Example</a:t>
            </a:r>
            <a:endParaRPr b="1">
              <a:latin typeface="Times New Roman"/>
              <a:ea typeface="Times New Roman"/>
              <a:cs typeface="Times New Roman"/>
              <a:sym typeface="Times New Roman"/>
            </a:endParaRPr>
          </a:p>
        </p:txBody>
      </p:sp>
      <p:sp>
        <p:nvSpPr>
          <p:cNvPr id="350" name="Google Shape;350;p39"/>
          <p:cNvSpPr txBox="1"/>
          <p:nvPr>
            <p:ph idx="1" type="body"/>
          </p:nvPr>
        </p:nvSpPr>
        <p:spPr>
          <a:xfrm>
            <a:off x="311700" y="1645433"/>
            <a:ext cx="8520600" cy="4446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3200"/>
              <a:buNone/>
            </a:pPr>
            <a:r>
              <a:rPr lang="en-US" sz="1600">
                <a:latin typeface="Times New Roman"/>
                <a:ea typeface="Times New Roman"/>
                <a:cs typeface="Times New Roman"/>
                <a:sym typeface="Times New Roman"/>
              </a:rPr>
              <a:t>My scores showed that I needed to try something new in ELA. I am a big fan of small groups and stations. They seemed to come so easily in math. They aren’t as easy or concrete with ELA. I was told they couldn’t/shouldn’t be done. I took that as a challenge and through trials found groups that worked, stations that were independent, and repeated these skills over and over. The MAP testing data helped me a lot to create these groups. Though we are supposed to have individual goals, I found attaining to every single student in a different way to be a nearly impossible task. For big topic learning I grouped students, it made sense to have peers work on a skill together if they both need practice with the same skill. Then, when I notice certain students still aren’t getting it or they need practice with the prefix not the whole word I focus in on that skill specifically with that one student. Sometimes through an individual homework assignment, other times one on one with me. It varied depending on the need. Starting with the groups allowed me to find the individual skills.</a:t>
            </a:r>
            <a:endParaRPr sz="1600">
              <a:latin typeface="Times New Roman"/>
              <a:ea typeface="Times New Roman"/>
              <a:cs typeface="Times New Roman"/>
              <a:sym typeface="Times New Roman"/>
            </a:endParaRPr>
          </a:p>
          <a:p>
            <a:pPr indent="0" lvl="0" marL="0" marR="0" rtl="0" algn="l">
              <a:lnSpc>
                <a:spcPct val="100000"/>
              </a:lnSpc>
              <a:spcBef>
                <a:spcPts val="0"/>
              </a:spcBef>
              <a:spcAft>
                <a:spcPts val="0"/>
              </a:spcAft>
              <a:buSzPts val="3200"/>
              <a:buNone/>
            </a:pPr>
            <a:r>
              <a:t/>
            </a:r>
            <a:endParaRPr sz="1600">
              <a:latin typeface="Times New Roman"/>
              <a:ea typeface="Times New Roman"/>
              <a:cs typeface="Times New Roman"/>
              <a:sym typeface="Times New Roman"/>
            </a:endParaRPr>
          </a:p>
          <a:p>
            <a:pPr indent="0" lvl="0" marL="0" marR="0" rtl="0" algn="l">
              <a:lnSpc>
                <a:spcPct val="100000"/>
              </a:lnSpc>
              <a:spcBef>
                <a:spcPts val="0"/>
              </a:spcBef>
              <a:spcAft>
                <a:spcPts val="0"/>
              </a:spcAft>
              <a:buSzPts val="3200"/>
              <a:buNone/>
            </a:pPr>
            <a:r>
              <a:rPr lang="en-US" sz="1600">
                <a:latin typeface="Times New Roman"/>
                <a:ea typeface="Times New Roman"/>
                <a:cs typeface="Times New Roman"/>
                <a:sym typeface="Times New Roman"/>
              </a:rPr>
              <a:t>This spring I made official a document that I half created after winter scores. It’s my ILP calendar. During the ILP creation process I create a calendar of all of the things that I say that I am going to do with students or groups. I spread the activities out throughout the days. I rotate the days between math (Mon/Thurs) and reading (Tues/Fri). Then when I actually do them I cross them off and add notes to the document. I found this extremely helpful for tracking the ILP work and what needed to get done! </a:t>
            </a:r>
            <a:endParaRPr sz="1600">
              <a:latin typeface="Times New Roman"/>
              <a:ea typeface="Times New Roman"/>
              <a:cs typeface="Times New Roman"/>
              <a:sym typeface="Times New Roman"/>
            </a:endParaRPr>
          </a:p>
          <a:p>
            <a:pPr indent="-228600" lvl="0" marL="457200" rtl="0" algn="l">
              <a:lnSpc>
                <a:spcPct val="100000"/>
              </a:lnSpc>
              <a:spcBef>
                <a:spcPts val="640"/>
              </a:spcBef>
              <a:spcAft>
                <a:spcPts val="0"/>
              </a:spcAft>
              <a:buSzPts val="32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271604"/>
              <a:buNone/>
            </a:pPr>
            <a:br>
              <a:rPr b="1" lang="en-US" sz="1800"/>
            </a:br>
            <a:br>
              <a:rPr b="1" lang="en-US" sz="1800"/>
            </a:br>
            <a:r>
              <a:rPr b="1" lang="en-US">
                <a:latin typeface="Times New Roman"/>
                <a:ea typeface="Times New Roman"/>
                <a:cs typeface="Times New Roman"/>
                <a:sym typeface="Times New Roman"/>
              </a:rPr>
              <a:t>Community We Serve</a:t>
            </a:r>
            <a:br>
              <a:rPr lang="en-US" sz="1800"/>
            </a:br>
            <a:endParaRPr sz="1800"/>
          </a:p>
        </p:txBody>
      </p:sp>
      <p:graphicFrame>
        <p:nvGraphicFramePr>
          <p:cNvPr id="84" name="Google Shape;84;p4"/>
          <p:cNvGraphicFramePr/>
          <p:nvPr/>
        </p:nvGraphicFramePr>
        <p:xfrm>
          <a:off x="589003" y="1600200"/>
          <a:ext cx="3000000" cy="3000000"/>
        </p:xfrm>
        <a:graphic>
          <a:graphicData uri="http://schemas.openxmlformats.org/drawingml/2006/table">
            <a:tbl>
              <a:tblPr bandRow="1" firstCol="1" firstRow="1">
                <a:noFill/>
                <a:tableStyleId>{84060044-6C5C-4491-B4FA-5F4164793B23}</a:tableStyleId>
              </a:tblPr>
              <a:tblGrid>
                <a:gridCol w="3521375"/>
                <a:gridCol w="1481550"/>
                <a:gridCol w="1481550"/>
                <a:gridCol w="1481550"/>
              </a:tblGrid>
              <a:tr h="1009450">
                <a:tc>
                  <a:txBody>
                    <a:bodyPr/>
                    <a:lstStyle/>
                    <a:p>
                      <a:pPr indent="0" lvl="0" marL="0" marR="0" rtl="0" algn="l">
                        <a:lnSpc>
                          <a:spcPct val="100000"/>
                        </a:lnSpc>
                        <a:spcBef>
                          <a:spcPts val="0"/>
                        </a:spcBef>
                        <a:spcAft>
                          <a:spcPts val="0"/>
                        </a:spcAft>
                        <a:buNone/>
                      </a:pPr>
                      <a:r>
                        <a:rPr lang="en-US" sz="2200" u="none" cap="none" strike="noStrike"/>
                        <a:t>From Radius Report 4/9/2021</a:t>
                      </a:r>
                      <a:endParaRPr b="1" sz="4200" u="none" cap="none" strike="noStrike">
                        <a:solidFill>
                          <a:srgbClr val="000000"/>
                        </a:solidFill>
                        <a:latin typeface="Bodoni"/>
                        <a:ea typeface="Bodoni"/>
                        <a:cs typeface="Bodoni"/>
                        <a:sym typeface="Bodoni"/>
                      </a:endParaRPr>
                    </a:p>
                  </a:txBody>
                  <a:tcPr marT="128500" marB="128500" marR="128500" marL="128500">
                    <a:solidFill>
                      <a:schemeClr val="dk1"/>
                    </a:solidFill>
                  </a:tcPr>
                </a:tc>
                <a:tc>
                  <a:txBody>
                    <a:bodyPr/>
                    <a:lstStyle/>
                    <a:p>
                      <a:pPr indent="0" lvl="0" marL="0" marR="0" rtl="0" algn="l">
                        <a:lnSpc>
                          <a:spcPct val="100000"/>
                        </a:lnSpc>
                        <a:spcBef>
                          <a:spcPts val="0"/>
                        </a:spcBef>
                        <a:spcAft>
                          <a:spcPts val="0"/>
                        </a:spcAft>
                        <a:buNone/>
                      </a:pPr>
                      <a:r>
                        <a:rPr lang="en-US" sz="2200" u="none" cap="none" strike="noStrike"/>
                        <a:t>1 mile</a:t>
                      </a:r>
                      <a:endParaRPr b="1" sz="4200" u="none" cap="none" strike="noStrike">
                        <a:solidFill>
                          <a:srgbClr val="000000"/>
                        </a:solidFill>
                        <a:latin typeface="Bodoni"/>
                        <a:ea typeface="Bodoni"/>
                        <a:cs typeface="Bodoni"/>
                        <a:sym typeface="Bodoni"/>
                      </a:endParaRPr>
                    </a:p>
                  </a:txBody>
                  <a:tcPr marT="128500" marB="128500" marR="128500" marL="128500">
                    <a:solidFill>
                      <a:schemeClr val="dk1"/>
                    </a:solidFill>
                  </a:tcPr>
                </a:tc>
                <a:tc>
                  <a:txBody>
                    <a:bodyPr/>
                    <a:lstStyle/>
                    <a:p>
                      <a:pPr indent="0" lvl="0" marL="0" marR="0" rtl="0" algn="l">
                        <a:lnSpc>
                          <a:spcPct val="100000"/>
                        </a:lnSpc>
                        <a:spcBef>
                          <a:spcPts val="0"/>
                        </a:spcBef>
                        <a:spcAft>
                          <a:spcPts val="0"/>
                        </a:spcAft>
                        <a:buNone/>
                      </a:pPr>
                      <a:r>
                        <a:rPr lang="en-US" sz="2200" u="none" cap="none" strike="noStrike"/>
                        <a:t>3 miles</a:t>
                      </a:r>
                      <a:endParaRPr b="1" sz="4200" u="none" cap="none" strike="noStrike">
                        <a:solidFill>
                          <a:srgbClr val="000000"/>
                        </a:solidFill>
                        <a:latin typeface="Bodoni"/>
                        <a:ea typeface="Bodoni"/>
                        <a:cs typeface="Bodoni"/>
                        <a:sym typeface="Bodoni"/>
                      </a:endParaRPr>
                    </a:p>
                  </a:txBody>
                  <a:tcPr marT="128500" marB="128500" marR="128500" marL="128500">
                    <a:solidFill>
                      <a:schemeClr val="dk1"/>
                    </a:solidFill>
                  </a:tcPr>
                </a:tc>
                <a:tc>
                  <a:txBody>
                    <a:bodyPr/>
                    <a:lstStyle/>
                    <a:p>
                      <a:pPr indent="0" lvl="0" marL="0" marR="0" rtl="0" algn="l">
                        <a:lnSpc>
                          <a:spcPct val="100000"/>
                        </a:lnSpc>
                        <a:spcBef>
                          <a:spcPts val="0"/>
                        </a:spcBef>
                        <a:spcAft>
                          <a:spcPts val="0"/>
                        </a:spcAft>
                        <a:buNone/>
                      </a:pPr>
                      <a:r>
                        <a:rPr lang="en-US" sz="2200" u="none" cap="none" strike="noStrike"/>
                        <a:t>5 miles</a:t>
                      </a:r>
                      <a:endParaRPr b="1" sz="4200" u="none" cap="none" strike="noStrike">
                        <a:solidFill>
                          <a:srgbClr val="000000"/>
                        </a:solidFill>
                        <a:latin typeface="Bodoni"/>
                        <a:ea typeface="Bodoni"/>
                        <a:cs typeface="Bodoni"/>
                        <a:sym typeface="Bodoni"/>
                      </a:endParaRPr>
                    </a:p>
                  </a:txBody>
                  <a:tcPr marT="128500" marB="128500" marR="128500" marL="128500">
                    <a:solidFill>
                      <a:schemeClr val="dk1"/>
                    </a:solidFill>
                  </a:tcPr>
                </a:tc>
              </a:tr>
              <a:tr h="670225">
                <a:tc>
                  <a:txBody>
                    <a:bodyPr/>
                    <a:lstStyle/>
                    <a:p>
                      <a:pPr indent="0" lvl="0" marL="0" marR="0" rtl="0" algn="l">
                        <a:lnSpc>
                          <a:spcPct val="100000"/>
                        </a:lnSpc>
                        <a:spcBef>
                          <a:spcPts val="0"/>
                        </a:spcBef>
                        <a:spcAft>
                          <a:spcPts val="0"/>
                        </a:spcAft>
                        <a:buNone/>
                      </a:pPr>
                      <a:r>
                        <a:rPr lang="en-US" sz="2200" u="none" cap="none" strike="noStrike"/>
                        <a:t>Ethnicity (non-white)</a:t>
                      </a:r>
                      <a:endParaRPr b="1" sz="4200" u="none" cap="none" strike="noStrike">
                        <a:solidFill>
                          <a:srgbClr val="000000"/>
                        </a:solidFill>
                        <a:latin typeface="Bodoni"/>
                        <a:ea typeface="Bodoni"/>
                        <a:cs typeface="Bodoni"/>
                        <a:sym typeface="Bodoni"/>
                      </a:endParaRPr>
                    </a:p>
                  </a:txBody>
                  <a:tcPr marT="128500" marB="128500" marR="128500" marL="128500">
                    <a:solidFill>
                      <a:schemeClr val="dk1"/>
                    </a:solidFill>
                  </a:tcPr>
                </a:tc>
                <a:tc>
                  <a:txBody>
                    <a:bodyPr/>
                    <a:lstStyle/>
                    <a:p>
                      <a:pPr indent="0" lvl="0" marL="0" marR="0" rtl="0" algn="l">
                        <a:lnSpc>
                          <a:spcPct val="100000"/>
                        </a:lnSpc>
                        <a:spcBef>
                          <a:spcPts val="0"/>
                        </a:spcBef>
                        <a:spcAft>
                          <a:spcPts val="0"/>
                        </a:spcAft>
                        <a:buNone/>
                      </a:pPr>
                      <a:r>
                        <a:rPr lang="en-US" sz="2200" u="none" cap="none" strike="noStrike"/>
                        <a:t>65%</a:t>
                      </a:r>
                      <a:endParaRPr b="1" sz="4200" u="none" cap="none" strike="noStrike">
                        <a:solidFill>
                          <a:srgbClr val="000000"/>
                        </a:solidFill>
                        <a:latin typeface="Bodoni"/>
                        <a:ea typeface="Bodoni"/>
                        <a:cs typeface="Bodoni"/>
                        <a:sym typeface="Bodoni"/>
                      </a:endParaRPr>
                    </a:p>
                  </a:txBody>
                  <a:tcPr marT="128500" marB="128500" marR="128500" marL="128500">
                    <a:solidFill>
                      <a:srgbClr val="FBEAA2"/>
                    </a:solidFill>
                  </a:tcPr>
                </a:tc>
                <a:tc>
                  <a:txBody>
                    <a:bodyPr/>
                    <a:lstStyle/>
                    <a:p>
                      <a:pPr indent="0" lvl="0" marL="0" marR="0" rtl="0" algn="l">
                        <a:lnSpc>
                          <a:spcPct val="100000"/>
                        </a:lnSpc>
                        <a:spcBef>
                          <a:spcPts val="0"/>
                        </a:spcBef>
                        <a:spcAft>
                          <a:spcPts val="0"/>
                        </a:spcAft>
                        <a:buNone/>
                      </a:pPr>
                      <a:r>
                        <a:rPr lang="en-US" sz="2200" u="none" cap="none" strike="noStrike"/>
                        <a:t>60%</a:t>
                      </a:r>
                      <a:endParaRPr b="1" sz="4200" u="none" cap="none" strike="noStrike">
                        <a:solidFill>
                          <a:srgbClr val="000000"/>
                        </a:solidFill>
                        <a:latin typeface="Bodoni"/>
                        <a:ea typeface="Bodoni"/>
                        <a:cs typeface="Bodoni"/>
                        <a:sym typeface="Bodoni"/>
                      </a:endParaRPr>
                    </a:p>
                  </a:txBody>
                  <a:tcPr marT="128500" marB="128500" marR="128500" marL="128500">
                    <a:solidFill>
                      <a:srgbClr val="FBEAA2"/>
                    </a:solidFill>
                  </a:tcPr>
                </a:tc>
                <a:tc>
                  <a:txBody>
                    <a:bodyPr/>
                    <a:lstStyle/>
                    <a:p>
                      <a:pPr indent="0" lvl="0" marL="0" marR="0" rtl="0" algn="l">
                        <a:lnSpc>
                          <a:spcPct val="100000"/>
                        </a:lnSpc>
                        <a:spcBef>
                          <a:spcPts val="0"/>
                        </a:spcBef>
                        <a:spcAft>
                          <a:spcPts val="0"/>
                        </a:spcAft>
                        <a:buNone/>
                      </a:pPr>
                      <a:r>
                        <a:rPr lang="en-US" sz="2200" u="none" cap="none" strike="noStrike"/>
                        <a:t>51%</a:t>
                      </a:r>
                      <a:endParaRPr b="1" sz="4200" u="none" cap="none" strike="noStrike">
                        <a:solidFill>
                          <a:srgbClr val="000000"/>
                        </a:solidFill>
                        <a:latin typeface="Bodoni"/>
                        <a:ea typeface="Bodoni"/>
                        <a:cs typeface="Bodoni"/>
                        <a:sym typeface="Bodoni"/>
                      </a:endParaRPr>
                    </a:p>
                  </a:txBody>
                  <a:tcPr marT="128500" marB="128500" marR="128500" marL="128500">
                    <a:solidFill>
                      <a:srgbClr val="FBEAA2"/>
                    </a:solidFill>
                  </a:tcPr>
                </a:tc>
              </a:tr>
              <a:tr h="1009450">
                <a:tc>
                  <a:txBody>
                    <a:bodyPr/>
                    <a:lstStyle/>
                    <a:p>
                      <a:pPr indent="0" lvl="0" marL="0" marR="0" rtl="0" algn="l">
                        <a:lnSpc>
                          <a:spcPct val="100000"/>
                        </a:lnSpc>
                        <a:spcBef>
                          <a:spcPts val="0"/>
                        </a:spcBef>
                        <a:spcAft>
                          <a:spcPts val="0"/>
                        </a:spcAft>
                        <a:buNone/>
                      </a:pPr>
                      <a:r>
                        <a:rPr lang="en-US" sz="2200" u="none" cap="none" strike="noStrike"/>
                        <a:t>Households w/ kids under 18 years old</a:t>
                      </a:r>
                      <a:endParaRPr b="1" sz="4200" u="none" cap="none" strike="noStrike">
                        <a:solidFill>
                          <a:srgbClr val="000000"/>
                        </a:solidFill>
                        <a:latin typeface="Bodoni"/>
                        <a:ea typeface="Bodoni"/>
                        <a:cs typeface="Bodoni"/>
                        <a:sym typeface="Bodoni"/>
                      </a:endParaRPr>
                    </a:p>
                  </a:txBody>
                  <a:tcPr marT="128500" marB="128500" marR="128500" marL="128500">
                    <a:solidFill>
                      <a:schemeClr val="dk1"/>
                    </a:solidFill>
                  </a:tcPr>
                </a:tc>
                <a:tc>
                  <a:txBody>
                    <a:bodyPr/>
                    <a:lstStyle/>
                    <a:p>
                      <a:pPr indent="0" lvl="0" marL="0" marR="0" rtl="0" algn="l">
                        <a:lnSpc>
                          <a:spcPct val="100000"/>
                        </a:lnSpc>
                        <a:spcBef>
                          <a:spcPts val="0"/>
                        </a:spcBef>
                        <a:spcAft>
                          <a:spcPts val="0"/>
                        </a:spcAft>
                        <a:buNone/>
                      </a:pPr>
                      <a:r>
                        <a:rPr lang="en-US" sz="2200" u="none" cap="none" strike="noStrike"/>
                        <a:t>34%</a:t>
                      </a:r>
                      <a:endParaRPr b="1" sz="4200" u="none" cap="none" strike="noStrike">
                        <a:solidFill>
                          <a:srgbClr val="000000"/>
                        </a:solidFill>
                        <a:latin typeface="Bodoni"/>
                        <a:ea typeface="Bodoni"/>
                        <a:cs typeface="Bodoni"/>
                        <a:sym typeface="Bodoni"/>
                      </a:endParaRPr>
                    </a:p>
                  </a:txBody>
                  <a:tcPr marT="128500" marB="128500" marR="128500" marL="128500">
                    <a:solidFill>
                      <a:srgbClr val="FDF4D0"/>
                    </a:solidFill>
                  </a:tcPr>
                </a:tc>
                <a:tc>
                  <a:txBody>
                    <a:bodyPr/>
                    <a:lstStyle/>
                    <a:p>
                      <a:pPr indent="0" lvl="0" marL="0" marR="0" rtl="0" algn="l">
                        <a:lnSpc>
                          <a:spcPct val="100000"/>
                        </a:lnSpc>
                        <a:spcBef>
                          <a:spcPts val="0"/>
                        </a:spcBef>
                        <a:spcAft>
                          <a:spcPts val="0"/>
                        </a:spcAft>
                        <a:buNone/>
                      </a:pPr>
                      <a:r>
                        <a:rPr lang="en-US" sz="2200" u="none" cap="none" strike="noStrike"/>
                        <a:t>33%</a:t>
                      </a:r>
                      <a:endParaRPr b="1" sz="4200" u="none" cap="none" strike="noStrike">
                        <a:solidFill>
                          <a:srgbClr val="000000"/>
                        </a:solidFill>
                        <a:latin typeface="Bodoni"/>
                        <a:ea typeface="Bodoni"/>
                        <a:cs typeface="Bodoni"/>
                        <a:sym typeface="Bodoni"/>
                      </a:endParaRPr>
                    </a:p>
                  </a:txBody>
                  <a:tcPr marT="128500" marB="128500" marR="128500" marL="128500">
                    <a:solidFill>
                      <a:srgbClr val="FDF4D0"/>
                    </a:solidFill>
                  </a:tcPr>
                </a:tc>
                <a:tc>
                  <a:txBody>
                    <a:bodyPr/>
                    <a:lstStyle/>
                    <a:p>
                      <a:pPr indent="0" lvl="0" marL="0" marR="0" rtl="0" algn="l">
                        <a:lnSpc>
                          <a:spcPct val="100000"/>
                        </a:lnSpc>
                        <a:spcBef>
                          <a:spcPts val="0"/>
                        </a:spcBef>
                        <a:spcAft>
                          <a:spcPts val="0"/>
                        </a:spcAft>
                        <a:buNone/>
                      </a:pPr>
                      <a:r>
                        <a:rPr lang="en-US" sz="2200" u="none" cap="none" strike="noStrike"/>
                        <a:t>30%</a:t>
                      </a:r>
                      <a:endParaRPr b="1" sz="4200" u="none" cap="none" strike="noStrike">
                        <a:solidFill>
                          <a:srgbClr val="000000"/>
                        </a:solidFill>
                        <a:latin typeface="Bodoni"/>
                        <a:ea typeface="Bodoni"/>
                        <a:cs typeface="Bodoni"/>
                        <a:sym typeface="Bodoni"/>
                      </a:endParaRPr>
                    </a:p>
                  </a:txBody>
                  <a:tcPr marT="128500" marB="128500" marR="128500" marL="128500">
                    <a:solidFill>
                      <a:srgbClr val="FDF4D0"/>
                    </a:solidFill>
                  </a:tcPr>
                </a:tc>
              </a:tr>
              <a:tr h="670225">
                <a:tc>
                  <a:txBody>
                    <a:bodyPr/>
                    <a:lstStyle/>
                    <a:p>
                      <a:pPr indent="0" lvl="0" marL="0" marR="0" rtl="0" algn="l">
                        <a:lnSpc>
                          <a:spcPct val="100000"/>
                        </a:lnSpc>
                        <a:spcBef>
                          <a:spcPts val="0"/>
                        </a:spcBef>
                        <a:spcAft>
                          <a:spcPts val="0"/>
                        </a:spcAft>
                        <a:buNone/>
                      </a:pPr>
                      <a:r>
                        <a:rPr lang="en-US" sz="2200" u="none" cap="none" strike="noStrike"/>
                        <a:t>Median Income</a:t>
                      </a:r>
                      <a:endParaRPr b="1" sz="4200" u="none" cap="none" strike="noStrike">
                        <a:solidFill>
                          <a:srgbClr val="000000"/>
                        </a:solidFill>
                        <a:latin typeface="Bodoni"/>
                        <a:ea typeface="Bodoni"/>
                        <a:cs typeface="Bodoni"/>
                        <a:sym typeface="Bodoni"/>
                      </a:endParaRPr>
                    </a:p>
                  </a:txBody>
                  <a:tcPr marT="128500" marB="128500" marR="128500" marL="128500">
                    <a:solidFill>
                      <a:schemeClr val="dk1"/>
                    </a:solidFill>
                  </a:tcPr>
                </a:tc>
                <a:tc>
                  <a:txBody>
                    <a:bodyPr/>
                    <a:lstStyle/>
                    <a:p>
                      <a:pPr indent="0" lvl="0" marL="0" marR="0" rtl="0" algn="l">
                        <a:lnSpc>
                          <a:spcPct val="100000"/>
                        </a:lnSpc>
                        <a:spcBef>
                          <a:spcPts val="0"/>
                        </a:spcBef>
                        <a:spcAft>
                          <a:spcPts val="0"/>
                        </a:spcAft>
                        <a:buNone/>
                      </a:pPr>
                      <a:r>
                        <a:rPr lang="en-US" sz="2200" u="none" cap="none" strike="noStrike"/>
                        <a:t>$48,839</a:t>
                      </a:r>
                      <a:endParaRPr b="1" sz="4200" u="none" cap="none" strike="noStrike">
                        <a:solidFill>
                          <a:srgbClr val="000000"/>
                        </a:solidFill>
                        <a:latin typeface="Bodoni"/>
                        <a:ea typeface="Bodoni"/>
                        <a:cs typeface="Bodoni"/>
                        <a:sym typeface="Bodoni"/>
                      </a:endParaRPr>
                    </a:p>
                  </a:txBody>
                  <a:tcPr marT="128500" marB="128500" marR="128500" marL="128500">
                    <a:solidFill>
                      <a:srgbClr val="FBEAA2"/>
                    </a:solidFill>
                  </a:tcPr>
                </a:tc>
                <a:tc>
                  <a:txBody>
                    <a:bodyPr/>
                    <a:lstStyle/>
                    <a:p>
                      <a:pPr indent="0" lvl="0" marL="0" marR="0" rtl="0" algn="l">
                        <a:lnSpc>
                          <a:spcPct val="100000"/>
                        </a:lnSpc>
                        <a:spcBef>
                          <a:spcPts val="0"/>
                        </a:spcBef>
                        <a:spcAft>
                          <a:spcPts val="0"/>
                        </a:spcAft>
                        <a:buNone/>
                      </a:pPr>
                      <a:r>
                        <a:rPr lang="en-US" sz="2200" u="none" cap="none" strike="noStrike"/>
                        <a:t>$52,788</a:t>
                      </a:r>
                      <a:endParaRPr b="1" sz="4200" u="none" cap="none" strike="noStrike">
                        <a:solidFill>
                          <a:srgbClr val="000000"/>
                        </a:solidFill>
                        <a:latin typeface="Bodoni"/>
                        <a:ea typeface="Bodoni"/>
                        <a:cs typeface="Bodoni"/>
                        <a:sym typeface="Bodoni"/>
                      </a:endParaRPr>
                    </a:p>
                  </a:txBody>
                  <a:tcPr marT="128500" marB="128500" marR="128500" marL="128500">
                    <a:solidFill>
                      <a:srgbClr val="FBEAA2"/>
                    </a:solidFill>
                  </a:tcPr>
                </a:tc>
                <a:tc>
                  <a:txBody>
                    <a:bodyPr/>
                    <a:lstStyle/>
                    <a:p>
                      <a:pPr indent="0" lvl="0" marL="0" marR="0" rtl="0" algn="l">
                        <a:lnSpc>
                          <a:spcPct val="100000"/>
                        </a:lnSpc>
                        <a:spcBef>
                          <a:spcPts val="0"/>
                        </a:spcBef>
                        <a:spcAft>
                          <a:spcPts val="0"/>
                        </a:spcAft>
                        <a:buNone/>
                      </a:pPr>
                      <a:r>
                        <a:rPr lang="en-US" sz="2200" u="none" cap="none" strike="noStrike"/>
                        <a:t>$57,466</a:t>
                      </a:r>
                      <a:endParaRPr b="1" sz="4200" u="none" cap="none" strike="noStrike">
                        <a:solidFill>
                          <a:srgbClr val="000000"/>
                        </a:solidFill>
                        <a:latin typeface="Bodoni"/>
                        <a:ea typeface="Bodoni"/>
                        <a:cs typeface="Bodoni"/>
                        <a:sym typeface="Bodoni"/>
                      </a:endParaRPr>
                    </a:p>
                  </a:txBody>
                  <a:tcPr marT="128500" marB="128500" marR="128500" marL="128500">
                    <a:solidFill>
                      <a:srgbClr val="FBEAA2"/>
                    </a:solidFill>
                  </a:tcPr>
                </a:tc>
              </a:tr>
              <a:tr h="1009450">
                <a:tc>
                  <a:txBody>
                    <a:bodyPr/>
                    <a:lstStyle/>
                    <a:p>
                      <a:pPr indent="0" lvl="0" marL="0" marR="0" rtl="0" algn="l">
                        <a:lnSpc>
                          <a:spcPct val="100000"/>
                        </a:lnSpc>
                        <a:spcBef>
                          <a:spcPts val="0"/>
                        </a:spcBef>
                        <a:spcAft>
                          <a:spcPts val="0"/>
                        </a:spcAft>
                        <a:buNone/>
                      </a:pPr>
                      <a:r>
                        <a:rPr lang="en-US" sz="2200" u="none" cap="none" strike="noStrike"/>
                        <a:t>Income under $49,999 </a:t>
                      </a:r>
                      <a:endParaRPr b="1" sz="4200" u="none" cap="none" strike="noStrike">
                        <a:solidFill>
                          <a:srgbClr val="000000"/>
                        </a:solidFill>
                        <a:latin typeface="Bodoni"/>
                        <a:ea typeface="Bodoni"/>
                        <a:cs typeface="Bodoni"/>
                        <a:sym typeface="Bodoni"/>
                      </a:endParaRPr>
                    </a:p>
                  </a:txBody>
                  <a:tcPr marT="128500" marB="128500" marR="128500" marL="128500">
                    <a:solidFill>
                      <a:schemeClr val="dk1"/>
                    </a:solidFill>
                  </a:tcPr>
                </a:tc>
                <a:tc>
                  <a:txBody>
                    <a:bodyPr/>
                    <a:lstStyle/>
                    <a:p>
                      <a:pPr indent="0" lvl="0" marL="0" marR="0" rtl="0" algn="l">
                        <a:lnSpc>
                          <a:spcPct val="100000"/>
                        </a:lnSpc>
                        <a:spcBef>
                          <a:spcPts val="0"/>
                        </a:spcBef>
                        <a:spcAft>
                          <a:spcPts val="0"/>
                        </a:spcAft>
                        <a:buNone/>
                      </a:pPr>
                      <a:r>
                        <a:rPr lang="en-US" sz="2200" u="none" cap="none" strike="noStrike"/>
                        <a:t>51%</a:t>
                      </a:r>
                      <a:endParaRPr b="1" sz="4200" u="none" cap="none" strike="noStrike">
                        <a:solidFill>
                          <a:srgbClr val="000000"/>
                        </a:solidFill>
                        <a:latin typeface="Bodoni"/>
                        <a:ea typeface="Bodoni"/>
                        <a:cs typeface="Bodoni"/>
                        <a:sym typeface="Bodoni"/>
                      </a:endParaRPr>
                    </a:p>
                  </a:txBody>
                  <a:tcPr marT="128500" marB="128500" marR="128500" marL="128500">
                    <a:solidFill>
                      <a:srgbClr val="FDF4D0"/>
                    </a:solidFill>
                  </a:tcPr>
                </a:tc>
                <a:tc>
                  <a:txBody>
                    <a:bodyPr/>
                    <a:lstStyle/>
                    <a:p>
                      <a:pPr indent="0" lvl="0" marL="0" marR="0" rtl="0" algn="l">
                        <a:lnSpc>
                          <a:spcPct val="100000"/>
                        </a:lnSpc>
                        <a:spcBef>
                          <a:spcPts val="0"/>
                        </a:spcBef>
                        <a:spcAft>
                          <a:spcPts val="0"/>
                        </a:spcAft>
                        <a:buNone/>
                      </a:pPr>
                      <a:r>
                        <a:rPr lang="en-US" sz="2200" u="none" cap="none" strike="noStrike"/>
                        <a:t>47%</a:t>
                      </a:r>
                      <a:endParaRPr b="1" sz="4200" u="none" cap="none" strike="noStrike">
                        <a:solidFill>
                          <a:srgbClr val="000000"/>
                        </a:solidFill>
                        <a:latin typeface="Bodoni"/>
                        <a:ea typeface="Bodoni"/>
                        <a:cs typeface="Bodoni"/>
                        <a:sym typeface="Bodoni"/>
                      </a:endParaRPr>
                    </a:p>
                  </a:txBody>
                  <a:tcPr marT="128500" marB="128500" marR="128500" marL="128500">
                    <a:solidFill>
                      <a:srgbClr val="FDF4D0"/>
                    </a:solidFill>
                  </a:tcPr>
                </a:tc>
                <a:tc>
                  <a:txBody>
                    <a:bodyPr/>
                    <a:lstStyle/>
                    <a:p>
                      <a:pPr indent="0" lvl="0" marL="0" marR="0" rtl="0" algn="l">
                        <a:lnSpc>
                          <a:spcPct val="100000"/>
                        </a:lnSpc>
                        <a:spcBef>
                          <a:spcPts val="0"/>
                        </a:spcBef>
                        <a:spcAft>
                          <a:spcPts val="0"/>
                        </a:spcAft>
                        <a:buNone/>
                      </a:pPr>
                      <a:r>
                        <a:rPr lang="en-US" sz="2200" u="none" cap="none" strike="noStrike"/>
                        <a:t>43%</a:t>
                      </a:r>
                      <a:endParaRPr b="1" sz="4200" u="none" cap="none" strike="noStrike">
                        <a:solidFill>
                          <a:srgbClr val="000000"/>
                        </a:solidFill>
                        <a:latin typeface="Bodoni"/>
                        <a:ea typeface="Bodoni"/>
                        <a:cs typeface="Bodoni"/>
                        <a:sym typeface="Bodoni"/>
                      </a:endParaRPr>
                    </a:p>
                  </a:txBody>
                  <a:tcPr marT="128500" marB="128500" marR="128500" marL="128500">
                    <a:solidFill>
                      <a:srgbClr val="FDF4D0"/>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0"/>
          <p:cNvSpPr txBox="1"/>
          <p:nvPr>
            <p:ph type="title"/>
          </p:nvPr>
        </p:nvSpPr>
        <p:spPr>
          <a:xfrm>
            <a:off x="311700" y="123992"/>
            <a:ext cx="85206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i="0" lang="en-US" sz="3400">
                <a:solidFill>
                  <a:schemeClr val="dk1"/>
                </a:solidFill>
                <a:latin typeface="Times New Roman"/>
                <a:ea typeface="Times New Roman"/>
                <a:cs typeface="Times New Roman"/>
                <a:sym typeface="Times New Roman"/>
              </a:rPr>
              <a:t>Benefits of Individual Learning Process for Supervisors:</a:t>
            </a:r>
            <a:endParaRPr b="1" sz="3400">
              <a:solidFill>
                <a:schemeClr val="dk1"/>
              </a:solidFill>
              <a:latin typeface="Times New Roman"/>
              <a:ea typeface="Times New Roman"/>
              <a:cs typeface="Times New Roman"/>
              <a:sym typeface="Times New Roman"/>
            </a:endParaRPr>
          </a:p>
        </p:txBody>
      </p:sp>
      <p:sp>
        <p:nvSpPr>
          <p:cNvPr id="356" name="Google Shape;356;p40"/>
          <p:cNvSpPr txBox="1"/>
          <p:nvPr>
            <p:ph idx="1" type="body"/>
          </p:nvPr>
        </p:nvSpPr>
        <p:spPr>
          <a:xfrm>
            <a:off x="311700" y="887508"/>
            <a:ext cx="8520600" cy="44463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Improved Test Scores</a:t>
            </a:r>
            <a:r>
              <a:rPr b="0" i="0" lang="en-US" sz="2400">
                <a:solidFill>
                  <a:schemeClr val="dk1"/>
                </a:solidFill>
                <a:latin typeface="Times New Roman"/>
                <a:ea typeface="Times New Roman"/>
                <a:cs typeface="Times New Roman"/>
                <a:sym typeface="Times New Roman"/>
              </a:rPr>
              <a:t>: Data-driven proof of enhanced student performance.</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Targeted Troubleshooting</a:t>
            </a:r>
            <a:r>
              <a:rPr b="0" i="0" lang="en-US" sz="2400">
                <a:solidFill>
                  <a:schemeClr val="dk1"/>
                </a:solidFill>
                <a:latin typeface="Times New Roman"/>
                <a:ea typeface="Times New Roman"/>
                <a:cs typeface="Times New Roman"/>
                <a:sym typeface="Times New Roman"/>
              </a:rPr>
              <a:t>: Pinpointing skill or motivation issues for specific teacher support.</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Enhanced Feedback</a:t>
            </a:r>
            <a:r>
              <a:rPr b="0" i="0" lang="en-US" sz="2400">
                <a:solidFill>
                  <a:schemeClr val="dk1"/>
                </a:solidFill>
                <a:latin typeface="Times New Roman"/>
                <a:ea typeface="Times New Roman"/>
                <a:cs typeface="Times New Roman"/>
                <a:sym typeface="Times New Roman"/>
              </a:rPr>
              <a:t>: Tailored, actionable feedback for teacher growth.</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Increased Student Engagement</a:t>
            </a:r>
            <a:r>
              <a:rPr b="0" i="0" lang="en-US" sz="2400">
                <a:solidFill>
                  <a:schemeClr val="dk1"/>
                </a:solidFill>
                <a:latin typeface="Times New Roman"/>
                <a:ea typeface="Times New Roman"/>
                <a:cs typeface="Times New Roman"/>
                <a:sym typeface="Times New Roman"/>
              </a:rPr>
              <a:t>: Clear goals boost student investment.</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Satisfied Parents</a:t>
            </a:r>
            <a:r>
              <a:rPr b="0" i="0" lang="en-US" sz="2400">
                <a:solidFill>
                  <a:schemeClr val="dk1"/>
                </a:solidFill>
                <a:latin typeface="Times New Roman"/>
                <a:ea typeface="Times New Roman"/>
                <a:cs typeface="Times New Roman"/>
                <a:sym typeface="Times New Roman"/>
              </a:rPr>
              <a:t>: Personalized attention for all students.</a:t>
            </a:r>
            <a:endParaRPr/>
          </a:p>
          <a:p>
            <a:pPr indent="-431800" lvl="0" marL="457200" rtl="0" algn="l">
              <a:lnSpc>
                <a:spcPct val="100000"/>
              </a:lnSpc>
              <a:spcBef>
                <a:spcPts val="640"/>
              </a:spcBef>
              <a:spcAft>
                <a:spcPts val="0"/>
              </a:spcAft>
              <a:buSzPts val="3200"/>
              <a:buFont typeface="Arial"/>
              <a:buAutoNum type="arabicPeriod"/>
            </a:pPr>
            <a:r>
              <a:rPr b="1" i="0" lang="en-US" sz="2400">
                <a:solidFill>
                  <a:schemeClr val="dk1"/>
                </a:solidFill>
                <a:latin typeface="Times New Roman"/>
                <a:ea typeface="Times New Roman"/>
                <a:cs typeface="Times New Roman"/>
                <a:sym typeface="Times New Roman"/>
              </a:rPr>
              <a:t>Real-time Data Access</a:t>
            </a:r>
            <a:r>
              <a:rPr b="0" i="0" lang="en-US" sz="2400">
                <a:solidFill>
                  <a:schemeClr val="dk1"/>
                </a:solidFill>
                <a:latin typeface="Times New Roman"/>
                <a:ea typeface="Times New Roman"/>
                <a:cs typeface="Times New Roman"/>
                <a:sym typeface="Times New Roman"/>
              </a:rPr>
              <a:t>: Instant, informative updates for parents.</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1"/>
          <p:cNvSpPr txBox="1"/>
          <p:nvPr>
            <p:ph type="title"/>
          </p:nvPr>
        </p:nvSpPr>
        <p:spPr>
          <a:xfrm>
            <a:off x="311700" y="176167"/>
            <a:ext cx="85206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Next Steps</a:t>
            </a:r>
            <a:endParaRPr/>
          </a:p>
        </p:txBody>
      </p:sp>
      <p:sp>
        <p:nvSpPr>
          <p:cNvPr id="362" name="Google Shape;362;p41"/>
          <p:cNvSpPr txBox="1"/>
          <p:nvPr>
            <p:ph idx="1" type="body"/>
          </p:nvPr>
        </p:nvSpPr>
        <p:spPr>
          <a:xfrm>
            <a:off x="194350" y="975170"/>
            <a:ext cx="8520600" cy="49077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Font typeface="Arial"/>
              <a:buAutoNum type="arabicPeriod"/>
            </a:pPr>
            <a:r>
              <a:rPr b="1" i="0" lang="en-US" sz="2000">
                <a:solidFill>
                  <a:schemeClr val="dk1"/>
                </a:solidFill>
                <a:latin typeface="Times New Roman"/>
                <a:ea typeface="Times New Roman"/>
                <a:cs typeface="Times New Roman"/>
                <a:sym typeface="Times New Roman"/>
              </a:rPr>
              <a:t>Identify Enthusiastic Teachers:</a:t>
            </a:r>
            <a:endParaRPr b="0" i="0" sz="2000">
              <a:solidFill>
                <a:schemeClr val="dk1"/>
              </a:solidFill>
              <a:latin typeface="Times New Roman"/>
              <a:ea typeface="Times New Roman"/>
              <a:cs typeface="Times New Roman"/>
              <a:sym typeface="Times New Roman"/>
            </a:endParaRPr>
          </a:p>
          <a:p>
            <a:pPr indent="0" lvl="1" marL="457200" rtl="0" algn="l">
              <a:lnSpc>
                <a:spcPct val="100000"/>
              </a:lnSpc>
              <a:spcBef>
                <a:spcPts val="560"/>
              </a:spcBef>
              <a:spcAft>
                <a:spcPts val="0"/>
              </a:spcAft>
              <a:buSzPts val="2800"/>
              <a:buNone/>
            </a:pPr>
            <a:r>
              <a:rPr b="0" i="0" lang="en-US" sz="2000">
                <a:solidFill>
                  <a:schemeClr val="dk1"/>
                </a:solidFill>
                <a:latin typeface="Times New Roman"/>
                <a:ea typeface="Times New Roman"/>
                <a:cs typeface="Times New Roman"/>
                <a:sym typeface="Times New Roman"/>
              </a:rPr>
              <a:t>Find interested teachers willing to pilot ILPs this year.</a:t>
            </a:r>
            <a:endParaRPr/>
          </a:p>
          <a:p>
            <a:pPr indent="-431800" lvl="0" marL="457200" rtl="0" algn="l">
              <a:lnSpc>
                <a:spcPct val="100000"/>
              </a:lnSpc>
              <a:spcBef>
                <a:spcPts val="640"/>
              </a:spcBef>
              <a:spcAft>
                <a:spcPts val="0"/>
              </a:spcAft>
              <a:buSzPts val="3200"/>
              <a:buFont typeface="Arial"/>
              <a:buAutoNum type="arabicPeriod"/>
            </a:pPr>
            <a:r>
              <a:rPr b="1" i="0" lang="en-US" sz="2000">
                <a:solidFill>
                  <a:schemeClr val="dk1"/>
                </a:solidFill>
                <a:latin typeface="Times New Roman"/>
                <a:ea typeface="Times New Roman"/>
                <a:cs typeface="Times New Roman"/>
                <a:sym typeface="Times New Roman"/>
              </a:rPr>
              <a:t>Feedback with NWEA MAP Data:</a:t>
            </a:r>
            <a:endParaRPr b="0" i="0" sz="2000">
              <a:solidFill>
                <a:schemeClr val="dk1"/>
              </a:solidFill>
              <a:latin typeface="Times New Roman"/>
              <a:ea typeface="Times New Roman"/>
              <a:cs typeface="Times New Roman"/>
              <a:sym typeface="Times New Roman"/>
            </a:endParaRPr>
          </a:p>
          <a:p>
            <a:pPr indent="0" lvl="1" marL="457200" rtl="0" algn="l">
              <a:lnSpc>
                <a:spcPct val="100000"/>
              </a:lnSpc>
              <a:spcBef>
                <a:spcPts val="560"/>
              </a:spcBef>
              <a:spcAft>
                <a:spcPts val="0"/>
              </a:spcAft>
              <a:buSzPts val="2800"/>
              <a:buNone/>
            </a:pPr>
            <a:r>
              <a:rPr b="0" i="0" lang="en-US" sz="2000">
                <a:solidFill>
                  <a:schemeClr val="dk1"/>
                </a:solidFill>
                <a:latin typeface="Times New Roman"/>
                <a:ea typeface="Times New Roman"/>
                <a:cs typeface="Times New Roman"/>
                <a:sym typeface="Times New Roman"/>
              </a:rPr>
              <a:t>Provide feedback using NWEA MAP data through a whole-classroom review.</a:t>
            </a:r>
            <a:endParaRPr/>
          </a:p>
          <a:p>
            <a:pPr indent="-431800" lvl="0" marL="457200" rtl="0" algn="l">
              <a:lnSpc>
                <a:spcPct val="100000"/>
              </a:lnSpc>
              <a:spcBef>
                <a:spcPts val="640"/>
              </a:spcBef>
              <a:spcAft>
                <a:spcPts val="0"/>
              </a:spcAft>
              <a:buSzPts val="3200"/>
              <a:buFont typeface="Arial"/>
              <a:buAutoNum type="arabicPeriod"/>
            </a:pPr>
            <a:r>
              <a:rPr b="1" i="0" lang="en-US" sz="2000">
                <a:solidFill>
                  <a:schemeClr val="dk1"/>
                </a:solidFill>
                <a:latin typeface="Times New Roman"/>
                <a:ea typeface="Times New Roman"/>
                <a:cs typeface="Times New Roman"/>
                <a:sym typeface="Times New Roman"/>
              </a:rPr>
              <a:t>Teacher Self-Reflection:</a:t>
            </a:r>
            <a:endParaRPr b="0" i="0" sz="2000">
              <a:solidFill>
                <a:schemeClr val="dk1"/>
              </a:solidFill>
              <a:latin typeface="Times New Roman"/>
              <a:ea typeface="Times New Roman"/>
              <a:cs typeface="Times New Roman"/>
              <a:sym typeface="Times New Roman"/>
            </a:endParaRPr>
          </a:p>
          <a:p>
            <a:pPr indent="0" lvl="1" marL="457200" rtl="0" algn="l">
              <a:lnSpc>
                <a:spcPct val="100000"/>
              </a:lnSpc>
              <a:spcBef>
                <a:spcPts val="560"/>
              </a:spcBef>
              <a:spcAft>
                <a:spcPts val="0"/>
              </a:spcAft>
              <a:buSzPts val="2800"/>
              <a:buNone/>
            </a:pPr>
            <a:r>
              <a:rPr b="0" i="0" lang="en-US" sz="2000">
                <a:solidFill>
                  <a:schemeClr val="dk1"/>
                </a:solidFill>
                <a:latin typeface="Times New Roman"/>
                <a:ea typeface="Times New Roman"/>
                <a:cs typeface="Times New Roman"/>
                <a:sym typeface="Times New Roman"/>
              </a:rPr>
              <a:t>Encourage teachers to reflect on their ILP process and its impact.</a:t>
            </a:r>
            <a:endParaRPr/>
          </a:p>
          <a:p>
            <a:pPr indent="-431800" lvl="0" marL="457200" rtl="0" algn="l">
              <a:lnSpc>
                <a:spcPct val="100000"/>
              </a:lnSpc>
              <a:spcBef>
                <a:spcPts val="640"/>
              </a:spcBef>
              <a:spcAft>
                <a:spcPts val="0"/>
              </a:spcAft>
              <a:buSzPts val="3200"/>
              <a:buFont typeface="Arial"/>
              <a:buAutoNum type="arabicPeriod"/>
            </a:pPr>
            <a:r>
              <a:rPr b="1" i="0" lang="en-US" sz="2000">
                <a:solidFill>
                  <a:schemeClr val="dk1"/>
                </a:solidFill>
                <a:latin typeface="Times New Roman"/>
                <a:ea typeface="Times New Roman"/>
                <a:cs typeface="Times New Roman"/>
                <a:sym typeface="Times New Roman"/>
              </a:rPr>
              <a:t>Staff Presentation:</a:t>
            </a:r>
            <a:endParaRPr b="0" i="0" sz="2000">
              <a:solidFill>
                <a:schemeClr val="dk1"/>
              </a:solidFill>
              <a:latin typeface="Times New Roman"/>
              <a:ea typeface="Times New Roman"/>
              <a:cs typeface="Times New Roman"/>
              <a:sym typeface="Times New Roman"/>
            </a:endParaRPr>
          </a:p>
          <a:p>
            <a:pPr indent="0" lvl="1" marL="457200" rtl="0" algn="l">
              <a:lnSpc>
                <a:spcPct val="100000"/>
              </a:lnSpc>
              <a:spcBef>
                <a:spcPts val="560"/>
              </a:spcBef>
              <a:spcAft>
                <a:spcPts val="0"/>
              </a:spcAft>
              <a:buSzPts val="2800"/>
              <a:buNone/>
            </a:pPr>
            <a:r>
              <a:rPr b="0" i="0" lang="en-US" sz="2000">
                <a:solidFill>
                  <a:schemeClr val="dk1"/>
                </a:solidFill>
                <a:latin typeface="Times New Roman"/>
                <a:ea typeface="Times New Roman"/>
                <a:cs typeface="Times New Roman"/>
                <a:sym typeface="Times New Roman"/>
              </a:rPr>
              <a:t>Utilize data to present the results to the entire staff, gauging buy-in.</a:t>
            </a:r>
            <a:endParaRPr/>
          </a:p>
          <a:p>
            <a:pPr indent="-431800" lvl="0" marL="457200" rtl="0" algn="l">
              <a:lnSpc>
                <a:spcPct val="100000"/>
              </a:lnSpc>
              <a:spcBef>
                <a:spcPts val="640"/>
              </a:spcBef>
              <a:spcAft>
                <a:spcPts val="0"/>
              </a:spcAft>
              <a:buSzPts val="3200"/>
              <a:buFont typeface="Arial"/>
              <a:buAutoNum type="arabicPeriod"/>
            </a:pPr>
            <a:r>
              <a:rPr b="1" i="0" lang="en-US" sz="2000">
                <a:solidFill>
                  <a:schemeClr val="dk1"/>
                </a:solidFill>
                <a:latin typeface="Times New Roman"/>
                <a:ea typeface="Times New Roman"/>
                <a:cs typeface="Times New Roman"/>
                <a:sym typeface="Times New Roman"/>
              </a:rPr>
              <a:t>Questions and Support:</a:t>
            </a:r>
            <a:endParaRPr b="0" i="0" sz="2000">
              <a:solidFill>
                <a:schemeClr val="dk1"/>
              </a:solidFill>
              <a:latin typeface="Times New Roman"/>
              <a:ea typeface="Times New Roman"/>
              <a:cs typeface="Times New Roman"/>
              <a:sym typeface="Times New Roman"/>
            </a:endParaRPr>
          </a:p>
          <a:p>
            <a:pPr indent="0" lvl="1" marL="457200" rtl="0" algn="l">
              <a:lnSpc>
                <a:spcPct val="100000"/>
              </a:lnSpc>
              <a:spcBef>
                <a:spcPts val="560"/>
              </a:spcBef>
              <a:spcAft>
                <a:spcPts val="0"/>
              </a:spcAft>
              <a:buSzPts val="2800"/>
              <a:buNone/>
            </a:pPr>
            <a:r>
              <a:rPr b="0" i="0" lang="en-US" sz="2000">
                <a:solidFill>
                  <a:schemeClr val="dk1"/>
                </a:solidFill>
                <a:latin typeface="Times New Roman"/>
                <a:ea typeface="Times New Roman"/>
                <a:cs typeface="Times New Roman"/>
                <a:sym typeface="Times New Roman"/>
              </a:rPr>
              <a:t>Reach out for any inquiries or assistance.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Community We Serve</a:t>
            </a:r>
            <a:endParaRPr/>
          </a:p>
        </p:txBody>
      </p:sp>
      <p:pic>
        <p:nvPicPr>
          <p:cNvPr descr="A pie chart with text on it&#10;&#10;Description automatically generated" id="90" name="Google Shape;90;p5"/>
          <p:cNvPicPr preferRelativeResize="0"/>
          <p:nvPr>
            <p:ph idx="1" type="body"/>
          </p:nvPr>
        </p:nvPicPr>
        <p:blipFill rotWithShape="1">
          <a:blip r:embed="rId3">
            <a:alphaModFix/>
          </a:blip>
          <a:srcRect b="0" l="0" r="0" t="0"/>
          <a:stretch/>
        </p:blipFill>
        <p:spPr>
          <a:xfrm>
            <a:off x="1620108" y="1324863"/>
            <a:ext cx="6275860" cy="46441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6"/>
          <p:cNvSpPr txBox="1"/>
          <p:nvPr>
            <p:ph idx="1" type="body"/>
          </p:nvPr>
        </p:nvSpPr>
        <p:spPr>
          <a:xfrm>
            <a:off x="3430791" y="317021"/>
            <a:ext cx="5453717" cy="1054579"/>
          </a:xfrm>
          <a:prstGeom prst="rect">
            <a:avLst/>
          </a:prstGeom>
          <a:solidFill>
            <a:srgbClr val="00458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t/>
            </a:r>
            <a:endParaRPr sz="2800">
              <a:latin typeface="Times New Roman"/>
              <a:ea typeface="Times New Roman"/>
              <a:cs typeface="Times New Roman"/>
              <a:sym typeface="Times New Roman"/>
            </a:endParaRPr>
          </a:p>
          <a:p>
            <a:pPr indent="0" lvl="0" marL="0" rtl="0" algn="l">
              <a:lnSpc>
                <a:spcPct val="90000"/>
              </a:lnSpc>
              <a:spcBef>
                <a:spcPts val="0"/>
              </a:spcBef>
              <a:spcAft>
                <a:spcPts val="0"/>
              </a:spcAft>
              <a:buClr>
                <a:schemeClr val="lt1"/>
              </a:buClr>
              <a:buSzPts val="3200"/>
              <a:buNone/>
            </a:pPr>
            <a:r>
              <a:rPr lang="en-US" sz="2800">
                <a:latin typeface="Times New Roman"/>
                <a:ea typeface="Times New Roman"/>
                <a:cs typeface="Times New Roman"/>
                <a:sym typeface="Times New Roman"/>
              </a:rPr>
              <a:t>We believe in Academic Excellence.</a:t>
            </a:r>
            <a:endParaRPr sz="2800">
              <a:latin typeface="Times New Roman"/>
              <a:ea typeface="Times New Roman"/>
              <a:cs typeface="Times New Roman"/>
              <a:sym typeface="Times New Roman"/>
            </a:endParaRPr>
          </a:p>
        </p:txBody>
      </p:sp>
      <p:pic>
        <p:nvPicPr>
          <p:cNvPr id="96" name="Google Shape;96;p6"/>
          <p:cNvPicPr preferRelativeResize="0"/>
          <p:nvPr/>
        </p:nvPicPr>
        <p:blipFill rotWithShape="1">
          <a:blip r:embed="rId3">
            <a:alphaModFix/>
          </a:blip>
          <a:srcRect b="0" l="0" r="0" t="0"/>
          <a:stretch/>
        </p:blipFill>
        <p:spPr>
          <a:xfrm>
            <a:off x="151530" y="317021"/>
            <a:ext cx="3201943" cy="5106749"/>
          </a:xfrm>
          <a:prstGeom prst="rect">
            <a:avLst/>
          </a:prstGeom>
          <a:noFill/>
          <a:ln>
            <a:noFill/>
          </a:ln>
        </p:spPr>
      </p:pic>
      <p:sp>
        <p:nvSpPr>
          <p:cNvPr id="97" name="Google Shape;97;p6"/>
          <p:cNvSpPr txBox="1"/>
          <p:nvPr/>
        </p:nvSpPr>
        <p:spPr>
          <a:xfrm>
            <a:off x="3842950" y="1902940"/>
            <a:ext cx="4423800" cy="3417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Times New Roman"/>
                <a:ea typeface="Times New Roman"/>
                <a:cs typeface="Times New Roman"/>
                <a:sym typeface="Times New Roman"/>
              </a:rPr>
              <a:t>Using high quality curriculum </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Times New Roman"/>
                <a:ea typeface="Times New Roman"/>
                <a:cs typeface="Times New Roman"/>
                <a:sym typeface="Times New Roman"/>
              </a:rPr>
              <a:t>Teaching grade-level standards</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Times New Roman"/>
                <a:ea typeface="Times New Roman"/>
                <a:cs typeface="Times New Roman"/>
                <a:sym typeface="Times New Roman"/>
              </a:rPr>
              <a:t>Scaffolding and enrichment when needed</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Times New Roman"/>
                <a:ea typeface="Times New Roman"/>
                <a:cs typeface="Times New Roman"/>
                <a:sym typeface="Times New Roman"/>
              </a:rPr>
              <a:t>Differentiation vs. universal design in interventions</a:t>
            </a:r>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Times New Roman"/>
                <a:ea typeface="Times New Roman"/>
                <a:cs typeface="Times New Roman"/>
                <a:sym typeface="Times New Roman"/>
              </a:rPr>
              <a:t>Growth mindset </a:t>
            </a:r>
            <a:endParaRPr/>
          </a:p>
          <a:p>
            <a:pPr indent="-285750" lvl="0" marL="285750" marR="0" rtl="0" algn="l">
              <a:lnSpc>
                <a:spcPct val="100000"/>
              </a:lnSpc>
              <a:spcBef>
                <a:spcPts val="0"/>
              </a:spcBef>
              <a:spcAft>
                <a:spcPts val="0"/>
              </a:spcAft>
              <a:buClr>
                <a:srgbClr val="000000"/>
              </a:buClr>
              <a:buSzPts val="2400"/>
              <a:buFont typeface="Arial"/>
              <a:buChar char="•"/>
            </a:pPr>
            <a:r>
              <a:rPr lang="en-US" sz="2400">
                <a:solidFill>
                  <a:schemeClr val="dk1"/>
                </a:solidFill>
                <a:latin typeface="Times New Roman"/>
                <a:ea typeface="Times New Roman"/>
                <a:cs typeface="Times New Roman"/>
                <a:sym typeface="Times New Roman"/>
              </a:rPr>
              <a:t>Lifelong</a:t>
            </a:r>
            <a:r>
              <a:rPr b="0" i="0" lang="en-US" sz="2400" u="none" cap="none" strike="noStrike">
                <a:solidFill>
                  <a:schemeClr val="dk1"/>
                </a:solidFill>
                <a:latin typeface="Times New Roman"/>
                <a:ea typeface="Times New Roman"/>
                <a:cs typeface="Times New Roman"/>
                <a:sym typeface="Times New Roman"/>
              </a:rPr>
              <a:t> learning mentality</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sz="3200">
                <a:latin typeface="Times New Roman"/>
                <a:ea typeface="Times New Roman"/>
                <a:cs typeface="Times New Roman"/>
                <a:sym typeface="Times New Roman"/>
              </a:rPr>
              <a:t>SPRCS NWEA MAP Test Data</a:t>
            </a:r>
            <a:endParaRPr/>
          </a:p>
        </p:txBody>
      </p:sp>
      <p:pic>
        <p:nvPicPr>
          <p:cNvPr descr="A graph of a number of numbers and a number of numbers&#10;&#10;Description automatically generated with medium confidence" id="103" name="Google Shape;103;p7"/>
          <p:cNvPicPr preferRelativeResize="0"/>
          <p:nvPr>
            <p:ph idx="1" type="body"/>
          </p:nvPr>
        </p:nvPicPr>
        <p:blipFill rotWithShape="1">
          <a:blip r:embed="rId3">
            <a:alphaModFix/>
          </a:blip>
          <a:srcRect b="0" l="0" r="0" t="0"/>
          <a:stretch/>
        </p:blipFill>
        <p:spPr>
          <a:xfrm>
            <a:off x="78492" y="2248930"/>
            <a:ext cx="4417308" cy="2828817"/>
          </a:xfrm>
          <a:prstGeom prst="rect">
            <a:avLst/>
          </a:prstGeom>
          <a:noFill/>
          <a:ln>
            <a:noFill/>
          </a:ln>
        </p:spPr>
      </p:pic>
      <p:pic>
        <p:nvPicPr>
          <p:cNvPr descr="A graph of a number of blue and yellow bars&#10;&#10;Description automatically generated" id="104" name="Google Shape;104;p7"/>
          <p:cNvPicPr preferRelativeResize="0"/>
          <p:nvPr>
            <p:ph idx="2" type="body"/>
          </p:nvPr>
        </p:nvPicPr>
        <p:blipFill rotWithShape="1">
          <a:blip r:embed="rId4">
            <a:alphaModFix/>
          </a:blip>
          <a:srcRect b="0" l="0" r="0" t="0"/>
          <a:stretch/>
        </p:blipFill>
        <p:spPr>
          <a:xfrm>
            <a:off x="4648199" y="2246970"/>
            <a:ext cx="4424015" cy="28288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Learn More</a:t>
            </a:r>
            <a:endParaRPr/>
          </a:p>
        </p:txBody>
      </p:sp>
      <p:sp>
        <p:nvSpPr>
          <p:cNvPr id="110" name="Google Shape;110;p8"/>
          <p:cNvSpPr txBox="1"/>
          <p:nvPr>
            <p:ph idx="1" type="body"/>
          </p:nvPr>
        </p:nvSpPr>
        <p:spPr>
          <a:xfrm>
            <a:off x="457200" y="1600201"/>
            <a:ext cx="4038600" cy="436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b="0" i="0" lang="en-US" u="sng">
                <a:solidFill>
                  <a:srgbClr val="333333"/>
                </a:solidFill>
                <a:latin typeface="Times New Roman"/>
                <a:ea typeface="Times New Roman"/>
                <a:cs typeface="Times New Roman"/>
                <a:sym typeface="Times New Roman"/>
                <a:hlinkClick r:id="rId3">
                  <a:extLst>
                    <a:ext uri="{A12FA001-AC4F-418D-AE19-62706E023703}">
                      <ahyp:hlinkClr val="tx"/>
                    </a:ext>
                  </a:extLst>
                </a:hlinkClick>
              </a:rPr>
              <a:t>“Examining COVID-19 learning recovery: A case study in individualized learning plans” </a:t>
            </a:r>
            <a:r>
              <a:rPr b="0" i="0" lang="en-US">
                <a:solidFill>
                  <a:schemeClr val="dk1"/>
                </a:solidFill>
                <a:latin typeface="Times New Roman"/>
                <a:ea typeface="Times New Roman"/>
                <a:cs typeface="Times New Roman"/>
                <a:sym typeface="Times New Roman"/>
              </a:rPr>
              <a:t>By Risa Sackman, Felix Fernandez and Liza Rodler</a:t>
            </a:r>
            <a:endParaRPr b="0" i="0">
              <a:solidFill>
                <a:schemeClr val="dk1"/>
              </a:solidFill>
              <a:latin typeface="Times New Roman"/>
              <a:ea typeface="Times New Roman"/>
              <a:cs typeface="Times New Roman"/>
              <a:sym typeface="Times New Roman"/>
            </a:endParaRPr>
          </a:p>
        </p:txBody>
      </p:sp>
      <p:pic>
        <p:nvPicPr>
          <p:cNvPr descr="A child writing on a paper&#10;&#10;Description automatically generated" id="111" name="Google Shape;111;p8"/>
          <p:cNvPicPr preferRelativeResize="0"/>
          <p:nvPr>
            <p:ph idx="2" type="body"/>
          </p:nvPr>
        </p:nvPicPr>
        <p:blipFill rotWithShape="1">
          <a:blip r:embed="rId4">
            <a:alphaModFix/>
          </a:blip>
          <a:srcRect b="0" l="0" r="0" t="0"/>
          <a:stretch/>
        </p:blipFill>
        <p:spPr>
          <a:xfrm>
            <a:off x="4828989" y="1600200"/>
            <a:ext cx="3677021" cy="4368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9"/>
          <p:cNvSpPr txBox="1"/>
          <p:nvPr>
            <p:ph type="title"/>
          </p:nvPr>
        </p:nvSpPr>
        <p:spPr>
          <a:xfrm>
            <a:off x="311700" y="593367"/>
            <a:ext cx="8520600" cy="763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latin typeface="Times New Roman"/>
                <a:ea typeface="Times New Roman"/>
                <a:cs typeface="Times New Roman"/>
                <a:sym typeface="Times New Roman"/>
              </a:rPr>
              <a:t>Agenda</a:t>
            </a:r>
            <a:endParaRPr/>
          </a:p>
        </p:txBody>
      </p:sp>
      <p:sp>
        <p:nvSpPr>
          <p:cNvPr id="117" name="Google Shape;117;p9"/>
          <p:cNvSpPr txBox="1"/>
          <p:nvPr>
            <p:ph idx="1" type="body"/>
          </p:nvPr>
        </p:nvSpPr>
        <p:spPr>
          <a:xfrm>
            <a:off x="311700" y="1645433"/>
            <a:ext cx="8520600" cy="4446400"/>
          </a:xfrm>
          <a:prstGeom prst="rect">
            <a:avLst/>
          </a:prstGeom>
          <a:noFill/>
          <a:ln>
            <a:noFill/>
          </a:ln>
        </p:spPr>
        <p:txBody>
          <a:bodyPr anchorCtr="0" anchor="t" bIns="45700" lIns="91425" spcFirstLastPara="1" rIns="91425" wrap="square" tIns="45700">
            <a:noAutofit/>
          </a:bodyPr>
          <a:lstStyle/>
          <a:p>
            <a:pPr indent="-457200" lvl="0" marL="482600" rtl="0" algn="l">
              <a:lnSpc>
                <a:spcPct val="100000"/>
              </a:lnSpc>
              <a:spcBef>
                <a:spcPts val="640"/>
              </a:spcBef>
              <a:spcAft>
                <a:spcPts val="0"/>
              </a:spcAft>
              <a:buSzPts val="3200"/>
              <a:buFont typeface="Arial"/>
              <a:buAutoNum type="arabicPeriod"/>
            </a:pPr>
            <a:r>
              <a:rPr lang="en-US" sz="2400">
                <a:latin typeface="Times New Roman"/>
                <a:ea typeface="Times New Roman"/>
                <a:cs typeface="Times New Roman"/>
                <a:sym typeface="Times New Roman"/>
              </a:rPr>
              <a:t>ILP Objectives &amp; Form</a:t>
            </a:r>
            <a:endParaRPr/>
          </a:p>
          <a:p>
            <a:pPr indent="-457200" lvl="0" marL="482600" rtl="0" algn="l">
              <a:lnSpc>
                <a:spcPct val="100000"/>
              </a:lnSpc>
              <a:spcBef>
                <a:spcPts val="640"/>
              </a:spcBef>
              <a:spcAft>
                <a:spcPts val="0"/>
              </a:spcAft>
              <a:buSzPts val="3200"/>
              <a:buFont typeface="Arial"/>
              <a:buAutoNum type="arabicPeriod"/>
            </a:pPr>
            <a:r>
              <a:rPr lang="en-US" sz="2400">
                <a:latin typeface="Times New Roman"/>
                <a:ea typeface="Times New Roman"/>
                <a:cs typeface="Times New Roman"/>
                <a:sym typeface="Times New Roman"/>
              </a:rPr>
              <a:t>ILP Process</a:t>
            </a:r>
            <a:endParaRPr/>
          </a:p>
          <a:p>
            <a:pPr indent="-457200" lvl="0" marL="482600" rtl="0" algn="l">
              <a:lnSpc>
                <a:spcPct val="100000"/>
              </a:lnSpc>
              <a:spcBef>
                <a:spcPts val="640"/>
              </a:spcBef>
              <a:spcAft>
                <a:spcPts val="0"/>
              </a:spcAft>
              <a:buSzPts val="3200"/>
              <a:buFont typeface="Arial"/>
              <a:buAutoNum type="arabicPeriod"/>
            </a:pPr>
            <a:r>
              <a:rPr lang="en-US" sz="2400">
                <a:latin typeface="Times New Roman"/>
                <a:ea typeface="Times New Roman"/>
                <a:cs typeface="Times New Roman"/>
                <a:sym typeface="Times New Roman"/>
              </a:rPr>
              <a:t>Setting Up Teachers for ILP Success by an Administrator </a:t>
            </a:r>
            <a:endParaRPr/>
          </a:p>
          <a:p>
            <a:pPr indent="-457200" lvl="0" marL="482600" rtl="0" algn="l">
              <a:lnSpc>
                <a:spcPct val="100000"/>
              </a:lnSpc>
              <a:spcBef>
                <a:spcPts val="640"/>
              </a:spcBef>
              <a:spcAft>
                <a:spcPts val="0"/>
              </a:spcAft>
              <a:buSzPts val="3200"/>
              <a:buFont typeface="Arial"/>
              <a:buAutoNum type="arabicPeriod"/>
            </a:pPr>
            <a:r>
              <a:rPr lang="en-US" sz="2400">
                <a:latin typeface="Times New Roman"/>
                <a:ea typeface="Times New Roman"/>
                <a:cs typeface="Times New Roman"/>
                <a:sym typeface="Times New Roman"/>
              </a:rPr>
              <a:t>Benefits of ILP Process</a:t>
            </a:r>
            <a:endParaRPr/>
          </a:p>
          <a:p>
            <a:pPr indent="-457200" lvl="0" marL="482600" rtl="0" algn="l">
              <a:lnSpc>
                <a:spcPct val="100000"/>
              </a:lnSpc>
              <a:spcBef>
                <a:spcPts val="640"/>
              </a:spcBef>
              <a:spcAft>
                <a:spcPts val="0"/>
              </a:spcAft>
              <a:buSzPts val="3200"/>
              <a:buFont typeface="Arial"/>
              <a:buAutoNum type="arabicPeriod"/>
            </a:pPr>
            <a:r>
              <a:rPr lang="en-US" sz="2400">
                <a:latin typeface="Times New Roman"/>
                <a:ea typeface="Times New Roman"/>
                <a:cs typeface="Times New Roman"/>
                <a:sym typeface="Times New Roman"/>
              </a:rPr>
              <a:t>Next Steps</a:t>
            </a:r>
            <a:endParaRPr/>
          </a:p>
          <a:p>
            <a:pPr indent="-228600" lvl="0" marL="457200" rtl="0" algn="l">
              <a:lnSpc>
                <a:spcPct val="100000"/>
              </a:lnSpc>
              <a:spcBef>
                <a:spcPts val="640"/>
              </a:spcBef>
              <a:spcAft>
                <a:spcPts val="0"/>
              </a:spcAft>
              <a:buSzPts val="3200"/>
              <a:buFont typeface="Arial"/>
              <a:buNone/>
            </a:pPr>
            <a:r>
              <a:t/>
            </a:r>
            <a:endParaRPr sz="240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 Pascal">
  <a:themeElements>
    <a:clrScheme name="Saint Pascals">
      <a:dk1>
        <a:srgbClr val="004580"/>
      </a:dk1>
      <a:lt1>
        <a:srgbClr val="F6CD1A"/>
      </a:lt1>
      <a:dk2>
        <a:srgbClr val="141313"/>
      </a:dk2>
      <a:lt2>
        <a:srgbClr val="FFFFFE"/>
      </a:lt2>
      <a:accent1>
        <a:srgbClr val="D84925"/>
      </a:accent1>
      <a:accent2>
        <a:srgbClr val="339837"/>
      </a:accent2>
      <a:accent3>
        <a:srgbClr val="AD1126"/>
      </a:accent3>
      <a:accent4>
        <a:srgbClr val="10A5B4"/>
      </a:accent4>
      <a:accent5>
        <a:srgbClr val="5D4C4C"/>
      </a:accent5>
      <a:accent6>
        <a:srgbClr val="827C6E"/>
      </a:accent6>
      <a:hlink>
        <a:srgbClr val="004580"/>
      </a:hlink>
      <a:folHlink>
        <a:srgbClr val="F6CD1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