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embeddedFontLst>
    <p:embeddedFont>
      <p:font typeface="Helvetica Neue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HelveticaNeue-regular.fnt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HelveticaNeue-italic.fntdata"/><Relationship Id="rId10" Type="http://schemas.openxmlformats.org/officeDocument/2006/relationships/slide" Target="slides/slide5.xml"/><Relationship Id="rId32" Type="http://schemas.openxmlformats.org/officeDocument/2006/relationships/font" Target="fonts/HelveticaNeue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HelveticaNeue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25e7ef4e9b8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" name="Google Shape;44;g25e7ef4e9b8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5e7ef4e9b8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5e7ef4e9b8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5e7ef4e9b8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5e7ef4e9b8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5e7ef4e9b8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5e7ef4e9b8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5e7ef4e9b8_0_3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5e7ef4e9b8_0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5e7ef4e9b8_0_3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5e7ef4e9b8_0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5e7ef4e9b8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5e7ef4e9b8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5e7ef4e9b8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5e7ef4e9b8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5e7ef4e9b8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5e7ef4e9b8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5e7ef4e9b8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5e7ef4e9b8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5e7ef4e9b8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5e7ef4e9b8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25e7ef4e9b8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25e7ef4e9b8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5e7ef4e9b8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5e7ef4e9b8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5e7ef4e9b8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5e7ef4e9b8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5e7ef4e9b8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5e7ef4e9b8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5e7ef4e9b8_0_2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5e7ef4e9b8_0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5e7ef4e9b8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5e7ef4e9b8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5e7ef4e9b8_0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5e7ef4e9b8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5e7ef4e9b8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5e7ef4e9b8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5e7ef4e9b8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5e7ef4e9b8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5e7ef4e9b8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5e7ef4e9b8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5e7ef4e9b8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5e7ef4e9b8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5e7ef4e9b8_0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5e7ef4e9b8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5e7ef4e9b8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5e7ef4e9b8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5e7ef4e9b8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5e7ef4e9b8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 Art.png" id="14" name="Google Shape;14;p2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>
            <a:off x="127000" y="0"/>
            <a:ext cx="665629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/>
          <p:nvPr>
            <p:ph type="title"/>
          </p:nvPr>
        </p:nvSpPr>
        <p:spPr>
          <a:xfrm>
            <a:off x="3471272" y="3305175"/>
            <a:ext cx="56727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  <a:defRPr b="0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" type="body"/>
          </p:nvPr>
        </p:nvSpPr>
        <p:spPr>
          <a:xfrm>
            <a:off x="3444285" y="2619375"/>
            <a:ext cx="5699700" cy="685800"/>
          </a:xfrm>
          <a:prstGeom prst="rect">
            <a:avLst/>
          </a:prstGeom>
          <a:solidFill>
            <a:srgbClr val="00458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92AB"/>
              </a:buClr>
              <a:buSzPts val="1800"/>
              <a:buNone/>
              <a:defRPr sz="1800">
                <a:solidFill>
                  <a:srgbClr val="8892AB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92AB"/>
              </a:buClr>
              <a:buSzPts val="1600"/>
              <a:buNone/>
              <a:defRPr sz="1600">
                <a:solidFill>
                  <a:srgbClr val="8892AB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92AB"/>
              </a:buClr>
              <a:buSzPts val="1400"/>
              <a:buNone/>
              <a:defRPr sz="1400">
                <a:solidFill>
                  <a:srgbClr val="8892AB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92AB"/>
              </a:buClr>
              <a:buSzPts val="1400"/>
              <a:buNone/>
              <a:defRPr sz="1400">
                <a:solidFill>
                  <a:srgbClr val="8892AB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92AB"/>
              </a:buClr>
              <a:buSzPts val="1400"/>
              <a:buNone/>
              <a:defRPr sz="1400">
                <a:solidFill>
                  <a:srgbClr val="8892AB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92AB"/>
              </a:buClr>
              <a:buSzPts val="1400"/>
              <a:buNone/>
              <a:defRPr sz="1400">
                <a:solidFill>
                  <a:srgbClr val="8892AB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92AB"/>
              </a:buClr>
              <a:buSzPts val="1400"/>
              <a:buNone/>
              <a:defRPr sz="1400">
                <a:solidFill>
                  <a:srgbClr val="8892AB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92AB"/>
              </a:buClr>
              <a:buSzPts val="1400"/>
              <a:buNone/>
              <a:defRPr sz="1400">
                <a:solidFill>
                  <a:srgbClr val="8892AB"/>
                </a:solidFill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0" type="dt"/>
          </p:nvPr>
        </p:nvSpPr>
        <p:spPr>
          <a:xfrm>
            <a:off x="3471273" y="4613945"/>
            <a:ext cx="1370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458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1" type="ftr"/>
          </p:nvPr>
        </p:nvSpPr>
        <p:spPr>
          <a:xfrm>
            <a:off x="5157648" y="4613945"/>
            <a:ext cx="2278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458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2" type="sldNum"/>
          </p:nvPr>
        </p:nvSpPr>
        <p:spPr>
          <a:xfrm>
            <a:off x="7780593" y="4613945"/>
            <a:ext cx="13635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0" name="Google Shape;20;p2"/>
          <p:cNvCxnSpPr/>
          <p:nvPr/>
        </p:nvCxnSpPr>
        <p:spPr>
          <a:xfrm>
            <a:off x="3444285" y="2145239"/>
            <a:ext cx="0" cy="2998200"/>
          </a:xfrm>
          <a:prstGeom prst="straightConnector1">
            <a:avLst/>
          </a:prstGeom>
          <a:noFill/>
          <a:ln cap="flat" cmpd="sng" w="38100">
            <a:solidFill>
              <a:srgbClr val="00457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NewStPascal_logo_2c_vert.png" id="21" name="Google Shape;2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5169" y="2948831"/>
            <a:ext cx="2053824" cy="19414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" type="body"/>
          </p:nvPr>
        </p:nvSpPr>
        <p:spPr>
          <a:xfrm>
            <a:off x="457200" y="1200151"/>
            <a:ext cx="4038600" cy="32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Font typeface="Arial"/>
              <a:buChar char="•"/>
              <a:defRPr sz="28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•"/>
              <a:defRPr sz="24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0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18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18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18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18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18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1800"/>
            </a:lvl9pPr>
          </a:lstStyle>
          <a:p/>
        </p:txBody>
      </p:sp>
      <p:sp>
        <p:nvSpPr>
          <p:cNvPr id="25" name="Google Shape;25;p3"/>
          <p:cNvSpPr txBox="1"/>
          <p:nvPr>
            <p:ph idx="2" type="body"/>
          </p:nvPr>
        </p:nvSpPr>
        <p:spPr>
          <a:xfrm>
            <a:off x="4648200" y="1200150"/>
            <a:ext cx="4038600" cy="32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Font typeface="Arial"/>
              <a:buChar char="•"/>
              <a:defRPr sz="28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•"/>
              <a:defRPr sz="24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0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18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18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18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18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18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1800"/>
            </a:lvl9pPr>
          </a:lstStyle>
          <a:p/>
        </p:txBody>
      </p:sp>
      <p:sp>
        <p:nvSpPr>
          <p:cNvPr id="26" name="Google Shape;26;p3"/>
          <p:cNvSpPr txBox="1"/>
          <p:nvPr>
            <p:ph idx="10" type="dt"/>
          </p:nvPr>
        </p:nvSpPr>
        <p:spPr>
          <a:xfrm>
            <a:off x="2290229" y="4613945"/>
            <a:ext cx="1370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"/>
          <p:cNvSpPr txBox="1"/>
          <p:nvPr>
            <p:ph idx="11" type="ftr"/>
          </p:nvPr>
        </p:nvSpPr>
        <p:spPr>
          <a:xfrm>
            <a:off x="4411073" y="4613945"/>
            <a:ext cx="2278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"/>
          <p:cNvSpPr txBox="1"/>
          <p:nvPr>
            <p:ph idx="12" type="sldNum"/>
          </p:nvPr>
        </p:nvSpPr>
        <p:spPr>
          <a:xfrm>
            <a:off x="7323394" y="4616449"/>
            <a:ext cx="1363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  <a:defRPr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45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45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45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45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45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45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45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45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45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0" type="dt"/>
          </p:nvPr>
        </p:nvSpPr>
        <p:spPr>
          <a:xfrm>
            <a:off x="2290229" y="4613945"/>
            <a:ext cx="1370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1" type="ftr"/>
          </p:nvPr>
        </p:nvSpPr>
        <p:spPr>
          <a:xfrm>
            <a:off x="4411073" y="4613945"/>
            <a:ext cx="2278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2" type="sldNum"/>
          </p:nvPr>
        </p:nvSpPr>
        <p:spPr>
          <a:xfrm>
            <a:off x="7323394" y="4616449"/>
            <a:ext cx="1363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45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45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45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45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45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45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45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45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45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0" name="Google Shape;40;p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1" name="Google Shape;4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0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200150"/>
            <a:ext cx="8229600" cy="32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2290229" y="4613945"/>
            <a:ext cx="1370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45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4411073" y="4613945"/>
            <a:ext cx="2278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45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7323394" y="4616449"/>
            <a:ext cx="1363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45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45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45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45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45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45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45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45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45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NewStPascal_logo_2c_hoz.png" id="11" name="Google Shape;11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64992" y="4520557"/>
            <a:ext cx="1522241" cy="5036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Google Shape;12;p1"/>
          <p:cNvCxnSpPr/>
          <p:nvPr/>
        </p:nvCxnSpPr>
        <p:spPr>
          <a:xfrm flipH="1" rot="10800000">
            <a:off x="2290229" y="4887893"/>
            <a:ext cx="6396600" cy="2400"/>
          </a:xfrm>
          <a:prstGeom prst="straightConnector1">
            <a:avLst/>
          </a:prstGeom>
          <a:noFill/>
          <a:ln cap="flat" cmpd="sng" w="101600">
            <a:solidFill>
              <a:srgbClr val="0045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hyperlink" Target="mailto:icollierpaske@stpascalschool.org" TargetMode="External"/><Relationship Id="rId4" Type="http://schemas.openxmlformats.org/officeDocument/2006/relationships/hyperlink" Target="mailto:sbruce@stpascalschool.org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3471272" y="3305175"/>
            <a:ext cx="5672700" cy="1021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The essential questions surrounding NWEA MAP test data interpretation, SMART goal setting, and tailored strategies for student success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" name="Google Shape;47;p7"/>
          <p:cNvSpPr txBox="1"/>
          <p:nvPr>
            <p:ph idx="1" type="body"/>
          </p:nvPr>
        </p:nvSpPr>
        <p:spPr>
          <a:xfrm>
            <a:off x="3457775" y="2149375"/>
            <a:ext cx="5699700" cy="1086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" sz="2800">
                <a:latin typeface="Times New Roman"/>
                <a:ea typeface="Times New Roman"/>
                <a:cs typeface="Times New Roman"/>
                <a:sym typeface="Times New Roman"/>
              </a:rPr>
              <a:t>Overview on Individual Learning Plans for Teachers and Administrators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8" name="Google Shape;4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5800" y="322225"/>
            <a:ext cx="1086600" cy="108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What is an ILP?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7" name="Google Shape;117;p16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0850" lvl="0" marL="457200" rtl="0" algn="l">
              <a:spcBef>
                <a:spcPts val="640"/>
              </a:spcBef>
              <a:spcAft>
                <a:spcPts val="0"/>
              </a:spcAft>
              <a:buSzPts val="3500"/>
              <a:buFont typeface="Times New Roman"/>
              <a:buChar char="•"/>
            </a:pPr>
            <a:r>
              <a:rPr lang="en" sz="3500">
                <a:latin typeface="Times New Roman"/>
                <a:ea typeface="Times New Roman"/>
                <a:cs typeface="Times New Roman"/>
                <a:sym typeface="Times New Roman"/>
              </a:rPr>
              <a:t>Written document with SMART </a:t>
            </a:r>
            <a:r>
              <a:rPr lang="en" sz="3500">
                <a:latin typeface="Times New Roman"/>
                <a:ea typeface="Times New Roman"/>
                <a:cs typeface="Times New Roman"/>
                <a:sym typeface="Times New Roman"/>
              </a:rPr>
              <a:t>differentiation</a:t>
            </a:r>
            <a:r>
              <a:rPr lang="en" sz="3500">
                <a:latin typeface="Times New Roman"/>
                <a:ea typeface="Times New Roman"/>
                <a:cs typeface="Times New Roman"/>
                <a:sym typeface="Times New Roman"/>
              </a:rPr>
              <a:t> strategies the teacher will introduce between testing windows</a:t>
            </a:r>
            <a:endParaRPr sz="3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8" name="Google Shape;118;p16"/>
          <p:cNvSpPr/>
          <p:nvPr/>
        </p:nvSpPr>
        <p:spPr>
          <a:xfrm>
            <a:off x="8390725" y="4437050"/>
            <a:ext cx="322200" cy="3222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/>
          <p:nvPr>
            <p:ph type="title"/>
          </p:nvPr>
        </p:nvSpPr>
        <p:spPr>
          <a:xfrm>
            <a:off x="311700" y="903600"/>
            <a:ext cx="23778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Example of an ILP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4" name="Google Shape;12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2000" y="123950"/>
            <a:ext cx="5488250" cy="462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7"/>
          <p:cNvSpPr/>
          <p:nvPr/>
        </p:nvSpPr>
        <p:spPr>
          <a:xfrm>
            <a:off x="2280500" y="4424700"/>
            <a:ext cx="322200" cy="3222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2838" y="0"/>
            <a:ext cx="452897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8"/>
          <p:cNvSpPr txBox="1"/>
          <p:nvPr/>
        </p:nvSpPr>
        <p:spPr>
          <a:xfrm>
            <a:off x="285075" y="669275"/>
            <a:ext cx="30000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Example of an ILP, continued</a:t>
            </a:r>
            <a:endParaRPr sz="4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2" name="Google Shape;132;p18"/>
          <p:cNvSpPr/>
          <p:nvPr/>
        </p:nvSpPr>
        <p:spPr>
          <a:xfrm>
            <a:off x="2243325" y="4412275"/>
            <a:ext cx="322200" cy="3222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"/>
          <p:cNvSpPr txBox="1"/>
          <p:nvPr>
            <p:ph type="title"/>
          </p:nvPr>
        </p:nvSpPr>
        <p:spPr>
          <a:xfrm>
            <a:off x="311700" y="184750"/>
            <a:ext cx="85206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Why use NWEA Test data?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8" name="Google Shape;13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3325" y="962900"/>
            <a:ext cx="4383325" cy="372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125" y="1231250"/>
            <a:ext cx="3817350" cy="207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9"/>
          <p:cNvSpPr/>
          <p:nvPr/>
        </p:nvSpPr>
        <p:spPr>
          <a:xfrm>
            <a:off x="2305275" y="4370600"/>
            <a:ext cx="322200" cy="3222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Which NWEA reports do we use?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6" name="Google Shape;14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6675" y="1152650"/>
            <a:ext cx="6258975" cy="351990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0"/>
          <p:cNvSpPr/>
          <p:nvPr/>
        </p:nvSpPr>
        <p:spPr>
          <a:xfrm>
            <a:off x="8415525" y="4350350"/>
            <a:ext cx="322200" cy="3222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latin typeface="Times New Roman"/>
                <a:ea typeface="Times New Roman"/>
                <a:cs typeface="Times New Roman"/>
                <a:sym typeface="Times New Roman"/>
              </a:rPr>
              <a:t>Who is Responsible?</a:t>
            </a:r>
            <a:endParaRPr sz="4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3" name="Google Shape;153;p21"/>
          <p:cNvSpPr txBox="1"/>
          <p:nvPr/>
        </p:nvSpPr>
        <p:spPr>
          <a:xfrm>
            <a:off x="457200" y="1227000"/>
            <a:ext cx="8229600" cy="33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Administration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○"/>
            </a:pP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Scheduling professional development and ILP </a:t>
            </a: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work days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○"/>
            </a:pP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Internalizing data, sorting it, and sharing it with </a:t>
            </a: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teachers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○"/>
            </a:pP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Supporting teachers when they identify learning and curriculum gaps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Teachers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○"/>
            </a:pP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Internalizing data and their curriculum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○"/>
            </a:pP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Writing and implementing ILPs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○"/>
            </a:pP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Reflecting on which teaching practices worked and which did not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4" name="Google Shape;154;p21"/>
          <p:cNvSpPr/>
          <p:nvPr/>
        </p:nvSpPr>
        <p:spPr>
          <a:xfrm>
            <a:off x="8390725" y="4437050"/>
            <a:ext cx="322200" cy="3222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Who is Responsible?, 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continued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0" name="Google Shape;160;p22"/>
          <p:cNvSpPr txBox="1"/>
          <p:nvPr/>
        </p:nvSpPr>
        <p:spPr>
          <a:xfrm>
            <a:off x="358025" y="1301350"/>
            <a:ext cx="81072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Students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○"/>
            </a:pP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Reading and understanding their ILP (middle school)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○"/>
            </a:pP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Having a growth mindset about learning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○"/>
            </a:pP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Attending school and participating in class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Families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○"/>
            </a:pP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Attending parent/teacher conferences to learn about the ILP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○"/>
            </a:pP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Encouraging learning at home by following teachers’ instructions on what can be done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○"/>
            </a:pP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Keeping an open connection between school and home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1" name="Google Shape;161;p22"/>
          <p:cNvSpPr/>
          <p:nvPr/>
        </p:nvSpPr>
        <p:spPr>
          <a:xfrm>
            <a:off x="8390725" y="4437050"/>
            <a:ext cx="322200" cy="3222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"/>
          <p:cNvSpPr txBox="1"/>
          <p:nvPr>
            <p:ph type="title"/>
          </p:nvPr>
        </p:nvSpPr>
        <p:spPr>
          <a:xfrm>
            <a:off x="457200" y="86303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Times New Roman"/>
                <a:ea typeface="Times New Roman"/>
                <a:cs typeface="Times New Roman"/>
                <a:sym typeface="Times New Roman"/>
              </a:rPr>
              <a:t>Where are ILPs stored? - Google Docs</a:t>
            </a:r>
            <a:endParaRPr sz="4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7" name="Google Shape;16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688" y="943700"/>
            <a:ext cx="8766623" cy="3413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3"/>
          <p:cNvSpPr/>
          <p:nvPr/>
        </p:nvSpPr>
        <p:spPr>
          <a:xfrm>
            <a:off x="8390725" y="4437050"/>
            <a:ext cx="322200" cy="3222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When are ILPs written?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4" name="Google Shape;174;p24"/>
          <p:cNvSpPr txBox="1"/>
          <p:nvPr/>
        </p:nvSpPr>
        <p:spPr>
          <a:xfrm>
            <a:off x="470975" y="1264175"/>
            <a:ext cx="8229600" cy="31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●"/>
            </a:pPr>
            <a:r>
              <a:rPr lang="en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NWEA Testing Window - Fall (September), Winter (January), Spring (May)</a:t>
            </a:r>
            <a:endParaRPr sz="1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○"/>
            </a:pPr>
            <a:r>
              <a:rPr lang="en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Teachers and administrators meet and discuss data</a:t>
            </a:r>
            <a:endParaRPr sz="1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○"/>
            </a:pPr>
            <a:r>
              <a:rPr lang="en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Teachers write the SMART strategies and </a:t>
            </a:r>
            <a:r>
              <a:rPr lang="en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implement</a:t>
            </a:r>
            <a:r>
              <a:rPr lang="en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them</a:t>
            </a:r>
            <a:endParaRPr sz="1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●"/>
            </a:pPr>
            <a:r>
              <a:rPr lang="en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After the next testing window:</a:t>
            </a:r>
            <a:endParaRPr sz="1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○"/>
            </a:pPr>
            <a:r>
              <a:rPr lang="en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Teachers and administrators meet and discuss the new data - what stories </a:t>
            </a:r>
            <a:r>
              <a:rPr lang="en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does it tell?</a:t>
            </a:r>
            <a:endParaRPr sz="1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○"/>
            </a:pPr>
            <a:r>
              <a:rPr lang="en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Teachers write reflections about their teaching practices</a:t>
            </a:r>
            <a:endParaRPr sz="1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○"/>
            </a:pPr>
            <a:r>
              <a:rPr lang="en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Teacher write new SMART strategies and implement them</a:t>
            </a:r>
            <a:endParaRPr sz="1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5" name="Google Shape;175;p24"/>
          <p:cNvSpPr/>
          <p:nvPr/>
        </p:nvSpPr>
        <p:spPr>
          <a:xfrm>
            <a:off x="8390725" y="4437050"/>
            <a:ext cx="322200" cy="3222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When are ILPs shared?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1" name="Google Shape;181;p25"/>
          <p:cNvSpPr txBox="1"/>
          <p:nvPr/>
        </p:nvSpPr>
        <p:spPr>
          <a:xfrm>
            <a:off x="359425" y="1165025"/>
            <a:ext cx="8229600" cy="31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Teachers share ILPs with: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○"/>
            </a:pP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Students - after they are written, in a one-on-one conference (Middle school)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○"/>
            </a:pP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Families - during Fall and Spring parent/teacher conferences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○"/>
            </a:pP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Tutors and volunteers - when they are utilized within the school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○"/>
            </a:pP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Specialist teachers - cross-</a:t>
            </a: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curricular</a:t>
            </a: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learning is added when needed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2" name="Google Shape;182;p25"/>
          <p:cNvSpPr/>
          <p:nvPr/>
        </p:nvSpPr>
        <p:spPr>
          <a:xfrm>
            <a:off x="8390725" y="4437050"/>
            <a:ext cx="322200" cy="3222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Introduction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" name="Google Shape;54;p8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50">
                <a:solidFill>
                  <a:srgbClr val="05336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Inna Collier Paske, M.S. &amp; M.A.Ed.</a:t>
            </a:r>
            <a:endParaRPr sz="1950">
              <a:solidFill>
                <a:srgbClr val="05336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950">
                <a:solidFill>
                  <a:srgbClr val="05336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Principal at St. Pascal Regional Catholic School (SPRCS)</a:t>
            </a:r>
            <a:endParaRPr sz="1950">
              <a:solidFill>
                <a:srgbClr val="05336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2425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5336D"/>
              </a:buClr>
              <a:buSzPts val="1950"/>
              <a:buFont typeface="Times New Roman"/>
              <a:buChar char="●"/>
            </a:pPr>
            <a:r>
              <a:rPr lang="en" sz="1950">
                <a:solidFill>
                  <a:srgbClr val="05336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r>
            <a:r>
              <a:rPr baseline="30000" lang="en" sz="1300">
                <a:solidFill>
                  <a:srgbClr val="05336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</a:t>
            </a:r>
            <a:r>
              <a:rPr lang="en" sz="1950">
                <a:solidFill>
                  <a:srgbClr val="05336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year as a principal at SPRCS</a:t>
            </a:r>
            <a:endParaRPr sz="1950">
              <a:solidFill>
                <a:srgbClr val="05336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24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336D"/>
              </a:buClr>
              <a:buSzPts val="1950"/>
              <a:buFont typeface="Times New Roman"/>
              <a:buChar char="●"/>
            </a:pPr>
            <a:r>
              <a:rPr lang="en" sz="1950">
                <a:solidFill>
                  <a:srgbClr val="05336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Former K-12 School Counselor, ESL Teacher</a:t>
            </a:r>
            <a:endParaRPr sz="1950">
              <a:solidFill>
                <a:srgbClr val="05336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en" sz="1950" u="sng">
                <a:solidFill>
                  <a:srgbClr val="05336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icollierpaske@stpascalschool.org</a:t>
            </a:r>
            <a:endParaRPr sz="1950" u="sng">
              <a:solidFill>
                <a:srgbClr val="05336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" name="Google Shape;55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4504" y="1017725"/>
            <a:ext cx="2387801" cy="3576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8144" y="3899419"/>
            <a:ext cx="5727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8"/>
          <p:cNvSpPr/>
          <p:nvPr/>
        </p:nvSpPr>
        <p:spPr>
          <a:xfrm>
            <a:off x="2230925" y="4472125"/>
            <a:ext cx="322200" cy="3222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latin typeface="Times New Roman"/>
                <a:ea typeface="Times New Roman"/>
                <a:cs typeface="Times New Roman"/>
                <a:sym typeface="Times New Roman"/>
              </a:rPr>
              <a:t>How are SMART Strategies decided?</a:t>
            </a:r>
            <a:endParaRPr sz="4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8" name="Google Shape;18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9725" y="1063375"/>
            <a:ext cx="3929357" cy="3439749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6"/>
          <p:cNvSpPr txBox="1"/>
          <p:nvPr/>
        </p:nvSpPr>
        <p:spPr>
          <a:xfrm>
            <a:off x="457200" y="1487300"/>
            <a:ext cx="2850600" cy="23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NWEA’s Learning Continuum is accessed</a:t>
            </a: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0" name="Google Shape;190;p26"/>
          <p:cNvSpPr/>
          <p:nvPr/>
        </p:nvSpPr>
        <p:spPr>
          <a:xfrm>
            <a:off x="8390725" y="4437050"/>
            <a:ext cx="322200" cy="3222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Skills are chosen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6" name="Google Shape;19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738" y="947724"/>
            <a:ext cx="8426526" cy="354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7"/>
          <p:cNvSpPr/>
          <p:nvPr/>
        </p:nvSpPr>
        <p:spPr>
          <a:xfrm>
            <a:off x="8390725" y="4437050"/>
            <a:ext cx="322200" cy="3222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SMART Strategies are written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3" name="Google Shape;203;p28"/>
          <p:cNvSpPr txBox="1"/>
          <p:nvPr/>
        </p:nvSpPr>
        <p:spPr>
          <a:xfrm>
            <a:off x="228600" y="1115450"/>
            <a:ext cx="8686800" cy="32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Skill: Telling time</a:t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Strategy: Once a week, in a small group, Manny will practice telling time with a manipulative clock. He will tell time to the hour and half hour until mastery, then telling time to the minute will be introduced.</a:t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4" name="Google Shape;204;p28"/>
          <p:cNvSpPr/>
          <p:nvPr/>
        </p:nvSpPr>
        <p:spPr>
          <a:xfrm>
            <a:off x="8390725" y="4437050"/>
            <a:ext cx="322200" cy="3222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How do you know…?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0" name="Google Shape;210;p29"/>
          <p:cNvSpPr txBox="1"/>
          <p:nvPr/>
        </p:nvSpPr>
        <p:spPr>
          <a:xfrm>
            <a:off x="359425" y="1202200"/>
            <a:ext cx="3891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Which </a:t>
            </a: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skills to pick?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to write a SMART strategy?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this aligns to your curriculum? 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these SMART strategies look like from K-8?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Shea’s Session, 1:00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1" name="Google Shape;211;p29"/>
          <p:cNvSpPr txBox="1"/>
          <p:nvPr/>
        </p:nvSpPr>
        <p:spPr>
          <a:xfrm>
            <a:off x="5378975" y="1202250"/>
            <a:ext cx="2925000" cy="27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this will fit into your school year?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to understand data trends?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to decide which strands to focus on?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Inna’s session, 10:00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2" name="Google Shape;212;p29"/>
          <p:cNvSpPr/>
          <p:nvPr/>
        </p:nvSpPr>
        <p:spPr>
          <a:xfrm>
            <a:off x="8390725" y="4437050"/>
            <a:ext cx="322200" cy="3222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3" name="Google Shape;213;p29"/>
          <p:cNvSpPr/>
          <p:nvPr/>
        </p:nvSpPr>
        <p:spPr>
          <a:xfrm>
            <a:off x="7882575" y="4437050"/>
            <a:ext cx="322200" cy="3222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0"/>
          <p:cNvSpPr txBox="1"/>
          <p:nvPr>
            <p:ph type="title"/>
          </p:nvPr>
        </p:nvSpPr>
        <p:spPr>
          <a:xfrm>
            <a:off x="457200" y="1916329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Times New Roman"/>
                <a:ea typeface="Times New Roman"/>
                <a:cs typeface="Times New Roman"/>
                <a:sym typeface="Times New Roman"/>
              </a:rPr>
              <a:t>Q &amp; A</a:t>
            </a:r>
            <a:endParaRPr sz="6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9" name="Google Shape;21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5800" y="322225"/>
            <a:ext cx="1086600" cy="108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Contact us: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5" name="Google Shape;225;p31"/>
          <p:cNvSpPr txBox="1"/>
          <p:nvPr/>
        </p:nvSpPr>
        <p:spPr>
          <a:xfrm>
            <a:off x="768425" y="1127850"/>
            <a:ext cx="7411500" cy="33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Inna Collier Paske, Principal</a:t>
            </a: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icollierpaske@stpascalschool.org</a:t>
            </a: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Shea Bruce, Director of Curriculum and Instruction</a:t>
            </a: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sbruce@stpascalschool.org</a:t>
            </a:r>
            <a:r>
              <a:rPr lang="en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Introduction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3" name="Google Shape;63;p9"/>
          <p:cNvSpPr txBox="1"/>
          <p:nvPr>
            <p:ph idx="1" type="body"/>
          </p:nvPr>
        </p:nvSpPr>
        <p:spPr>
          <a:xfrm>
            <a:off x="311700" y="1234075"/>
            <a:ext cx="5637300" cy="333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Shea Bruce, M.A.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Director of Curriculum and Instruction at St. Pascal Regional Catholic School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640"/>
              </a:spcBef>
              <a:spcAft>
                <a:spcPts val="0"/>
              </a:spcAft>
              <a:buSzPts val="1800"/>
              <a:buFont typeface="Times New Roman"/>
              <a:buChar char="•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9th year in education, 8th at St. Pascal Regional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•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Former Kindergarten and third grade teacher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•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K-12 Reading License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•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Alum of University of St. Thomas and St. Mary’s University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sbruce@stpascalschool.org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4" name="Google Shape;64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0628" y="1111075"/>
            <a:ext cx="2383925" cy="358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8144" y="3899419"/>
            <a:ext cx="5727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9"/>
          <p:cNvSpPr/>
          <p:nvPr/>
        </p:nvSpPr>
        <p:spPr>
          <a:xfrm>
            <a:off x="2292875" y="4472125"/>
            <a:ext cx="322200" cy="3222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Agenda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" name="Google Shape;72;p10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The Essential Questions </a:t>
            </a: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behind</a:t>
            </a: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 ILPs: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spcBef>
                <a:spcPts val="640"/>
              </a:spcBef>
              <a:spcAft>
                <a:spcPts val="0"/>
              </a:spcAft>
              <a:buSzPts val="2000"/>
              <a:buFont typeface="Times New Roman"/>
              <a:buChar char="•"/>
            </a:pP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The “Why” behind ILPs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Times New Roman"/>
              <a:buChar char="•"/>
            </a:pP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What are ILPs?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Times New Roman"/>
              <a:buChar char="•"/>
            </a:pP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Which NWEA Reports do we use?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Times New Roman"/>
              <a:buChar char="•"/>
            </a:pP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Who takes responsibility for the different steps of the process?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Times New Roman"/>
              <a:buChar char="•"/>
            </a:pP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Where are ILPs stored?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Times New Roman"/>
              <a:buChar char="•"/>
            </a:pP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When are ILPs written and shared with stakeholders?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Times New Roman"/>
              <a:buChar char="•"/>
            </a:pP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How are the SMART strategies decided?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" name="Google Shape;73;p10"/>
          <p:cNvSpPr/>
          <p:nvPr/>
        </p:nvSpPr>
        <p:spPr>
          <a:xfrm>
            <a:off x="8390725" y="4437050"/>
            <a:ext cx="322200" cy="3222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4" name="Google Shape;74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5800" y="322225"/>
            <a:ext cx="1086600" cy="108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 txBox="1"/>
          <p:nvPr>
            <p:ph type="title"/>
          </p:nvPr>
        </p:nvSpPr>
        <p:spPr>
          <a:xfrm>
            <a:off x="311700" y="234325"/>
            <a:ext cx="85206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SPR - Pillars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0" name="Google Shape;8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6413" y="1017725"/>
            <a:ext cx="5991173" cy="343145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1"/>
          <p:cNvSpPr/>
          <p:nvPr/>
        </p:nvSpPr>
        <p:spPr>
          <a:xfrm>
            <a:off x="8390725" y="4437050"/>
            <a:ext cx="322200" cy="3222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2"/>
          <p:cNvSpPr txBox="1"/>
          <p:nvPr>
            <p:ph type="title"/>
          </p:nvPr>
        </p:nvSpPr>
        <p:spPr>
          <a:xfrm>
            <a:off x="3471275" y="1041100"/>
            <a:ext cx="5672700" cy="3285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5336D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rgbClr val="05336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Using high quality curriculum </a:t>
            </a:r>
            <a:endParaRPr sz="2000">
              <a:solidFill>
                <a:srgbClr val="05336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336D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rgbClr val="05336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Teaching grade-level standards</a:t>
            </a:r>
            <a:endParaRPr sz="2000">
              <a:solidFill>
                <a:srgbClr val="05336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336D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rgbClr val="05336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Scaffolding and enrichment when needed</a:t>
            </a:r>
            <a:endParaRPr sz="2000">
              <a:solidFill>
                <a:srgbClr val="05336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336D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rgbClr val="05336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Differentiation vs. universal design in interventions</a:t>
            </a:r>
            <a:endParaRPr sz="2000">
              <a:solidFill>
                <a:srgbClr val="05336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336D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rgbClr val="05336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Growth mindset </a:t>
            </a:r>
            <a:endParaRPr sz="2000">
              <a:solidFill>
                <a:srgbClr val="05336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336D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rgbClr val="05336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Instilling a life-long learning mentality</a:t>
            </a:r>
            <a:endParaRPr sz="2000">
              <a:solidFill>
                <a:srgbClr val="05336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87" name="Google Shape;87;p12"/>
          <p:cNvSpPr txBox="1"/>
          <p:nvPr>
            <p:ph idx="1" type="body"/>
          </p:nvPr>
        </p:nvSpPr>
        <p:spPr>
          <a:xfrm>
            <a:off x="3457785" y="152400"/>
            <a:ext cx="5699700" cy="685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We Believe in Academic Excellence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8" name="Google Shape;88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033876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2"/>
          <p:cNvSpPr/>
          <p:nvPr/>
        </p:nvSpPr>
        <p:spPr>
          <a:xfrm>
            <a:off x="8601425" y="4610550"/>
            <a:ext cx="322200" cy="3222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Learn</a:t>
            </a:r>
            <a:endParaRPr/>
          </a:p>
        </p:txBody>
      </p:sp>
      <p:pic>
        <p:nvPicPr>
          <p:cNvPr id="95" name="Google Shape;9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7974" y="283900"/>
            <a:ext cx="5953476" cy="44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3"/>
          <p:cNvSpPr/>
          <p:nvPr/>
        </p:nvSpPr>
        <p:spPr>
          <a:xfrm>
            <a:off x="8390725" y="4437050"/>
            <a:ext cx="322200" cy="3222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/>
          <p:nvPr>
            <p:ph type="title"/>
          </p:nvPr>
        </p:nvSpPr>
        <p:spPr>
          <a:xfrm>
            <a:off x="311700" y="271525"/>
            <a:ext cx="85206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Why?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2" name="Google Shape;102;p14"/>
          <p:cNvSpPr txBox="1"/>
          <p:nvPr>
            <p:ph idx="1" type="body"/>
          </p:nvPr>
        </p:nvSpPr>
        <p:spPr>
          <a:xfrm>
            <a:off x="311700" y="992925"/>
            <a:ext cx="8520600" cy="333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74650" lvl="0" marL="457200" rtl="0" algn="l">
              <a:spcBef>
                <a:spcPts val="640"/>
              </a:spcBef>
              <a:spcAft>
                <a:spcPts val="0"/>
              </a:spcAft>
              <a:buSzPts val="2300"/>
              <a:buFont typeface="Times New Roman"/>
              <a:buChar char="•"/>
            </a:pPr>
            <a:r>
              <a:rPr lang="en" sz="2300">
                <a:latin typeface="Times New Roman"/>
                <a:ea typeface="Times New Roman"/>
                <a:cs typeface="Times New Roman"/>
                <a:sym typeface="Times New Roman"/>
              </a:rPr>
              <a:t>Internalizing data and improving scores on the NWEA MAP test</a:t>
            </a: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•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Knowing what to teach next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•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Where students’ “missing building blocks” are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74650" lvl="0" marL="457200" rtl="0" algn="l">
              <a:spcBef>
                <a:spcPts val="640"/>
              </a:spcBef>
              <a:spcAft>
                <a:spcPts val="0"/>
              </a:spcAft>
              <a:buSzPts val="2300"/>
              <a:buFont typeface="Times New Roman"/>
              <a:buChar char="•"/>
            </a:pPr>
            <a:r>
              <a:rPr lang="en" sz="2300">
                <a:latin typeface="Times New Roman"/>
                <a:ea typeface="Times New Roman"/>
                <a:cs typeface="Times New Roman"/>
                <a:sym typeface="Times New Roman"/>
              </a:rPr>
              <a:t>Ensuring </a:t>
            </a:r>
            <a:r>
              <a:rPr lang="en" sz="2300">
                <a:latin typeface="Times New Roman"/>
                <a:ea typeface="Times New Roman"/>
                <a:cs typeface="Times New Roman"/>
                <a:sym typeface="Times New Roman"/>
              </a:rPr>
              <a:t>differentiated</a:t>
            </a:r>
            <a:r>
              <a:rPr lang="en" sz="2300">
                <a:latin typeface="Times New Roman"/>
                <a:ea typeface="Times New Roman"/>
                <a:cs typeface="Times New Roman"/>
                <a:sym typeface="Times New Roman"/>
              </a:rPr>
              <a:t> instruction for all students in all grade levels</a:t>
            </a: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•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High-quality curriculum and the introduction of other skills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74650" lvl="0" marL="457200" rtl="0" algn="l">
              <a:spcBef>
                <a:spcPts val="640"/>
              </a:spcBef>
              <a:spcAft>
                <a:spcPts val="0"/>
              </a:spcAft>
              <a:buSzPts val="2300"/>
              <a:buFont typeface="Times New Roman"/>
              <a:buChar char="•"/>
            </a:pPr>
            <a:r>
              <a:rPr lang="en" sz="2300">
                <a:latin typeface="Times New Roman"/>
                <a:ea typeface="Times New Roman"/>
                <a:cs typeface="Times New Roman"/>
                <a:sym typeface="Times New Roman"/>
              </a:rPr>
              <a:t>Connecting and </a:t>
            </a:r>
            <a:r>
              <a:rPr lang="en" sz="2300">
                <a:latin typeface="Times New Roman"/>
                <a:ea typeface="Times New Roman"/>
                <a:cs typeface="Times New Roman"/>
                <a:sym typeface="Times New Roman"/>
              </a:rPr>
              <a:t>communicating with families about their student’s learning </a:t>
            </a: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•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How can they help? 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3" name="Google Shape;103;p14"/>
          <p:cNvSpPr/>
          <p:nvPr/>
        </p:nvSpPr>
        <p:spPr>
          <a:xfrm>
            <a:off x="8390725" y="4437050"/>
            <a:ext cx="322200" cy="3222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St. Pascal’s NWEA Test Data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9" name="Google Shape;10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75" y="1581950"/>
            <a:ext cx="3939426" cy="252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8025" y="1525300"/>
            <a:ext cx="4034051" cy="257944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5"/>
          <p:cNvSpPr/>
          <p:nvPr/>
        </p:nvSpPr>
        <p:spPr>
          <a:xfrm>
            <a:off x="8390725" y="4437050"/>
            <a:ext cx="322200" cy="3222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 Pascal">
  <a:themeElements>
    <a:clrScheme name="Saint Pascals">
      <a:dk1>
        <a:srgbClr val="004580"/>
      </a:dk1>
      <a:lt1>
        <a:srgbClr val="F6CD1A"/>
      </a:lt1>
      <a:dk2>
        <a:srgbClr val="141313"/>
      </a:dk2>
      <a:lt2>
        <a:srgbClr val="FFFFFE"/>
      </a:lt2>
      <a:accent1>
        <a:srgbClr val="D84925"/>
      </a:accent1>
      <a:accent2>
        <a:srgbClr val="339837"/>
      </a:accent2>
      <a:accent3>
        <a:srgbClr val="AD1126"/>
      </a:accent3>
      <a:accent4>
        <a:srgbClr val="10A5B4"/>
      </a:accent4>
      <a:accent5>
        <a:srgbClr val="5D4C4C"/>
      </a:accent5>
      <a:accent6>
        <a:srgbClr val="827C6E"/>
      </a:accent6>
      <a:hlink>
        <a:srgbClr val="004580"/>
      </a:hlink>
      <a:folHlink>
        <a:srgbClr val="F6CD1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