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5" r:id="rId6"/>
  </p:sldMasterIdLst>
  <p:notesMasterIdLst>
    <p:notesMasterId r:id="rId33"/>
  </p:notesMasterIdLst>
  <p:handoutMasterIdLst>
    <p:handoutMasterId r:id="rId34"/>
  </p:handoutMasterIdLst>
  <p:sldIdLst>
    <p:sldId id="270" r:id="rId7"/>
    <p:sldId id="331" r:id="rId8"/>
    <p:sldId id="311" r:id="rId9"/>
    <p:sldId id="312" r:id="rId10"/>
    <p:sldId id="271" r:id="rId11"/>
    <p:sldId id="272" r:id="rId12"/>
    <p:sldId id="324" r:id="rId13"/>
    <p:sldId id="332" r:id="rId14"/>
    <p:sldId id="323" r:id="rId15"/>
    <p:sldId id="273" r:id="rId16"/>
    <p:sldId id="274" r:id="rId17"/>
    <p:sldId id="314" r:id="rId18"/>
    <p:sldId id="325" r:id="rId19"/>
    <p:sldId id="315" r:id="rId20"/>
    <p:sldId id="275" r:id="rId21"/>
    <p:sldId id="276" r:id="rId22"/>
    <p:sldId id="326" r:id="rId23"/>
    <p:sldId id="327" r:id="rId24"/>
    <p:sldId id="328" r:id="rId25"/>
    <p:sldId id="277" r:id="rId26"/>
    <p:sldId id="322" r:id="rId27"/>
    <p:sldId id="330" r:id="rId28"/>
    <p:sldId id="309" r:id="rId29"/>
    <p:sldId id="321" r:id="rId30"/>
    <p:sldId id="329" r:id="rId31"/>
    <p:sldId id="310" r:id="rId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78DC83-A1F9-46A7-838A-A04987338196}">
          <p14:sldIdLst>
            <p14:sldId id="270"/>
            <p14:sldId id="331"/>
            <p14:sldId id="311"/>
            <p14:sldId id="312"/>
            <p14:sldId id="271"/>
            <p14:sldId id="272"/>
            <p14:sldId id="324"/>
            <p14:sldId id="332"/>
            <p14:sldId id="323"/>
            <p14:sldId id="273"/>
            <p14:sldId id="274"/>
            <p14:sldId id="314"/>
            <p14:sldId id="325"/>
            <p14:sldId id="315"/>
            <p14:sldId id="275"/>
            <p14:sldId id="276"/>
            <p14:sldId id="326"/>
            <p14:sldId id="327"/>
            <p14:sldId id="328"/>
            <p14:sldId id="277"/>
            <p14:sldId id="322"/>
            <p14:sldId id="330"/>
            <p14:sldId id="309"/>
            <p14:sldId id="321"/>
            <p14:sldId id="329"/>
            <p14:sldId id="3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649" autoAdjust="0"/>
  </p:normalViewPr>
  <p:slideViewPr>
    <p:cSldViewPr>
      <p:cViewPr varScale="1">
        <p:scale>
          <a:sx n="70" d="100"/>
          <a:sy n="70" d="100"/>
        </p:scale>
        <p:origin x="19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1560A-0A50-42B2-A841-75664C77F25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FC3E9-659C-4952-9123-9BB75395B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2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B2E371C-98D9-49AD-86E8-66869DB9A4C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418637B-4B59-450C-9A68-A91741CD6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1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1C8F6E-1A72-465F-935A-8DCA6AB4F05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89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22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238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835400" y="1524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Emergency Management Training Center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5900" y="4876800"/>
            <a:ext cx="6210300" cy="38100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Instructors and date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" y="304800"/>
            <a:ext cx="7924800" cy="1752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13071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E5EE63-22F2-480B-A4D0-9AC8206DF43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7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E5EE63-22F2-480B-A4D0-9AC8206DF43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46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E5EE63-22F2-480B-A4D0-9AC8206DF43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03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238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371850" y="176426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Emergency Management Training Center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5900" y="4876800"/>
            <a:ext cx="6210300" cy="38100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Instructors and date</a:t>
            </a:r>
          </a:p>
        </p:txBody>
      </p:sp>
    </p:spTree>
    <p:extLst>
      <p:ext uri="{BB962C8B-B14F-4D97-AF65-F5344CB8AC3E}">
        <p14:creationId xmlns:p14="http://schemas.microsoft.com/office/powerpoint/2010/main" val="2308213071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Emergency Management Training Center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Emergency Management Training Center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Emergency Management Training Center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003768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248400"/>
            <a:ext cx="3962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rgbClr val="EE2E24"/>
                </a:solidFill>
              </a:defRPr>
            </a:lvl1pPr>
          </a:lstStyle>
          <a:p>
            <a:r>
              <a:rPr lang="en-US" dirty="0" smtClean="0"/>
              <a:t>schoolsafety.dps.mn.gov</a:t>
            </a:r>
            <a:endParaRPr lang="en-US" dirty="0"/>
          </a:p>
        </p:txBody>
      </p:sp>
      <p:sp>
        <p:nvSpPr>
          <p:cNvPr id="616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2"/>
                </a:solidFill>
              </a:defRPr>
            </a:lvl1pPr>
          </a:lstStyle>
          <a:p>
            <a:fld id="{08B62D89-B9D9-475A-B563-07F09774FFA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8" name="Rectangle 8"/>
          <p:cNvSpPr>
            <a:spLocks noChangeArrowheads="1"/>
          </p:cNvSpPr>
          <p:nvPr userDrawn="1"/>
        </p:nvSpPr>
        <p:spPr bwMode="gray">
          <a:xfrm>
            <a:off x="442913" y="3429000"/>
            <a:ext cx="8226425" cy="76200"/>
          </a:xfrm>
          <a:prstGeom prst="rect">
            <a:avLst/>
          </a:prstGeom>
          <a:gradFill>
            <a:gsLst>
              <a:gs pos="0">
                <a:srgbClr val="003768"/>
              </a:gs>
              <a:gs pos="50000">
                <a:srgbClr val="003768"/>
              </a:gs>
              <a:gs pos="100000">
                <a:srgbClr val="EBEDF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pic>
        <p:nvPicPr>
          <p:cNvPr id="19" name="Picture 2" descr="C:\Users\mchristi\Desktop\HSEM-School-Safety-(clr)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470" y="609600"/>
            <a:ext cx="5251330" cy="235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91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935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32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219200" y="228600"/>
            <a:ext cx="7543800" cy="838200"/>
          </a:xfrm>
        </p:spPr>
        <p:txBody>
          <a:bodyPr>
            <a:normAutofit/>
          </a:bodyPr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1219200"/>
            <a:ext cx="8305800" cy="0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89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4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046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79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>
                <a:solidFill>
                  <a:srgbClr val="00376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16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2"/>
                </a:solidFill>
              </a:defRPr>
            </a:lvl1pPr>
          </a:lstStyle>
          <a:p>
            <a:fld id="{08B62D89-B9D9-475A-B563-07F09774FFA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gray">
          <a:xfrm>
            <a:off x="442913" y="3429000"/>
            <a:ext cx="8226425" cy="76200"/>
          </a:xfrm>
          <a:prstGeom prst="rect">
            <a:avLst/>
          </a:prstGeom>
          <a:gradFill>
            <a:gsLst>
              <a:gs pos="0">
                <a:srgbClr val="003768"/>
              </a:gs>
              <a:gs pos="50000">
                <a:srgbClr val="003768"/>
              </a:gs>
              <a:gs pos="100000">
                <a:srgbClr val="EBEDF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en-US" sz="2400" dirty="0"/>
          </a:p>
        </p:txBody>
      </p:sp>
      <p:pic>
        <p:nvPicPr>
          <p:cNvPr id="8" name="Picture 7" descr="DPS-HSEM-Logos.png"/>
          <p:cNvPicPr>
            <a:picLocks noChangeAspect="1"/>
          </p:cNvPicPr>
          <p:nvPr/>
        </p:nvPicPr>
        <p:blipFill rotWithShape="1">
          <a:blip r:embed="rId2" cstate="print"/>
          <a:srcRect l="2500" t="9722" r="67252" b="8207"/>
          <a:stretch/>
        </p:blipFill>
        <p:spPr>
          <a:xfrm>
            <a:off x="304800" y="381000"/>
            <a:ext cx="927243" cy="830227"/>
          </a:xfrm>
          <a:prstGeom prst="rect">
            <a:avLst/>
          </a:prstGeom>
        </p:spPr>
      </p:pic>
      <p:pic>
        <p:nvPicPr>
          <p:cNvPr id="9" name="Picture 8" descr="DPS-HSEM-Logos.png"/>
          <p:cNvPicPr>
            <a:picLocks noChangeAspect="1"/>
          </p:cNvPicPr>
          <p:nvPr/>
        </p:nvPicPr>
        <p:blipFill rotWithShape="1">
          <a:blip r:embed="rId2" cstate="print"/>
          <a:srcRect l="32748" t="9722" r="2708" b="8207"/>
          <a:stretch/>
        </p:blipFill>
        <p:spPr>
          <a:xfrm>
            <a:off x="7162800" y="381000"/>
            <a:ext cx="1815957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3765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263" y="182563"/>
            <a:ext cx="6934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600200"/>
            <a:ext cx="33909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95900" y="1600200"/>
            <a:ext cx="33909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95900" y="3938588"/>
            <a:ext cx="33909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048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514600" y="6381750"/>
            <a:ext cx="5334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924800" y="6381750"/>
            <a:ext cx="990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8406296-78A6-4974-A0DE-AE592FFEC3B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9104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2093912" cy="30876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 flipH="1" flipV="1">
            <a:off x="3200400" y="6019800"/>
            <a:ext cx="457200" cy="22383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11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826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15846-DA93-4772-AA2A-200E28468DD6}" type="datetime1">
              <a:rPr lang="en-US" smtClean="0"/>
              <a:t>11/2/2023</a:t>
            </a:fld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B48DF-6DDF-4429-97FD-B4B212CC8C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203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77F4-BCB2-4E53-B04D-467BBB18B85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7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E5EE63-22F2-480B-A4D0-9AC8206DF43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181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77F4-BCB2-4E53-B04D-467BBB18B85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43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77F4-BCB2-4E53-B04D-467BBB18B85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677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77F4-BCB2-4E53-B04D-467BBB18B85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58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77F4-BCB2-4E53-B04D-467BBB18B85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15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77F4-BCB2-4E53-B04D-467BBB18B85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001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77F4-BCB2-4E53-B04D-467BBB18B85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2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77F4-BCB2-4E53-B04D-467BBB18B85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223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77F4-BCB2-4E53-B04D-467BBB18B85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495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77F4-BCB2-4E53-B04D-467BBB18B85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025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77F4-BCB2-4E53-B04D-467BBB18B85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82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E5EE63-22F2-480B-A4D0-9AC8206DF43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33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238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"/>
            <a:ext cx="7315200" cy="182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 userDrawn="1"/>
        </p:nvSpPr>
        <p:spPr>
          <a:xfrm>
            <a:off x="3835400" y="1524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Emergency Management Training Center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5900" y="4876800"/>
            <a:ext cx="6210300" cy="38100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Instructors and date</a:t>
            </a:r>
          </a:p>
        </p:txBody>
      </p:sp>
    </p:spTree>
    <p:extLst>
      <p:ext uri="{BB962C8B-B14F-4D97-AF65-F5344CB8AC3E}">
        <p14:creationId xmlns:p14="http://schemas.microsoft.com/office/powerpoint/2010/main" val="2308213071"/>
      </p:ext>
    </p:extLst>
  </p:cSld>
  <p:clrMapOvr>
    <a:masterClrMapping/>
  </p:clrMapOvr>
  <p:hf sldNum="0" hdr="0" ft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Emergency Management Training Center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Emergency Management Training Center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Emergency Management Training Center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5033-CB93-421B-8E52-6AD76DE5592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468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5033-CB93-421B-8E52-6AD76DE5592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526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5033-CB93-421B-8E52-6AD76DE5592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7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5033-CB93-421B-8E52-6AD76DE5592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930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5033-CB93-421B-8E52-6AD76DE5592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009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5033-CB93-421B-8E52-6AD76DE5592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8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E5EE63-22F2-480B-A4D0-9AC8206DF43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84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5033-CB93-421B-8E52-6AD76DE5592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" y="609600"/>
            <a:ext cx="2133600" cy="68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5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5033-CB93-421B-8E52-6AD76DE5592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686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5033-CB93-421B-8E52-6AD76DE5592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91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5033-CB93-421B-8E52-6AD76DE5592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64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5033-CB93-421B-8E52-6AD76DE5592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593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5033-CB93-421B-8E52-6AD76DE5592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343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238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"/>
            <a:ext cx="7315200" cy="182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 userDrawn="1"/>
        </p:nvSpPr>
        <p:spPr>
          <a:xfrm>
            <a:off x="3835400" y="1524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Emergency Management Training Center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5900" y="4876800"/>
            <a:ext cx="6210300" cy="38100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Instructors and date</a:t>
            </a:r>
          </a:p>
        </p:txBody>
      </p:sp>
    </p:spTree>
    <p:extLst>
      <p:ext uri="{BB962C8B-B14F-4D97-AF65-F5344CB8AC3E}">
        <p14:creationId xmlns:p14="http://schemas.microsoft.com/office/powerpoint/2010/main" val="2308213071"/>
      </p:ext>
    </p:extLst>
  </p:cSld>
  <p:clrMapOvr>
    <a:masterClrMapping/>
  </p:clrMapOvr>
  <p:hf sldNum="0" hdr="0" ft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Emergency Management Training Center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Emergency Management Training Center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E5EE63-22F2-480B-A4D0-9AC8206DF43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2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E5EE63-22F2-480B-A4D0-9AC8206DF43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3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E5EE63-22F2-480B-A4D0-9AC8206DF43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9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3462"/>
            <a:ext cx="82296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94364"/>
            <a:ext cx="9144001" cy="122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5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2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802" r:id="rId13"/>
    <p:sldLayoutId id="2147483803" r:id="rId14"/>
    <p:sldLayoutId id="2147483804" r:id="rId15"/>
    <p:sldLayoutId id="2147483805" r:id="rId16"/>
    <p:sldLayoutId id="2147483808" r:id="rId17"/>
    <p:sldLayoutId id="2147483811" r:id="rId18"/>
    <p:sldLayoutId id="2147483812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22" r:id="rId25"/>
    <p:sldLayoutId id="2147483823" r:id="rId26"/>
    <p:sldLayoutId id="2147483824" r:id="rId27"/>
    <p:sldLayoutId id="2147483825" r:id="rId2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77F4-BCB2-4E53-B04D-467BBB18B85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6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8" r:id="rId12"/>
    <p:sldLayoutId id="2147483699" r:id="rId13"/>
    <p:sldLayoutId id="2147483700" r:id="rId14"/>
    <p:sldLayoutId id="214748370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75033-CB93-421B-8E52-6AD76DE5592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18" r:id="rId13"/>
    <p:sldLayoutId id="2147483720" r:id="rId14"/>
    <p:sldLayoutId id="214748372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323566" y="3810000"/>
            <a:ext cx="88011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Welcome To The Table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Tabletop Exercising for </a:t>
            </a:r>
            <a:endParaRPr lang="en-US" sz="32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School Incidents</a:t>
            </a:r>
          </a:p>
        </p:txBody>
      </p:sp>
      <p:pic>
        <p:nvPicPr>
          <p:cNvPr id="1026" name="Picture 2" descr="J:\School Safety\2013\HSEM-School-Safety-(clr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5943600" cy="252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55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39558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Scenarios that are not realistic</a:t>
            </a:r>
          </a:p>
          <a:p>
            <a:r>
              <a:rPr lang="en-US" dirty="0" smtClean="0"/>
              <a:t>Timing and complex injects</a:t>
            </a:r>
          </a:p>
          <a:p>
            <a:r>
              <a:rPr lang="en-US" dirty="0" smtClean="0"/>
              <a:t>Safety issues not addressed</a:t>
            </a:r>
          </a:p>
          <a:p>
            <a:r>
              <a:rPr lang="en-US" dirty="0" smtClean="0"/>
              <a:t>Considerations of uniqueness of school facility or student population</a:t>
            </a:r>
          </a:p>
          <a:p>
            <a:r>
              <a:rPr lang="en-US" dirty="0" smtClean="0"/>
              <a:t>Stray from actual school EOP</a:t>
            </a:r>
          </a:p>
          <a:p>
            <a:r>
              <a:rPr lang="en-US" dirty="0" smtClean="0"/>
              <a:t>After action review not conducted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pPr algn="ctr"/>
            <a:r>
              <a:rPr lang="en-US" dirty="0" smtClean="0"/>
              <a:t>Common Complications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139700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6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3962400" cy="4260625"/>
          </a:xfrm>
        </p:spPr>
        <p:txBody>
          <a:bodyPr/>
          <a:lstStyle/>
          <a:p>
            <a:r>
              <a:rPr lang="en-US" dirty="0" smtClean="0"/>
              <a:t>Bus crash</a:t>
            </a:r>
          </a:p>
          <a:p>
            <a:r>
              <a:rPr lang="en-US" dirty="0" smtClean="0"/>
              <a:t>Tornado</a:t>
            </a:r>
          </a:p>
          <a:p>
            <a:r>
              <a:rPr lang="en-US" dirty="0" smtClean="0"/>
              <a:t>Severe weather</a:t>
            </a:r>
          </a:p>
          <a:p>
            <a:r>
              <a:rPr lang="en-US" dirty="0" smtClean="0"/>
              <a:t>Drugs</a:t>
            </a:r>
          </a:p>
          <a:p>
            <a:r>
              <a:rPr lang="en-US" dirty="0" smtClean="0"/>
              <a:t>Weapons</a:t>
            </a:r>
          </a:p>
          <a:p>
            <a:r>
              <a:rPr lang="en-US" dirty="0" smtClean="0"/>
              <a:t>Student fights</a:t>
            </a:r>
          </a:p>
          <a:p>
            <a:r>
              <a:rPr lang="en-US" dirty="0" smtClean="0"/>
              <a:t>Medical event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305800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Identify Threats and Hazards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24400" y="1524000"/>
            <a:ext cx="403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Food borne issue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Intruder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Hostile parent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Biohazard/chemical release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Concerning event outside the building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Communications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83510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Bomb threat</a:t>
            </a:r>
          </a:p>
          <a:p>
            <a:r>
              <a:rPr lang="en-US" dirty="0" smtClean="0"/>
              <a:t>After school incident</a:t>
            </a:r>
          </a:p>
          <a:p>
            <a:r>
              <a:rPr lang="en-US" dirty="0" smtClean="0"/>
              <a:t>Missing student</a:t>
            </a:r>
          </a:p>
          <a:p>
            <a:r>
              <a:rPr lang="en-US" dirty="0" smtClean="0"/>
              <a:t>Evacuation</a:t>
            </a:r>
          </a:p>
          <a:p>
            <a:r>
              <a:rPr lang="en-US" dirty="0" smtClean="0"/>
              <a:t>Accountability</a:t>
            </a:r>
          </a:p>
          <a:p>
            <a:r>
              <a:rPr lang="en-US" dirty="0" smtClean="0"/>
              <a:t>Reunification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305800" cy="838200"/>
          </a:xfrm>
        </p:spPr>
        <p:txBody>
          <a:bodyPr/>
          <a:lstStyle/>
          <a:p>
            <a:pPr algn="ctr"/>
            <a:r>
              <a:rPr lang="en-US" dirty="0" smtClean="0"/>
              <a:t>Additional Scenario Topics</a:t>
            </a:r>
            <a:endParaRPr lang="en-US" dirty="0"/>
          </a:p>
        </p:txBody>
      </p:sp>
      <p:pic>
        <p:nvPicPr>
          <p:cNvPr id="4" name="Picture 3" descr="C:\Users\rjohnson\Desktop\imagesCA8PTU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3438525" cy="219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johnson\Desktop\British School Children During World War II (1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92177"/>
            <a:ext cx="4677034" cy="272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6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taking small bites is the secret…</a:t>
            </a:r>
          </a:p>
          <a:p>
            <a:r>
              <a:rPr lang="en-US" dirty="0" smtClean="0"/>
              <a:t>The Gift of Presence…Walk with them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305800" cy="838200"/>
          </a:xfrm>
        </p:spPr>
        <p:txBody>
          <a:bodyPr/>
          <a:lstStyle/>
          <a:p>
            <a:pPr algn="ctr"/>
            <a:r>
              <a:rPr lang="en-US" dirty="0" smtClean="0"/>
              <a:t>Table Manners Matter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667000"/>
            <a:ext cx="4295715" cy="311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89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Objectives:</a:t>
            </a:r>
            <a:r>
              <a:rPr lang="en-US" dirty="0" smtClean="0"/>
              <a:t> develop these BEFORE writing the scenario</a:t>
            </a:r>
          </a:p>
          <a:p>
            <a:r>
              <a:rPr lang="en-US" b="1" u="sng" dirty="0" smtClean="0"/>
              <a:t>Scenario:</a:t>
            </a:r>
            <a:r>
              <a:rPr lang="en-US" dirty="0" smtClean="0"/>
              <a:t> realistic for your school</a:t>
            </a:r>
          </a:p>
          <a:p>
            <a:r>
              <a:rPr lang="en-US" b="1" u="sng" dirty="0" smtClean="0"/>
              <a:t>Issues: </a:t>
            </a:r>
            <a:r>
              <a:rPr lang="en-US" dirty="0" smtClean="0"/>
              <a:t>scenario facts provided should be limited to cause participants to identify issues that may impact actions</a:t>
            </a:r>
            <a:endParaRPr lang="en-US" b="1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305800" cy="838200"/>
          </a:xfrm>
        </p:spPr>
        <p:txBody>
          <a:bodyPr/>
          <a:lstStyle/>
          <a:p>
            <a:pPr algn="ctr"/>
            <a:r>
              <a:rPr lang="en-US" dirty="0" smtClean="0"/>
              <a:t>TTX Design Components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648135"/>
            <a:ext cx="3438525" cy="19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8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" y="25400"/>
            <a:ext cx="3129643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365" y="4628134"/>
            <a:ext cx="3872507" cy="222986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36" y="2387600"/>
            <a:ext cx="2551240" cy="1704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6619" y="25400"/>
            <a:ext cx="3662253" cy="2384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1615" y="4886890"/>
            <a:ext cx="2683909" cy="2015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2043" y="0"/>
            <a:ext cx="2218218" cy="157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r="4366"/>
          <a:stretch/>
        </p:blipFill>
        <p:spPr>
          <a:xfrm>
            <a:off x="127236" y="4126024"/>
            <a:ext cx="2467122" cy="27763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5329" y="3233462"/>
            <a:ext cx="2182271" cy="16367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1615" y="1369725"/>
            <a:ext cx="1662752" cy="18703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4583" y="2256705"/>
            <a:ext cx="2881633" cy="2161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7087" y="3384423"/>
            <a:ext cx="2000250" cy="1790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89867" y="1635878"/>
            <a:ext cx="1634716" cy="165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0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try this!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2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879625"/>
          </a:xfrm>
        </p:spPr>
        <p:txBody>
          <a:bodyPr/>
          <a:lstStyle/>
          <a:p>
            <a:r>
              <a:rPr lang="en-US" b="1" u="sng" dirty="0" smtClean="0"/>
              <a:t>Before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What are the initial actions?</a:t>
            </a:r>
          </a:p>
          <a:p>
            <a:pPr lvl="1"/>
            <a:r>
              <a:rPr lang="en-US" dirty="0" smtClean="0"/>
              <a:t>Who is involved?</a:t>
            </a:r>
          </a:p>
          <a:p>
            <a:pPr lvl="1"/>
            <a:r>
              <a:rPr lang="en-US" dirty="0" smtClean="0"/>
              <a:t>Who is affected?</a:t>
            </a:r>
          </a:p>
          <a:p>
            <a:pPr lvl="1"/>
            <a:r>
              <a:rPr lang="en-US" dirty="0" smtClean="0"/>
              <a:t>Who is responsible for responding to the situation?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305800" cy="838200"/>
          </a:xfrm>
        </p:spPr>
        <p:txBody>
          <a:bodyPr/>
          <a:lstStyle/>
          <a:p>
            <a:pPr algn="ctr"/>
            <a:r>
              <a:rPr lang="en-US" dirty="0" smtClean="0"/>
              <a:t>TTX Exercise Discussions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42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879625"/>
          </a:xfrm>
        </p:spPr>
        <p:txBody>
          <a:bodyPr/>
          <a:lstStyle/>
          <a:p>
            <a:r>
              <a:rPr lang="en-US" b="1" u="sng" dirty="0" smtClean="0"/>
              <a:t>During</a:t>
            </a:r>
            <a:r>
              <a:rPr lang="en-US" dirty="0" smtClean="0"/>
              <a:t>:</a:t>
            </a:r>
            <a:r>
              <a:rPr lang="en-US" dirty="0"/>
              <a:t>	</a:t>
            </a:r>
            <a:endParaRPr lang="en-US" dirty="0" smtClean="0"/>
          </a:p>
          <a:p>
            <a:pPr lvl="1"/>
            <a:r>
              <a:rPr lang="en-US" dirty="0" smtClean="0"/>
              <a:t>What additional problems does this cause?</a:t>
            </a:r>
          </a:p>
          <a:p>
            <a:pPr lvl="1"/>
            <a:r>
              <a:rPr lang="en-US" dirty="0" smtClean="0"/>
              <a:t>Is the situation escalating or de-escalating?</a:t>
            </a:r>
          </a:p>
          <a:p>
            <a:pPr lvl="1"/>
            <a:r>
              <a:rPr lang="en-US" dirty="0" smtClean="0"/>
              <a:t>What information do you need?</a:t>
            </a:r>
          </a:p>
          <a:p>
            <a:pPr lvl="1"/>
            <a:r>
              <a:rPr lang="en-US" dirty="0" smtClean="0"/>
              <a:t>Who else needs to know?</a:t>
            </a:r>
          </a:p>
          <a:p>
            <a:pPr lvl="1"/>
            <a:r>
              <a:rPr lang="en-US" dirty="0" smtClean="0"/>
              <a:t>How will you deliver this information?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5397" y="304800"/>
            <a:ext cx="7543800" cy="838200"/>
          </a:xfrm>
        </p:spPr>
        <p:txBody>
          <a:bodyPr/>
          <a:lstStyle/>
          <a:p>
            <a:pPr algn="ctr"/>
            <a:r>
              <a:rPr lang="en-US" dirty="0" smtClean="0"/>
              <a:t>TTX Exercise Discussions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71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5397" y="2057400"/>
            <a:ext cx="8229600" cy="3651025"/>
          </a:xfrm>
        </p:spPr>
        <p:txBody>
          <a:bodyPr/>
          <a:lstStyle/>
          <a:p>
            <a:r>
              <a:rPr lang="en-US" b="1" u="sng" dirty="0" smtClean="0"/>
              <a:t>After-Action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What was the plan?</a:t>
            </a:r>
          </a:p>
          <a:p>
            <a:pPr lvl="1"/>
            <a:r>
              <a:rPr lang="en-US" dirty="0" smtClean="0"/>
              <a:t>What were the strengths? Weaknesses?</a:t>
            </a:r>
          </a:p>
          <a:p>
            <a:pPr lvl="1"/>
            <a:r>
              <a:rPr lang="en-US" dirty="0" smtClean="0"/>
              <a:t>What was learned?</a:t>
            </a:r>
          </a:p>
          <a:p>
            <a:pPr lvl="1"/>
            <a:r>
              <a:rPr lang="en-US" dirty="0" smtClean="0"/>
              <a:t>How do you improve?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5397" y="228600"/>
            <a:ext cx="7543800" cy="838200"/>
          </a:xfrm>
        </p:spPr>
        <p:txBody>
          <a:bodyPr/>
          <a:lstStyle/>
          <a:p>
            <a:pPr algn="ctr"/>
            <a:r>
              <a:rPr lang="en-US" dirty="0" smtClean="0"/>
              <a:t>TTX Exercise Discussions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89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Today’s Deliverables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Discuss Table Top Exercise Concept (TTX)</a:t>
            </a:r>
          </a:p>
          <a:p>
            <a:r>
              <a:rPr lang="en-US" dirty="0" smtClean="0"/>
              <a:t>Discover how to implement TTX in your own school context</a:t>
            </a:r>
          </a:p>
          <a:p>
            <a:r>
              <a:rPr lang="en-US" dirty="0" smtClean="0"/>
              <a:t>Learn how TTX work can assist in further refinement of your Emergency Operations Plan (EOP)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Work through several TTX examples </a:t>
            </a:r>
          </a:p>
          <a:p>
            <a:r>
              <a:rPr lang="en-US" dirty="0" smtClean="0"/>
              <a:t>Provide TTX resources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82" y="3124200"/>
            <a:ext cx="3419835" cy="261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97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Arrange yourselves into small groups </a:t>
            </a:r>
          </a:p>
          <a:p>
            <a:endParaRPr lang="en-US" dirty="0"/>
          </a:p>
          <a:p>
            <a:r>
              <a:rPr lang="en-US" dirty="0" smtClean="0"/>
              <a:t>Assign roles to individuals in your group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Emergency Operations Plan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Discussion guidance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305800" cy="838200"/>
          </a:xfrm>
        </p:spPr>
        <p:txBody>
          <a:bodyPr/>
          <a:lstStyle/>
          <a:p>
            <a:pPr algn="ctr"/>
            <a:r>
              <a:rPr lang="en-US" dirty="0" smtClean="0"/>
              <a:t>TTX 10-Minute Small Groups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736750"/>
            <a:ext cx="24098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u="sng" dirty="0" smtClean="0"/>
              <a:t>ALL</a:t>
            </a:r>
            <a:r>
              <a:rPr lang="en-US" dirty="0" smtClean="0"/>
              <a:t> opinions are worthy of consideration and discussion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Facilitator Tips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819400"/>
            <a:ext cx="5257800" cy="295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574825"/>
          </a:xfrm>
        </p:spPr>
        <p:txBody>
          <a:bodyPr/>
          <a:lstStyle/>
          <a:p>
            <a:r>
              <a:rPr lang="en-US" dirty="0" smtClean="0"/>
              <a:t>Missing Bus Riders</a:t>
            </a:r>
          </a:p>
          <a:p>
            <a:r>
              <a:rPr lang="en-US" dirty="0" smtClean="0"/>
              <a:t>Tornado Warning</a:t>
            </a:r>
          </a:p>
          <a:p>
            <a:r>
              <a:rPr lang="en-US" dirty="0" smtClean="0"/>
              <a:t>Power Outage</a:t>
            </a:r>
          </a:p>
          <a:p>
            <a:r>
              <a:rPr lang="en-US" dirty="0" smtClean="0"/>
              <a:t>Robbery Gone Awry</a:t>
            </a:r>
          </a:p>
          <a:p>
            <a:r>
              <a:rPr lang="en-US" dirty="0" smtClean="0"/>
              <a:t>TTX Exercise Self-Evaluation Form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305800" cy="838200"/>
          </a:xfrm>
        </p:spPr>
        <p:txBody>
          <a:bodyPr/>
          <a:lstStyle/>
          <a:p>
            <a:pPr algn="ctr"/>
            <a:r>
              <a:rPr lang="en-US" dirty="0" smtClean="0"/>
              <a:t>TTX 10-Minute Exercise Scenarios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43" y="1752600"/>
            <a:ext cx="4127188" cy="24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90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Was this TTX challenging and helpful?</a:t>
            </a:r>
          </a:p>
          <a:p>
            <a:r>
              <a:rPr lang="en-US" dirty="0" smtClean="0"/>
              <a:t>Would this TTX be a benefit for your school’s staff development?</a:t>
            </a:r>
          </a:p>
          <a:p>
            <a:r>
              <a:rPr lang="en-US" dirty="0" smtClean="0"/>
              <a:t>Are you ready to </a:t>
            </a:r>
            <a:r>
              <a:rPr lang="en-US" i="1" dirty="0" smtClean="0"/>
              <a:t>“Welcome to the Table?”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305800" cy="838200"/>
          </a:xfrm>
        </p:spPr>
        <p:txBody>
          <a:bodyPr/>
          <a:lstStyle/>
          <a:p>
            <a:pPr algn="ctr"/>
            <a:r>
              <a:rPr lang="en-US" dirty="0" smtClean="0"/>
              <a:t>Are You Satisfied?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581400"/>
            <a:ext cx="4000739" cy="22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4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TTX at staff meetings and in-service training sessions</a:t>
            </a:r>
          </a:p>
          <a:p>
            <a:r>
              <a:rPr lang="en-US" dirty="0" smtClean="0"/>
              <a:t>Utilize prepared TTX scenarios or develop your own</a:t>
            </a:r>
          </a:p>
          <a:p>
            <a:r>
              <a:rPr lang="en-US" dirty="0" smtClean="0"/>
              <a:t>Staff members create scenarios </a:t>
            </a:r>
            <a:r>
              <a:rPr lang="en-US" i="1" dirty="0" smtClean="0"/>
              <a:t>(from their own unique perspective and experience)</a:t>
            </a:r>
          </a:p>
          <a:p>
            <a:r>
              <a:rPr lang="en-US" dirty="0" smtClean="0"/>
              <a:t>Effective and efficient use of valuable staff training time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305800" cy="838200"/>
          </a:xfrm>
        </p:spPr>
        <p:txBody>
          <a:bodyPr/>
          <a:lstStyle/>
          <a:p>
            <a:pPr algn="ctr"/>
            <a:r>
              <a:rPr lang="en-US" dirty="0" smtClean="0"/>
              <a:t>TTX 10-Minute Exercise Engagement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74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Maryland Center for School Safety</a:t>
            </a:r>
          </a:p>
          <a:p>
            <a:r>
              <a:rPr lang="en-US" dirty="0">
                <a:solidFill>
                  <a:schemeClr val="accent1"/>
                </a:solidFill>
              </a:rPr>
              <a:t>https://schoolsafety.maryland.gov/Pages/RES-Training-TTX.aspx</a:t>
            </a:r>
            <a:endParaRPr lang="en-US" dirty="0" smtClean="0">
              <a:solidFill>
                <a:schemeClr val="accent1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Minnesota School Safety Center</a:t>
            </a:r>
          </a:p>
          <a:p>
            <a:r>
              <a:rPr lang="en-US" dirty="0">
                <a:solidFill>
                  <a:schemeClr val="accent1"/>
                </a:solidFill>
              </a:rPr>
              <a:t>https://dps.mn.gov/divisions/hsem/mn-school-safety-center/Pages/default.aspx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00100" y="152400"/>
            <a:ext cx="7543800" cy="838200"/>
          </a:xfrm>
        </p:spPr>
        <p:txBody>
          <a:bodyPr/>
          <a:lstStyle/>
          <a:p>
            <a:pPr algn="ctr"/>
            <a:r>
              <a:rPr lang="en-US" dirty="0" smtClean="0"/>
              <a:t>TTX 10-Minute Exercise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578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johnson\Desktop\imagesCAN3Z1H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342568" cy="35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Exercises enable the school community to test and validate plans and capabilities</a:t>
            </a:r>
          </a:p>
          <a:p>
            <a:r>
              <a:rPr lang="en-US" dirty="0" smtClean="0"/>
              <a:t>Clarify roles and responsibilities</a:t>
            </a:r>
          </a:p>
          <a:p>
            <a:r>
              <a:rPr lang="en-US" dirty="0" smtClean="0"/>
              <a:t>Identify both capability gaps and areas for improvement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305800" cy="838200"/>
          </a:xfrm>
        </p:spPr>
        <p:txBody>
          <a:bodyPr/>
          <a:lstStyle/>
          <a:p>
            <a:pPr algn="ctr"/>
            <a:r>
              <a:rPr lang="en-US" dirty="0" smtClean="0"/>
              <a:t>The Role of Exercises</a:t>
            </a:r>
            <a:endParaRPr lang="en-US" dirty="0"/>
          </a:p>
        </p:txBody>
      </p:sp>
      <p:pic>
        <p:nvPicPr>
          <p:cNvPr id="4" name="Picture 2" descr="C:\Users\rjohnson\Desktop\e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343400"/>
            <a:ext cx="4689695" cy="231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87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7"/>
          <a:stretch/>
        </p:blipFill>
        <p:spPr>
          <a:xfrm>
            <a:off x="1471083" y="1524000"/>
            <a:ext cx="6278033" cy="4197314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305800" cy="838200"/>
          </a:xfrm>
        </p:spPr>
        <p:txBody>
          <a:bodyPr/>
          <a:lstStyle/>
          <a:p>
            <a:pPr algn="ctr"/>
            <a:r>
              <a:rPr lang="en-US" dirty="0" smtClean="0"/>
              <a:t>Continuum of Exercises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0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provide you with the tools to exercise potential incidents with your school staff</a:t>
            </a:r>
            <a:endParaRPr lang="en-US" dirty="0"/>
          </a:p>
          <a:p>
            <a:r>
              <a:rPr lang="en-US" dirty="0" smtClean="0"/>
              <a:t>To give you experience in critical thinking and decision-making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Policy, Procedures, and Training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08B62D89-B9D9-475A-B563-07F09774FFA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55" y="3676138"/>
            <a:ext cx="5906090" cy="19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3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Designed to engage team members to work together as they manage the response to an incident</a:t>
            </a:r>
          </a:p>
          <a:p>
            <a:r>
              <a:rPr lang="en-US" dirty="0" smtClean="0"/>
              <a:t>Clarification of roles, responsibilities, and expectations</a:t>
            </a:r>
          </a:p>
          <a:p>
            <a:r>
              <a:rPr lang="en-US" dirty="0" smtClean="0"/>
              <a:t>Improve coordination between internal and external teams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305800" cy="838200"/>
          </a:xfrm>
        </p:spPr>
        <p:txBody>
          <a:bodyPr/>
          <a:lstStyle/>
          <a:p>
            <a:pPr algn="ctr"/>
            <a:r>
              <a:rPr lang="en-US" dirty="0" smtClean="0"/>
              <a:t>Table Top Exercises (TTX)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648200"/>
            <a:ext cx="2162175" cy="16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879625"/>
          </a:xfrm>
        </p:spPr>
        <p:txBody>
          <a:bodyPr/>
          <a:lstStyle/>
          <a:p>
            <a:r>
              <a:rPr lang="en-US" dirty="0" smtClean="0"/>
              <a:t>Many are invited</a:t>
            </a:r>
          </a:p>
          <a:p>
            <a:r>
              <a:rPr lang="en-US" dirty="0" smtClean="0"/>
              <a:t>Some will come</a:t>
            </a:r>
          </a:p>
          <a:p>
            <a:r>
              <a:rPr lang="en-US" dirty="0" smtClean="0"/>
              <a:t>Others will not</a:t>
            </a:r>
          </a:p>
          <a:p>
            <a:r>
              <a:rPr lang="en-US" dirty="0" smtClean="0"/>
              <a:t>Barriers</a:t>
            </a:r>
          </a:p>
          <a:p>
            <a:r>
              <a:rPr lang="en-US" dirty="0" smtClean="0"/>
              <a:t>Alternatives</a:t>
            </a:r>
          </a:p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00100" y="228600"/>
            <a:ext cx="7543800" cy="838200"/>
          </a:xfrm>
        </p:spPr>
        <p:txBody>
          <a:bodyPr/>
          <a:lstStyle/>
          <a:p>
            <a:pPr algn="ctr"/>
            <a:r>
              <a:rPr lang="en-US" dirty="0" smtClean="0"/>
              <a:t>You Are Invited To The Banquet!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67175"/>
            <a:ext cx="3010373" cy="405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5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4163006" cy="2838846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5396" y="228600"/>
            <a:ext cx="8059003" cy="838200"/>
          </a:xfrm>
        </p:spPr>
        <p:txBody>
          <a:bodyPr/>
          <a:lstStyle/>
          <a:p>
            <a:pPr algn="ctr"/>
            <a:r>
              <a:rPr lang="en-US" dirty="0" smtClean="0"/>
              <a:t>Full Meal Deal vs. Charcuterie Board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176796"/>
            <a:ext cx="3982006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21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33400" y="228600"/>
            <a:ext cx="8229600" cy="838200"/>
          </a:xfrm>
        </p:spPr>
        <p:txBody>
          <a:bodyPr/>
          <a:lstStyle/>
          <a:p>
            <a:pPr algn="ctr"/>
            <a:r>
              <a:rPr lang="en-US" dirty="0" smtClean="0"/>
              <a:t>Who is missing?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879625"/>
          </a:xfrm>
        </p:spPr>
        <p:txBody>
          <a:bodyPr/>
          <a:lstStyle/>
          <a:p>
            <a:r>
              <a:rPr lang="en-US" dirty="0" smtClean="0"/>
              <a:t>Whose voice is missing?</a:t>
            </a:r>
          </a:p>
          <a:p>
            <a:r>
              <a:rPr lang="en-US" dirty="0" smtClean="0"/>
              <a:t>Whose perspective is needed?</a:t>
            </a:r>
          </a:p>
          <a:p>
            <a:r>
              <a:rPr lang="en-US" dirty="0" smtClean="0"/>
              <a:t>What am I blind to?</a:t>
            </a:r>
          </a:p>
          <a:p>
            <a:r>
              <a:rPr lang="en-US" dirty="0" smtClean="0"/>
              <a:t>What am I deaf to?</a:t>
            </a:r>
          </a:p>
          <a:p>
            <a:r>
              <a:rPr lang="en-US" dirty="0" smtClean="0"/>
              <a:t>Where can I get clarity?</a:t>
            </a:r>
          </a:p>
          <a:p>
            <a:r>
              <a:rPr lang="en-US" dirty="0" smtClean="0"/>
              <a:t>How do I access help?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50" y="2819400"/>
            <a:ext cx="3722650" cy="243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826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C798AC5F4E1C4CBF5E83AEA9E7F24F" ma:contentTypeVersion="10" ma:contentTypeDescription="Create a new document." ma:contentTypeScope="" ma:versionID="366c7c9e14e580784ee05f1c82a83c9a">
  <xsd:schema xmlns:xsd="http://www.w3.org/2001/XMLSchema" xmlns:xs="http://www.w3.org/2001/XMLSchema" xmlns:p="http://schemas.microsoft.com/office/2006/metadata/properties" xmlns:ns3="27257557-6d70-4812-a1b6-9d0b04270d82" targetNamespace="http://schemas.microsoft.com/office/2006/metadata/properties" ma:root="true" ma:fieldsID="0f9f15eaf6f368b433789a17d2a77f25" ns3:_="">
    <xsd:import namespace="27257557-6d70-4812-a1b6-9d0b04270d8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257557-6d70-4812-a1b6-9d0b04270d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25F6770-CA9F-43B8-992A-D7A13A0BE8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257557-6d70-4812-a1b6-9d0b04270d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CB5D92-3B66-48E2-BB1C-08E8ECD7EC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52680C-F954-4D2A-9005-453CB165A959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7257557-6d70-4812-a1b6-9d0b04270d82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5344</TotalTime>
  <Words>587</Words>
  <Application>Microsoft Office PowerPoint</Application>
  <PresentationFormat>On-screen Show (4:3)</PresentationFormat>
  <Paragraphs>127</Paragraphs>
  <Slides>26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Calibri</vt:lpstr>
      <vt:lpstr>Wingdings</vt:lpstr>
      <vt:lpstr>1_Office Theme</vt:lpstr>
      <vt:lpstr>Custom Design</vt:lpstr>
      <vt:lpstr>1_Custom Design</vt:lpstr>
      <vt:lpstr>PowerPoint Presentation</vt:lpstr>
      <vt:lpstr>Today’s Deliverables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try this!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Curtice, Brian</dc:creator>
  <cp:lastModifiedBy>Johnson, Randy (DPS)</cp:lastModifiedBy>
  <cp:revision>251</cp:revision>
  <dcterms:created xsi:type="dcterms:W3CDTF">2014-12-09T18:08:34Z</dcterms:created>
  <dcterms:modified xsi:type="dcterms:W3CDTF">2023-11-02T13:31:05Z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0x0101002EC798AC5F4E1C4CBF5E83AEA9E7F24F</vt:lpwstr>
  </property>
</Properties>
</file>